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8" r:id="rId1"/>
    <p:sldMasterId id="2147483758" r:id="rId2"/>
  </p:sldMasterIdLst>
  <p:notesMasterIdLst>
    <p:notesMasterId r:id="rId47"/>
  </p:notesMasterIdLst>
  <p:handoutMasterIdLst>
    <p:handoutMasterId r:id="rId48"/>
  </p:handoutMasterIdLst>
  <p:sldIdLst>
    <p:sldId id="623" r:id="rId3"/>
    <p:sldId id="667" r:id="rId4"/>
    <p:sldId id="668" r:id="rId5"/>
    <p:sldId id="670" r:id="rId6"/>
    <p:sldId id="571" r:id="rId7"/>
    <p:sldId id="548" r:id="rId8"/>
    <p:sldId id="637" r:id="rId9"/>
    <p:sldId id="552" r:id="rId10"/>
    <p:sldId id="663" r:id="rId11"/>
    <p:sldId id="664" r:id="rId12"/>
    <p:sldId id="652" r:id="rId13"/>
    <p:sldId id="659" r:id="rId14"/>
    <p:sldId id="575" r:id="rId15"/>
    <p:sldId id="609" r:id="rId16"/>
    <p:sldId id="626" r:id="rId17"/>
    <p:sldId id="628" r:id="rId18"/>
    <p:sldId id="630" r:id="rId19"/>
    <p:sldId id="631" r:id="rId20"/>
    <p:sldId id="660" r:id="rId21"/>
    <p:sldId id="526" r:id="rId22"/>
    <p:sldId id="577" r:id="rId23"/>
    <p:sldId id="591" r:id="rId24"/>
    <p:sldId id="661" r:id="rId25"/>
    <p:sldId id="658" r:id="rId26"/>
    <p:sldId id="662" r:id="rId27"/>
    <p:sldId id="636" r:id="rId28"/>
    <p:sldId id="559" r:id="rId29"/>
    <p:sldId id="654" r:id="rId30"/>
    <p:sldId id="671" r:id="rId31"/>
    <p:sldId id="598" r:id="rId32"/>
    <p:sldId id="666" r:id="rId33"/>
    <p:sldId id="665" r:id="rId34"/>
    <p:sldId id="638" r:id="rId35"/>
    <p:sldId id="639" r:id="rId36"/>
    <p:sldId id="640" r:id="rId37"/>
    <p:sldId id="641" r:id="rId38"/>
    <p:sldId id="642" r:id="rId39"/>
    <p:sldId id="643" r:id="rId40"/>
    <p:sldId id="644" r:id="rId41"/>
    <p:sldId id="645" r:id="rId42"/>
    <p:sldId id="646" r:id="rId43"/>
    <p:sldId id="647" r:id="rId44"/>
    <p:sldId id="648" r:id="rId45"/>
    <p:sldId id="635"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7BB7"/>
    <a:srgbClr val="7CD4FF"/>
    <a:srgbClr val="FBD7BB"/>
    <a:srgbClr val="D5DFEB"/>
    <a:srgbClr val="FCEBDD"/>
    <a:srgbClr val="DDDDDD"/>
    <a:srgbClr val="E8FFD2"/>
    <a:srgbClr val="007AB4"/>
    <a:srgbClr val="B1E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56" autoAdjust="0"/>
    <p:restoredTop sz="96196" autoAdjust="0"/>
  </p:normalViewPr>
  <p:slideViewPr>
    <p:cSldViewPr snapToGrid="0">
      <p:cViewPr varScale="1">
        <p:scale>
          <a:sx n="86" d="100"/>
          <a:sy n="86" d="100"/>
        </p:scale>
        <p:origin x="614" y="58"/>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117" d="100"/>
          <a:sy n="117" d="100"/>
        </p:scale>
        <p:origin x="118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Dropbox\Angara\Fouling%20Impact%20Assessment%20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7686880834364"/>
          <c:y val="7.3881603609234972E-2"/>
          <c:w val="0.82921941314975212"/>
          <c:h val="0.81560245349418015"/>
        </c:manualLayout>
      </c:layout>
      <c:barChart>
        <c:barDir val="bar"/>
        <c:grouping val="stacked"/>
        <c:varyColors val="0"/>
        <c:ser>
          <c:idx val="0"/>
          <c:order val="0"/>
          <c:tx>
            <c:strRef>
              <c:f>'Global Oil'!$AF$3</c:f>
              <c:strCache>
                <c:ptCount val="1"/>
                <c:pt idx="0">
                  <c:v>New Emissions after Hardware Upgrade, mmtons CO2</c:v>
                </c:pt>
              </c:strCache>
            </c:strRef>
          </c:tx>
          <c:spPr>
            <a:solidFill>
              <a:srgbClr val="00B050"/>
            </a:solidFill>
            <a:ln>
              <a:noFill/>
            </a:ln>
            <a:effectLst/>
          </c:spPr>
          <c:invertIfNegative val="0"/>
          <c:cat>
            <c:strRef>
              <c:f>'Global Oil'!$A$4:$A$39</c:f>
              <c:strCache>
                <c:ptCount val="36"/>
                <c:pt idx="0">
                  <c:v>Sinopec</c:v>
                </c:pt>
                <c:pt idx="1">
                  <c:v>CNPC</c:v>
                </c:pt>
                <c:pt idx="2">
                  <c:v>Saudi Aramco</c:v>
                </c:pt>
                <c:pt idx="3">
                  <c:v>Shell</c:v>
                </c:pt>
                <c:pt idx="4">
                  <c:v>ExxonMobil</c:v>
                </c:pt>
                <c:pt idx="5">
                  <c:v>Marathon</c:v>
                </c:pt>
                <c:pt idx="6">
                  <c:v>Reliance</c:v>
                </c:pt>
                <c:pt idx="7">
                  <c:v>JXTG</c:v>
                </c:pt>
                <c:pt idx="8">
                  <c:v>PDVSA</c:v>
                </c:pt>
                <c:pt idx="9">
                  <c:v>Phillips 66</c:v>
                </c:pt>
                <c:pt idx="10">
                  <c:v>Valero</c:v>
                </c:pt>
                <c:pt idx="11">
                  <c:v>Rosneft</c:v>
                </c:pt>
                <c:pt idx="12">
                  <c:v>Petrobras</c:v>
                </c:pt>
                <c:pt idx="13">
                  <c:v>Total</c:v>
                </c:pt>
                <c:pt idx="14">
                  <c:v>BP</c:v>
                </c:pt>
                <c:pt idx="15">
                  <c:v>Chevron</c:v>
                </c:pt>
                <c:pt idx="16">
                  <c:v>IOCL</c:v>
                </c:pt>
                <c:pt idx="17">
                  <c:v>NIORDC</c:v>
                </c:pt>
                <c:pt idx="18">
                  <c:v>Lukoil</c:v>
                </c:pt>
                <c:pt idx="19">
                  <c:v>Repsol</c:v>
                </c:pt>
                <c:pt idx="20">
                  <c:v>PBF</c:v>
                </c:pt>
                <c:pt idx="21">
                  <c:v>SK</c:v>
                </c:pt>
                <c:pt idx="22">
                  <c:v>KPC</c:v>
                </c:pt>
                <c:pt idx="23">
                  <c:v>Pertamina</c:v>
                </c:pt>
                <c:pt idx="24">
                  <c:v>ADNOC</c:v>
                </c:pt>
                <c:pt idx="25">
                  <c:v>Gazpromneft</c:v>
                </c:pt>
                <c:pt idx="26">
                  <c:v>CNOOC</c:v>
                </c:pt>
                <c:pt idx="27">
                  <c:v>Idemitsu</c:v>
                </c:pt>
                <c:pt idx="28">
                  <c:v>Pemex</c:v>
                </c:pt>
                <c:pt idx="29">
                  <c:v>CPC</c:v>
                </c:pt>
                <c:pt idx="30">
                  <c:v>PKN</c:v>
                </c:pt>
                <c:pt idx="31">
                  <c:v>Sonatrach</c:v>
                </c:pt>
                <c:pt idx="32">
                  <c:v>Koch</c:v>
                </c:pt>
                <c:pt idx="33">
                  <c:v>ENI</c:v>
                </c:pt>
                <c:pt idx="34">
                  <c:v>EGPC</c:v>
                </c:pt>
                <c:pt idx="35">
                  <c:v>BPCL</c:v>
                </c:pt>
              </c:strCache>
            </c:strRef>
          </c:cat>
          <c:val>
            <c:numRef>
              <c:f>'Global Oil'!$AF$4:$AF$39</c:f>
              <c:numCache>
                <c:formatCode>_(* #,##0.00_);_(* \(#,##0.00\);_(* "-"??_);_(@_)</c:formatCode>
                <c:ptCount val="36"/>
                <c:pt idx="0">
                  <c:v>36.774187263383382</c:v>
                </c:pt>
                <c:pt idx="1">
                  <c:v>33.535060506179008</c:v>
                </c:pt>
                <c:pt idx="2">
                  <c:v>28.375520421309737</c:v>
                </c:pt>
                <c:pt idx="3">
                  <c:v>27.422892262067215</c:v>
                </c:pt>
                <c:pt idx="4">
                  <c:v>24.757894736842108</c:v>
                </c:pt>
                <c:pt idx="5">
                  <c:v>18.547752482209148</c:v>
                </c:pt>
                <c:pt idx="6">
                  <c:v>17.684210526315795</c:v>
                </c:pt>
                <c:pt idx="7">
                  <c:v>17.094736842105263</c:v>
                </c:pt>
                <c:pt idx="8">
                  <c:v>16.776150983424984</c:v>
                </c:pt>
                <c:pt idx="9">
                  <c:v>15.954981739755031</c:v>
                </c:pt>
                <c:pt idx="10">
                  <c:v>15.915789473684216</c:v>
                </c:pt>
                <c:pt idx="11">
                  <c:v>14.159649623696044</c:v>
                </c:pt>
                <c:pt idx="12">
                  <c:v>13.336365664204994</c:v>
                </c:pt>
                <c:pt idx="13">
                  <c:v>12.725284733479839</c:v>
                </c:pt>
                <c:pt idx="14">
                  <c:v>12.348948314858902</c:v>
                </c:pt>
                <c:pt idx="15">
                  <c:v>11.82077517542286</c:v>
                </c:pt>
                <c:pt idx="16">
                  <c:v>9.7263157894736842</c:v>
                </c:pt>
                <c:pt idx="17">
                  <c:v>9.5228909482778068</c:v>
                </c:pt>
                <c:pt idx="18">
                  <c:v>9.438057434791844</c:v>
                </c:pt>
                <c:pt idx="19">
                  <c:v>8.2526315789473692</c:v>
                </c:pt>
                <c:pt idx="20">
                  <c:v>8.007715042694393</c:v>
                </c:pt>
                <c:pt idx="21">
                  <c:v>7.4017003008324158</c:v>
                </c:pt>
                <c:pt idx="22">
                  <c:v>7.281832622204309</c:v>
                </c:pt>
                <c:pt idx="23">
                  <c:v>6.5831094750415335</c:v>
                </c:pt>
                <c:pt idx="24">
                  <c:v>5.7594226445077226</c:v>
                </c:pt>
                <c:pt idx="25">
                  <c:v>5.5022717620016621</c:v>
                </c:pt>
                <c:pt idx="26">
                  <c:v>5.0105263157894724</c:v>
                </c:pt>
                <c:pt idx="27">
                  <c:v>4.3031578947368496</c:v>
                </c:pt>
                <c:pt idx="28">
                  <c:v>4.0871832809936679</c:v>
                </c:pt>
                <c:pt idx="29">
                  <c:v>3.7987706802899281</c:v>
                </c:pt>
                <c:pt idx="30">
                  <c:v>3.5908664259998977</c:v>
                </c:pt>
                <c:pt idx="31">
                  <c:v>3.5290029073418037</c:v>
                </c:pt>
                <c:pt idx="32">
                  <c:v>3.4299045417690222</c:v>
                </c:pt>
                <c:pt idx="33">
                  <c:v>3.3176429080177128</c:v>
                </c:pt>
                <c:pt idx="34">
                  <c:v>3.2703067171029172</c:v>
                </c:pt>
                <c:pt idx="35">
                  <c:v>2.9473684210526319</c:v>
                </c:pt>
              </c:numCache>
            </c:numRef>
          </c:val>
          <c:extLst>
            <c:ext xmlns:c16="http://schemas.microsoft.com/office/drawing/2014/chart" uri="{C3380CC4-5D6E-409C-BE32-E72D297353CC}">
              <c16:uniqueId val="{00000000-FF27-4F74-A031-DA6103A68371}"/>
            </c:ext>
          </c:extLst>
        </c:ser>
        <c:ser>
          <c:idx val="1"/>
          <c:order val="1"/>
          <c:tx>
            <c:strRef>
              <c:f>'Global Oil'!$AG$3</c:f>
              <c:strCache>
                <c:ptCount val="1"/>
                <c:pt idx="0">
                  <c:v>Hardware upgrade effect, mmtons CO2</c:v>
                </c:pt>
              </c:strCache>
            </c:strRef>
          </c:tx>
          <c:spPr>
            <a:solidFill>
              <a:schemeClr val="accent2"/>
            </a:solidFill>
            <a:ln>
              <a:noFill/>
            </a:ln>
            <a:effectLst/>
          </c:spPr>
          <c:invertIfNegative val="0"/>
          <c:cat>
            <c:strRef>
              <c:f>'Global Oil'!$A$4:$A$39</c:f>
              <c:strCache>
                <c:ptCount val="36"/>
                <c:pt idx="0">
                  <c:v>Sinopec</c:v>
                </c:pt>
                <c:pt idx="1">
                  <c:v>CNPC</c:v>
                </c:pt>
                <c:pt idx="2">
                  <c:v>Saudi Aramco</c:v>
                </c:pt>
                <c:pt idx="3">
                  <c:v>Shell</c:v>
                </c:pt>
                <c:pt idx="4">
                  <c:v>ExxonMobil</c:v>
                </c:pt>
                <c:pt idx="5">
                  <c:v>Marathon</c:v>
                </c:pt>
                <c:pt idx="6">
                  <c:v>Reliance</c:v>
                </c:pt>
                <c:pt idx="7">
                  <c:v>JXTG</c:v>
                </c:pt>
                <c:pt idx="8">
                  <c:v>PDVSA</c:v>
                </c:pt>
                <c:pt idx="9">
                  <c:v>Phillips 66</c:v>
                </c:pt>
                <c:pt idx="10">
                  <c:v>Valero</c:v>
                </c:pt>
                <c:pt idx="11">
                  <c:v>Rosneft</c:v>
                </c:pt>
                <c:pt idx="12">
                  <c:v>Petrobras</c:v>
                </c:pt>
                <c:pt idx="13">
                  <c:v>Total</c:v>
                </c:pt>
                <c:pt idx="14">
                  <c:v>BP</c:v>
                </c:pt>
                <c:pt idx="15">
                  <c:v>Chevron</c:v>
                </c:pt>
                <c:pt idx="16">
                  <c:v>IOCL</c:v>
                </c:pt>
                <c:pt idx="17">
                  <c:v>NIORDC</c:v>
                </c:pt>
                <c:pt idx="18">
                  <c:v>Lukoil</c:v>
                </c:pt>
                <c:pt idx="19">
                  <c:v>Repsol</c:v>
                </c:pt>
                <c:pt idx="20">
                  <c:v>PBF</c:v>
                </c:pt>
                <c:pt idx="21">
                  <c:v>SK</c:v>
                </c:pt>
                <c:pt idx="22">
                  <c:v>KPC</c:v>
                </c:pt>
                <c:pt idx="23">
                  <c:v>Pertamina</c:v>
                </c:pt>
                <c:pt idx="24">
                  <c:v>ADNOC</c:v>
                </c:pt>
                <c:pt idx="25">
                  <c:v>Gazpromneft</c:v>
                </c:pt>
                <c:pt idx="26">
                  <c:v>CNOOC</c:v>
                </c:pt>
                <c:pt idx="27">
                  <c:v>Idemitsu</c:v>
                </c:pt>
                <c:pt idx="28">
                  <c:v>Pemex</c:v>
                </c:pt>
                <c:pt idx="29">
                  <c:v>CPC</c:v>
                </c:pt>
                <c:pt idx="30">
                  <c:v>PKN</c:v>
                </c:pt>
                <c:pt idx="31">
                  <c:v>Sonatrach</c:v>
                </c:pt>
                <c:pt idx="32">
                  <c:v>Koch</c:v>
                </c:pt>
                <c:pt idx="33">
                  <c:v>ENI</c:v>
                </c:pt>
                <c:pt idx="34">
                  <c:v>EGPC</c:v>
                </c:pt>
                <c:pt idx="35">
                  <c:v>BPCL</c:v>
                </c:pt>
              </c:strCache>
            </c:strRef>
          </c:cat>
          <c:val>
            <c:numRef>
              <c:f>'Global Oil'!$AG$4:$AG$39</c:f>
              <c:numCache>
                <c:formatCode>_(* #,##0.00_);_(* \(#,##0.00\);_(* "-"??_);_(@_)</c:formatCode>
                <c:ptCount val="36"/>
                <c:pt idx="0">
                  <c:v>15.760365970021454</c:v>
                </c:pt>
                <c:pt idx="1">
                  <c:v>14.372168788362437</c:v>
                </c:pt>
                <c:pt idx="2">
                  <c:v>12.160937323418459</c:v>
                </c:pt>
                <c:pt idx="3">
                  <c:v>11.752668112314517</c:v>
                </c:pt>
                <c:pt idx="4">
                  <c:v>10.610526315789475</c:v>
                </c:pt>
                <c:pt idx="5">
                  <c:v>7.9490367780896349</c:v>
                </c:pt>
                <c:pt idx="6">
                  <c:v>7.5789473684210513</c:v>
                </c:pt>
                <c:pt idx="7">
                  <c:v>7.3263157894736857</c:v>
                </c:pt>
                <c:pt idx="8">
                  <c:v>7.1897789928964215</c:v>
                </c:pt>
                <c:pt idx="9">
                  <c:v>6.8378493170378682</c:v>
                </c:pt>
                <c:pt idx="10">
                  <c:v>6.821052631578949</c:v>
                </c:pt>
                <c:pt idx="11">
                  <c:v>6.0684212672983051</c:v>
                </c:pt>
                <c:pt idx="12">
                  <c:v>5.7155852846592836</c:v>
                </c:pt>
                <c:pt idx="13">
                  <c:v>5.4536934572056452</c:v>
                </c:pt>
                <c:pt idx="14">
                  <c:v>5.2924064206538155</c:v>
                </c:pt>
                <c:pt idx="15">
                  <c:v>5.0660465037526521</c:v>
                </c:pt>
                <c:pt idx="16">
                  <c:v>4.1684210526315777</c:v>
                </c:pt>
                <c:pt idx="17">
                  <c:v>4.0812389778333458</c:v>
                </c:pt>
                <c:pt idx="18">
                  <c:v>4.0448817577679321</c:v>
                </c:pt>
                <c:pt idx="19">
                  <c:v>3.5368421052631582</c:v>
                </c:pt>
                <c:pt idx="20">
                  <c:v>3.4318778754404544</c:v>
                </c:pt>
                <c:pt idx="21">
                  <c:v>3.1721572717853208</c:v>
                </c:pt>
                <c:pt idx="22">
                  <c:v>3.1207854095161327</c:v>
                </c:pt>
                <c:pt idx="23">
                  <c:v>2.8213326321606562</c:v>
                </c:pt>
                <c:pt idx="24">
                  <c:v>2.4683239905033094</c:v>
                </c:pt>
                <c:pt idx="25">
                  <c:v>2.3581164694292838</c:v>
                </c:pt>
                <c:pt idx="26">
                  <c:v>2.1473684210526311</c:v>
                </c:pt>
                <c:pt idx="27">
                  <c:v>1.8442105263157922</c:v>
                </c:pt>
                <c:pt idx="28">
                  <c:v>1.7516499775687144</c:v>
                </c:pt>
                <c:pt idx="29">
                  <c:v>1.6280445772671119</c:v>
                </c:pt>
                <c:pt idx="30">
                  <c:v>1.5389427539999563</c:v>
                </c:pt>
                <c:pt idx="31">
                  <c:v>1.5124298174322011</c:v>
                </c:pt>
                <c:pt idx="32">
                  <c:v>1.4699590893295804</c:v>
                </c:pt>
                <c:pt idx="33">
                  <c:v>1.4218469605790194</c:v>
                </c:pt>
                <c:pt idx="34">
                  <c:v>1.4015600216155359</c:v>
                </c:pt>
                <c:pt idx="35">
                  <c:v>1.2631578947368425</c:v>
                </c:pt>
              </c:numCache>
            </c:numRef>
          </c:val>
          <c:extLst>
            <c:ext xmlns:c16="http://schemas.microsoft.com/office/drawing/2014/chart" uri="{C3380CC4-5D6E-409C-BE32-E72D297353CC}">
              <c16:uniqueId val="{00000001-FF27-4F74-A031-DA6103A68371}"/>
            </c:ext>
          </c:extLst>
        </c:ser>
        <c:ser>
          <c:idx val="2"/>
          <c:order val="2"/>
          <c:tx>
            <c:strRef>
              <c:f>'Global Oil'!$AH$3</c:f>
              <c:strCache>
                <c:ptCount val="1"/>
                <c:pt idx="0">
                  <c:v>Cognitive Cleaning Effect, mmtons CO2</c:v>
                </c:pt>
              </c:strCache>
            </c:strRef>
          </c:tx>
          <c:spPr>
            <a:solidFill>
              <a:schemeClr val="accent3"/>
            </a:solidFill>
            <a:ln>
              <a:noFill/>
            </a:ln>
            <a:effectLst/>
          </c:spPr>
          <c:invertIfNegative val="0"/>
          <c:cat>
            <c:strRef>
              <c:f>'Global Oil'!$A$4:$A$39</c:f>
              <c:strCache>
                <c:ptCount val="36"/>
                <c:pt idx="0">
                  <c:v>Sinopec</c:v>
                </c:pt>
                <c:pt idx="1">
                  <c:v>CNPC</c:v>
                </c:pt>
                <c:pt idx="2">
                  <c:v>Saudi Aramco</c:v>
                </c:pt>
                <c:pt idx="3">
                  <c:v>Shell</c:v>
                </c:pt>
                <c:pt idx="4">
                  <c:v>ExxonMobil</c:v>
                </c:pt>
                <c:pt idx="5">
                  <c:v>Marathon</c:v>
                </c:pt>
                <c:pt idx="6">
                  <c:v>Reliance</c:v>
                </c:pt>
                <c:pt idx="7">
                  <c:v>JXTG</c:v>
                </c:pt>
                <c:pt idx="8">
                  <c:v>PDVSA</c:v>
                </c:pt>
                <c:pt idx="9">
                  <c:v>Phillips 66</c:v>
                </c:pt>
                <c:pt idx="10">
                  <c:v>Valero</c:v>
                </c:pt>
                <c:pt idx="11">
                  <c:v>Rosneft</c:v>
                </c:pt>
                <c:pt idx="12">
                  <c:v>Petrobras</c:v>
                </c:pt>
                <c:pt idx="13">
                  <c:v>Total</c:v>
                </c:pt>
                <c:pt idx="14">
                  <c:v>BP</c:v>
                </c:pt>
                <c:pt idx="15">
                  <c:v>Chevron</c:v>
                </c:pt>
                <c:pt idx="16">
                  <c:v>IOCL</c:v>
                </c:pt>
                <c:pt idx="17">
                  <c:v>NIORDC</c:v>
                </c:pt>
                <c:pt idx="18">
                  <c:v>Lukoil</c:v>
                </c:pt>
                <c:pt idx="19">
                  <c:v>Repsol</c:v>
                </c:pt>
                <c:pt idx="20">
                  <c:v>PBF</c:v>
                </c:pt>
                <c:pt idx="21">
                  <c:v>SK</c:v>
                </c:pt>
                <c:pt idx="22">
                  <c:v>KPC</c:v>
                </c:pt>
                <c:pt idx="23">
                  <c:v>Pertamina</c:v>
                </c:pt>
                <c:pt idx="24">
                  <c:v>ADNOC</c:v>
                </c:pt>
                <c:pt idx="25">
                  <c:v>Gazpromneft</c:v>
                </c:pt>
                <c:pt idx="26">
                  <c:v>CNOOC</c:v>
                </c:pt>
                <c:pt idx="27">
                  <c:v>Idemitsu</c:v>
                </c:pt>
                <c:pt idx="28">
                  <c:v>Pemex</c:v>
                </c:pt>
                <c:pt idx="29">
                  <c:v>CPC</c:v>
                </c:pt>
                <c:pt idx="30">
                  <c:v>PKN</c:v>
                </c:pt>
                <c:pt idx="31">
                  <c:v>Sonatrach</c:v>
                </c:pt>
                <c:pt idx="32">
                  <c:v>Koch</c:v>
                </c:pt>
                <c:pt idx="33">
                  <c:v>ENI</c:v>
                </c:pt>
                <c:pt idx="34">
                  <c:v>EGPC</c:v>
                </c:pt>
                <c:pt idx="35">
                  <c:v>BPCL</c:v>
                </c:pt>
              </c:strCache>
            </c:strRef>
          </c:cat>
          <c:val>
            <c:numRef>
              <c:f>'Global Oil'!$AH$4:$AH$39</c:f>
              <c:numCache>
                <c:formatCode>_(* #,##0.00_);_(* \(#,##0.00\);_(* "-"??_);_(@_)</c:formatCode>
                <c:ptCount val="36"/>
                <c:pt idx="0">
                  <c:v>9.8502287312633996</c:v>
                </c:pt>
                <c:pt idx="1">
                  <c:v>8.9826054927265275</c:v>
                </c:pt>
                <c:pt idx="2">
                  <c:v>7.6005858271365199</c:v>
                </c:pt>
                <c:pt idx="3">
                  <c:v>7.3454175701965738</c:v>
                </c:pt>
                <c:pt idx="4">
                  <c:v>6.6315789473684035</c:v>
                </c:pt>
                <c:pt idx="5">
                  <c:v>4.9681479863060183</c:v>
                </c:pt>
                <c:pt idx="6">
                  <c:v>4.736842105263154</c:v>
                </c:pt>
                <c:pt idx="7">
                  <c:v>4.5789473684210513</c:v>
                </c:pt>
                <c:pt idx="8">
                  <c:v>4.4936118705602652</c:v>
                </c:pt>
                <c:pt idx="9">
                  <c:v>4.2736558231486654</c:v>
                </c:pt>
                <c:pt idx="10">
                  <c:v>4.2631578947368354</c:v>
                </c:pt>
                <c:pt idx="11">
                  <c:v>3.7927632920614407</c:v>
                </c:pt>
                <c:pt idx="12">
                  <c:v>3.5722408029120452</c:v>
                </c:pt>
                <c:pt idx="13">
                  <c:v>3.4085584107535283</c:v>
                </c:pt>
                <c:pt idx="14">
                  <c:v>3.307754012908628</c:v>
                </c:pt>
                <c:pt idx="15">
                  <c:v>3.166279064845412</c:v>
                </c:pt>
                <c:pt idx="16">
                  <c:v>2.6052631578947381</c:v>
                </c:pt>
                <c:pt idx="17">
                  <c:v>2.5507743611458373</c:v>
                </c:pt>
                <c:pt idx="18">
                  <c:v>2.5280510986049549</c:v>
                </c:pt>
                <c:pt idx="19">
                  <c:v>2.2105263157894726</c:v>
                </c:pt>
                <c:pt idx="20">
                  <c:v>2.1449236721502825</c:v>
                </c:pt>
                <c:pt idx="21">
                  <c:v>1.9825982948658236</c:v>
                </c:pt>
                <c:pt idx="22">
                  <c:v>1.9504908809475801</c:v>
                </c:pt>
                <c:pt idx="23">
                  <c:v>1.7633328951004081</c:v>
                </c:pt>
                <c:pt idx="24">
                  <c:v>1.5427024940645691</c:v>
                </c:pt>
                <c:pt idx="25">
                  <c:v>1.4738227933933032</c:v>
                </c:pt>
                <c:pt idx="26">
                  <c:v>1.3421052631578947</c:v>
                </c:pt>
                <c:pt idx="27">
                  <c:v>1.1526315789473696</c:v>
                </c:pt>
                <c:pt idx="28">
                  <c:v>1.0947812359804461</c:v>
                </c:pt>
                <c:pt idx="29">
                  <c:v>1.0175278607919438</c:v>
                </c:pt>
                <c:pt idx="30">
                  <c:v>0.96183922124997334</c:v>
                </c:pt>
                <c:pt idx="31">
                  <c:v>0.94526863589512367</c:v>
                </c:pt>
                <c:pt idx="32">
                  <c:v>0.91872443083098787</c:v>
                </c:pt>
                <c:pt idx="33">
                  <c:v>0.88865435036188689</c:v>
                </c:pt>
                <c:pt idx="34">
                  <c:v>0.87597501350971285</c:v>
                </c:pt>
                <c:pt idx="35">
                  <c:v>0.78947368421052566</c:v>
                </c:pt>
              </c:numCache>
            </c:numRef>
          </c:val>
          <c:extLst>
            <c:ext xmlns:c16="http://schemas.microsoft.com/office/drawing/2014/chart" uri="{C3380CC4-5D6E-409C-BE32-E72D297353CC}">
              <c16:uniqueId val="{00000002-FF27-4F74-A031-DA6103A68371}"/>
            </c:ext>
          </c:extLst>
        </c:ser>
        <c:dLbls>
          <c:showLegendKey val="0"/>
          <c:showVal val="0"/>
          <c:showCatName val="0"/>
          <c:showSerName val="0"/>
          <c:showPercent val="0"/>
          <c:showBubbleSize val="0"/>
        </c:dLbls>
        <c:gapWidth val="111"/>
        <c:overlap val="100"/>
        <c:axId val="453365312"/>
        <c:axId val="453368920"/>
      </c:barChart>
      <c:catAx>
        <c:axId val="4533653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3368920"/>
        <c:crossesAt val="0"/>
        <c:auto val="1"/>
        <c:lblAlgn val="ctr"/>
        <c:lblOffset val="100"/>
        <c:noMultiLvlLbl val="0"/>
      </c:catAx>
      <c:valAx>
        <c:axId val="453368920"/>
        <c:scaling>
          <c:orientation val="minMax"/>
          <c:max val="65"/>
          <c:min val="0"/>
        </c:scaling>
        <c:delete val="0"/>
        <c:axPos val="t"/>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365312"/>
        <c:crosses val="autoZero"/>
        <c:crossBetween val="between"/>
      </c:valAx>
      <c:spPr>
        <a:noFill/>
        <a:ln>
          <a:noFill/>
        </a:ln>
        <a:effectLst/>
      </c:spPr>
    </c:plotArea>
    <c:legend>
      <c:legendPos val="b"/>
      <c:layout>
        <c:manualLayout>
          <c:xMode val="edge"/>
          <c:yMode val="edge"/>
          <c:x val="0.29295293364853098"/>
          <c:y val="0.76448942897885797"/>
          <c:w val="0.4483192364717854"/>
          <c:h val="8.525405996444020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0883023-1E8A-4EFA-ADBF-A1393845A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A9EAA3D9-1F71-4906-9AF0-FB71C57E6C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89D9-2E98-4094-B753-D919844D9F16}" type="datetimeFigureOut">
              <a:rPr lang="ru-RU" smtClean="0"/>
              <a:t>02.06.2020</a:t>
            </a:fld>
            <a:endParaRPr lang="ru-RU"/>
          </a:p>
        </p:txBody>
      </p:sp>
      <p:sp>
        <p:nvSpPr>
          <p:cNvPr id="4" name="Нижний колонтитул 3">
            <a:extLst>
              <a:ext uri="{FF2B5EF4-FFF2-40B4-BE49-F238E27FC236}">
                <a16:creationId xmlns:a16="http://schemas.microsoft.com/office/drawing/2014/main" id="{031A41C4-05F2-4301-AE50-811712C093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Tree>
    <p:extLst>
      <p:ext uri="{BB962C8B-B14F-4D97-AF65-F5344CB8AC3E}">
        <p14:creationId xmlns:p14="http://schemas.microsoft.com/office/powerpoint/2010/main" val="3131356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F53FF-6D03-4805-8B03-5C1E702FDBC0}" type="datetimeFigureOut">
              <a:rPr lang="ru-RU" smtClean="0"/>
              <a:t>02.06.2020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CAF19-8A06-4B1E-92F4-E7CB9BBA0260}" type="slidenum">
              <a:rPr lang="ru-RU" smtClean="0"/>
              <a:t>‹#›</a:t>
            </a:fld>
            <a:endParaRPr lang="ru-RU"/>
          </a:p>
        </p:txBody>
      </p:sp>
    </p:spTree>
    <p:extLst>
      <p:ext uri="{BB962C8B-B14F-4D97-AF65-F5344CB8AC3E}">
        <p14:creationId xmlns:p14="http://schemas.microsoft.com/office/powerpoint/2010/main" val="154368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a:buChar char="•"/>
            </a:pPr>
            <a:r>
              <a:rPr lang="en-US" dirty="0"/>
              <a:t>You</a:t>
            </a:r>
            <a:r>
              <a:rPr lang="en-US" baseline="0" dirty="0"/>
              <a:t> beautiful and very expensive equipment gets dirty </a:t>
            </a:r>
            <a:r>
              <a:rPr lang="en-US" baseline="0"/>
              <a:t>and ugly.</a:t>
            </a:r>
            <a:endParaRPr lang="en-US" baseline="0" dirty="0"/>
          </a:p>
          <a:p>
            <a:pPr marL="171450" indent="-171450">
              <a:buFont typeface="Arial"/>
              <a:buChar char="•"/>
            </a:pPr>
            <a:r>
              <a:rPr lang="en-US" baseline="0" dirty="0"/>
              <a:t>Industrial business is not a beauty context, </a:t>
            </a:r>
            <a:r>
              <a:rPr lang="en-US" baseline="0"/>
              <a:t>of course.</a:t>
            </a:r>
            <a:endParaRPr lang="en-US" baseline="0" dirty="0"/>
          </a:p>
          <a:p>
            <a:pPr marL="171450" indent="-171450">
              <a:buFont typeface="Arial"/>
              <a:buChar char="•"/>
            </a:pPr>
            <a:r>
              <a:rPr lang="en-US" baseline="0" dirty="0"/>
              <a:t>But here dirt means a decrease in efficiency</a:t>
            </a:r>
          </a:p>
          <a:p>
            <a:pPr marL="171450" indent="-171450">
              <a:buFont typeface="Arial"/>
              <a:buChar char="•"/>
            </a:pPr>
            <a:r>
              <a:rPr lang="en-US" baseline="0" dirty="0"/>
              <a:t>And the lower the efficiency the more money </a:t>
            </a:r>
            <a:r>
              <a:rPr lang="en-US" baseline="0"/>
              <a:t>you lose.</a:t>
            </a:r>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77BFB-5D82-43E0-BD8E-6B06BC537FE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62C1FD-1675-4EB0-B3AD-01E949BA0DC7}" type="slidenum">
              <a:rPr lang="ru-RU" smtClean="0"/>
              <a:t>23</a:t>
            </a:fld>
            <a:endParaRPr lang="ru-RU"/>
          </a:p>
        </p:txBody>
      </p:sp>
    </p:spTree>
    <p:extLst>
      <p:ext uri="{BB962C8B-B14F-4D97-AF65-F5344CB8AC3E}">
        <p14:creationId xmlns:p14="http://schemas.microsoft.com/office/powerpoint/2010/main" val="78081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62C1FD-1675-4EB0-B3AD-01E949BA0DC7}" type="slidenum">
              <a:rPr lang="ru-RU" smtClean="0"/>
              <a:t>25</a:t>
            </a:fld>
            <a:endParaRPr lang="ru-RU"/>
          </a:p>
        </p:txBody>
      </p:sp>
    </p:spTree>
    <p:extLst>
      <p:ext uri="{BB962C8B-B14F-4D97-AF65-F5344CB8AC3E}">
        <p14:creationId xmlns:p14="http://schemas.microsoft.com/office/powerpoint/2010/main" val="239892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33</a:t>
            </a:fld>
            <a:endParaRPr lang="ru-RU"/>
          </a:p>
        </p:txBody>
      </p:sp>
    </p:spTree>
    <p:extLst>
      <p:ext uri="{BB962C8B-B14F-4D97-AF65-F5344CB8AC3E}">
        <p14:creationId xmlns:p14="http://schemas.microsoft.com/office/powerpoint/2010/main" val="2936316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34</a:t>
            </a:fld>
            <a:endParaRPr lang="ru-RU"/>
          </a:p>
        </p:txBody>
      </p:sp>
    </p:spTree>
    <p:extLst>
      <p:ext uri="{BB962C8B-B14F-4D97-AF65-F5344CB8AC3E}">
        <p14:creationId xmlns:p14="http://schemas.microsoft.com/office/powerpoint/2010/main" val="125185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35</a:t>
            </a:fld>
            <a:endParaRPr lang="ru-RU"/>
          </a:p>
        </p:txBody>
      </p:sp>
    </p:spTree>
    <p:extLst>
      <p:ext uri="{BB962C8B-B14F-4D97-AF65-F5344CB8AC3E}">
        <p14:creationId xmlns:p14="http://schemas.microsoft.com/office/powerpoint/2010/main" val="259083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36</a:t>
            </a:fld>
            <a:endParaRPr lang="ru-RU"/>
          </a:p>
        </p:txBody>
      </p:sp>
    </p:spTree>
    <p:extLst>
      <p:ext uri="{BB962C8B-B14F-4D97-AF65-F5344CB8AC3E}">
        <p14:creationId xmlns:p14="http://schemas.microsoft.com/office/powerpoint/2010/main" val="81415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37</a:t>
            </a:fld>
            <a:endParaRPr lang="ru-RU"/>
          </a:p>
        </p:txBody>
      </p:sp>
    </p:spTree>
    <p:extLst>
      <p:ext uri="{BB962C8B-B14F-4D97-AF65-F5344CB8AC3E}">
        <p14:creationId xmlns:p14="http://schemas.microsoft.com/office/powerpoint/2010/main" val="2902946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38</a:t>
            </a:fld>
            <a:endParaRPr lang="ru-RU"/>
          </a:p>
        </p:txBody>
      </p:sp>
    </p:spTree>
    <p:extLst>
      <p:ext uri="{BB962C8B-B14F-4D97-AF65-F5344CB8AC3E}">
        <p14:creationId xmlns:p14="http://schemas.microsoft.com/office/powerpoint/2010/main" val="729415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39</a:t>
            </a:fld>
            <a:endParaRPr lang="ru-RU"/>
          </a:p>
        </p:txBody>
      </p:sp>
    </p:spTree>
    <p:extLst>
      <p:ext uri="{BB962C8B-B14F-4D97-AF65-F5344CB8AC3E}">
        <p14:creationId xmlns:p14="http://schemas.microsoft.com/office/powerpoint/2010/main" val="236707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40</a:t>
            </a:fld>
            <a:endParaRPr lang="ru-RU"/>
          </a:p>
        </p:txBody>
      </p:sp>
    </p:spTree>
    <p:extLst>
      <p:ext uri="{BB962C8B-B14F-4D97-AF65-F5344CB8AC3E}">
        <p14:creationId xmlns:p14="http://schemas.microsoft.com/office/powerpoint/2010/main" val="101164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62C1FD-1675-4EB0-B3AD-01E949BA0DC7}" type="slidenum">
              <a:rPr lang="ru-RU" smtClean="0"/>
              <a:t>12</a:t>
            </a:fld>
            <a:endParaRPr lang="ru-RU"/>
          </a:p>
        </p:txBody>
      </p:sp>
    </p:spTree>
    <p:extLst>
      <p:ext uri="{BB962C8B-B14F-4D97-AF65-F5344CB8AC3E}">
        <p14:creationId xmlns:p14="http://schemas.microsoft.com/office/powerpoint/2010/main" val="3636700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41</a:t>
            </a:fld>
            <a:endParaRPr lang="ru-RU"/>
          </a:p>
        </p:txBody>
      </p:sp>
    </p:spTree>
    <p:extLst>
      <p:ext uri="{BB962C8B-B14F-4D97-AF65-F5344CB8AC3E}">
        <p14:creationId xmlns:p14="http://schemas.microsoft.com/office/powerpoint/2010/main" val="2314686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42</a:t>
            </a:fld>
            <a:endParaRPr lang="ru-RU"/>
          </a:p>
        </p:txBody>
      </p:sp>
    </p:spTree>
    <p:extLst>
      <p:ext uri="{BB962C8B-B14F-4D97-AF65-F5344CB8AC3E}">
        <p14:creationId xmlns:p14="http://schemas.microsoft.com/office/powerpoint/2010/main" val="3414275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81013" y="1279525"/>
            <a:ext cx="6140450" cy="34544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43</a:t>
            </a:fld>
            <a:endParaRPr lang="ru-RU"/>
          </a:p>
        </p:txBody>
      </p:sp>
    </p:spTree>
    <p:extLst>
      <p:ext uri="{BB962C8B-B14F-4D97-AF65-F5344CB8AC3E}">
        <p14:creationId xmlns:p14="http://schemas.microsoft.com/office/powerpoint/2010/main" val="1640916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solidFill>
                  <a:prstClr val="black"/>
                </a:solidFill>
              </a:rPr>
              <a:pPr/>
              <a:t>44</a:t>
            </a:fld>
            <a:endParaRPr lang="ru-RU">
              <a:solidFill>
                <a:prstClr val="black"/>
              </a:solidFill>
            </a:endParaRPr>
          </a:p>
        </p:txBody>
      </p:sp>
    </p:spTree>
    <p:extLst>
      <p:ext uri="{BB962C8B-B14F-4D97-AF65-F5344CB8AC3E}">
        <p14:creationId xmlns:p14="http://schemas.microsoft.com/office/powerpoint/2010/main" val="295537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named our key smart chemistry based </a:t>
            </a:r>
            <a:r>
              <a:rPr lang="en-US" baseline="0"/>
              <a:t>technology AlfaPEROX.</a:t>
            </a:r>
            <a:endParaRPr lang="en-US" baseline="0" dirty="0"/>
          </a:p>
          <a:p>
            <a:pPr marL="171450" indent="-171450">
              <a:buFont typeface="Arial"/>
              <a:buChar char="•"/>
            </a:pPr>
            <a:r>
              <a:rPr lang="en-US" baseline="0" dirty="0"/>
              <a:t>It works in a very </a:t>
            </a:r>
            <a:r>
              <a:rPr lang="en-US" baseline="0"/>
              <a:t>simple way. </a:t>
            </a:r>
            <a:endParaRPr lang="en-US" baseline="0" dirty="0"/>
          </a:p>
          <a:p>
            <a:pPr marL="171450" indent="-171450">
              <a:buFont typeface="Arial"/>
              <a:buChar char="•"/>
            </a:pPr>
            <a:r>
              <a:rPr lang="en-US" baseline="0" dirty="0"/>
              <a:t>In a nutshell we harnessed the power of oxygen bubbles that get released when Hydrogen Peroxide reacts and gets decomposed into water </a:t>
            </a:r>
            <a:r>
              <a:rPr lang="en-US" baseline="0"/>
              <a:t>and oxygen.</a:t>
            </a:r>
            <a:endParaRPr lang="en-US" baseline="0" dirty="0"/>
          </a:p>
          <a:p>
            <a:pPr marL="171450" indent="-171450">
              <a:buFont typeface="Arial"/>
              <a:buChar char="•"/>
            </a:pPr>
            <a:r>
              <a:rPr lang="en-US" baseline="0" dirty="0"/>
              <a:t>And our job is to get this done in the right time, in the </a:t>
            </a:r>
            <a:r>
              <a:rPr lang="en-US" baseline="0"/>
              <a:t>right place.</a:t>
            </a:r>
            <a:endParaRPr lang="en-US" baseline="0" dirty="0"/>
          </a:p>
          <a:p>
            <a:endParaRPr lang="en-US" baseline="0" dirty="0"/>
          </a:p>
          <a:p>
            <a:r>
              <a:rPr lang="en-US" baseline="0" dirty="0"/>
              <a:t>We developed a process technology to tightly control the decomposition </a:t>
            </a:r>
            <a:r>
              <a:rPr lang="en-US" baseline="0"/>
              <a:t>of peroxide.</a:t>
            </a:r>
            <a:endParaRPr lang="en-US" baseline="0" dirty="0"/>
          </a:p>
          <a:p>
            <a:r>
              <a:rPr lang="en-US" baseline="0" dirty="0"/>
              <a:t>We inhibit it first, get it into cracks and pores of fouling inside heat exchangers, and start the decomposition </a:t>
            </a:r>
            <a:r>
              <a:rPr lang="en-US" baseline="0"/>
              <a:t>reaction there.</a:t>
            </a:r>
            <a:endParaRPr lang="en-US" baseline="0" dirty="0"/>
          </a:p>
          <a:p>
            <a:r>
              <a:rPr lang="en-US" baseline="0" dirty="0"/>
              <a:t>The released O2 is gas, gas expands, and applies pressure to the walls of the cracks </a:t>
            </a:r>
            <a:r>
              <a:rPr lang="en-US" baseline="0"/>
              <a:t>and pores. </a:t>
            </a:r>
            <a:r>
              <a:rPr lang="en-US" baseline="0" dirty="0"/>
              <a:t>So that it disrupts the upper layers of fouling with </a:t>
            </a:r>
            <a:r>
              <a:rPr lang="en-US" baseline="0"/>
              <a:t>this pressure.</a:t>
            </a:r>
            <a:endParaRPr lang="en-US" baseline="0" dirty="0"/>
          </a:p>
          <a:p>
            <a:r>
              <a:rPr lang="en-US" baseline="0" dirty="0"/>
              <a:t>We wash it by circulating </a:t>
            </a:r>
            <a:r>
              <a:rPr lang="en-US" baseline="0" dirty="0" err="1"/>
              <a:t>AlfaPEROX</a:t>
            </a:r>
            <a:r>
              <a:rPr lang="en-US" baseline="0" dirty="0"/>
              <a:t>, and remove fouling </a:t>
            </a:r>
            <a:r>
              <a:rPr lang="mr-IN" baseline="0" dirty="0"/>
              <a:t>–</a:t>
            </a:r>
            <a:r>
              <a:rPr lang="en-US" baseline="0" dirty="0"/>
              <a:t> layer </a:t>
            </a:r>
            <a:r>
              <a:rPr lang="en-US" baseline="0"/>
              <a:t>by layer.</a:t>
            </a:r>
            <a:endParaRPr lang="en-US" baseline="0" dirty="0"/>
          </a:p>
          <a:p>
            <a:endParaRPr lang="en-US" baseline="0" dirty="0"/>
          </a:p>
          <a:p>
            <a:r>
              <a:rPr lang="en-US" baseline="0" dirty="0"/>
              <a:t>It easy to say, difficult </a:t>
            </a:r>
            <a:r>
              <a:rPr lang="en-US" baseline="0"/>
              <a:t>to do.</a:t>
            </a:r>
            <a:endParaRPr lang="en-US" baseline="0" dirty="0"/>
          </a:p>
          <a:p>
            <a:r>
              <a:rPr lang="en-US" baseline="0" dirty="0"/>
              <a:t>Of course, there’s lots of Know How and the technology is protected by </a:t>
            </a:r>
            <a:r>
              <a:rPr lang="en-US" baseline="0"/>
              <a:t>patents internationally.</a:t>
            </a:r>
            <a:endParaRPr lang="en-US" baseline="0" dirty="0"/>
          </a:p>
        </p:txBody>
      </p:sp>
      <p:sp>
        <p:nvSpPr>
          <p:cNvPr id="4" name="Slide Number Placeholder 3"/>
          <p:cNvSpPr>
            <a:spLocks noGrp="1"/>
          </p:cNvSpPr>
          <p:nvPr>
            <p:ph type="sldNum" sz="quarter" idx="10"/>
          </p:nvPr>
        </p:nvSpPr>
        <p:spPr/>
        <p:txBody>
          <a:bodyPr/>
          <a:lstStyle/>
          <a:p>
            <a:fld id="{FA8CAF19-8A06-4B1E-92F4-E7CB9BBA0260}" type="slidenum">
              <a:rPr lang="ru-RU" smtClean="0"/>
              <a:pPr/>
              <a:t>13</a:t>
            </a:fld>
            <a:endParaRPr lang="ru-RU" dirty="0"/>
          </a:p>
        </p:txBody>
      </p:sp>
    </p:spTree>
    <p:extLst>
      <p:ext uri="{BB962C8B-B14F-4D97-AF65-F5344CB8AC3E}">
        <p14:creationId xmlns:p14="http://schemas.microsoft.com/office/powerpoint/2010/main" val="215847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15</a:t>
            </a:fld>
            <a:endParaRPr lang="ru-RU"/>
          </a:p>
        </p:txBody>
      </p:sp>
    </p:spTree>
    <p:extLst>
      <p:ext uri="{BB962C8B-B14F-4D97-AF65-F5344CB8AC3E}">
        <p14:creationId xmlns:p14="http://schemas.microsoft.com/office/powerpoint/2010/main" val="332939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16</a:t>
            </a:fld>
            <a:endParaRPr lang="ru-RU"/>
          </a:p>
        </p:txBody>
      </p:sp>
    </p:spTree>
    <p:extLst>
      <p:ext uri="{BB962C8B-B14F-4D97-AF65-F5344CB8AC3E}">
        <p14:creationId xmlns:p14="http://schemas.microsoft.com/office/powerpoint/2010/main" val="175377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17</a:t>
            </a:fld>
            <a:endParaRPr lang="ru-RU"/>
          </a:p>
        </p:txBody>
      </p:sp>
    </p:spTree>
    <p:extLst>
      <p:ext uri="{BB962C8B-B14F-4D97-AF65-F5344CB8AC3E}">
        <p14:creationId xmlns:p14="http://schemas.microsoft.com/office/powerpoint/2010/main" val="2669594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477BFB-5D82-43E0-BD8E-6B06BC537FE3}" type="slidenum">
              <a:rPr lang="ru-RU" smtClean="0"/>
              <a:t>18</a:t>
            </a:fld>
            <a:endParaRPr lang="ru-RU"/>
          </a:p>
        </p:txBody>
      </p:sp>
    </p:spTree>
    <p:extLst>
      <p:ext uri="{BB962C8B-B14F-4D97-AF65-F5344CB8AC3E}">
        <p14:creationId xmlns:p14="http://schemas.microsoft.com/office/powerpoint/2010/main" val="55824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62C1FD-1675-4EB0-B3AD-01E949BA0DC7}" type="slidenum">
              <a:rPr lang="ru-RU" smtClean="0"/>
              <a:t>19</a:t>
            </a:fld>
            <a:endParaRPr lang="ru-RU"/>
          </a:p>
        </p:txBody>
      </p:sp>
    </p:spTree>
    <p:extLst>
      <p:ext uri="{BB962C8B-B14F-4D97-AF65-F5344CB8AC3E}">
        <p14:creationId xmlns:p14="http://schemas.microsoft.com/office/powerpoint/2010/main" val="14405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4821D37-9528-1941-A76B-08D1DB72276B}"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1832551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20700" y="0"/>
            <a:ext cx="0" cy="520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Заголовок 7">
            <a:extLst>
              <a:ext uri="{FF2B5EF4-FFF2-40B4-BE49-F238E27FC236}">
                <a16:creationId xmlns:a16="http://schemas.microsoft.com/office/drawing/2014/main" id="{B99F7412-3FBF-4FA2-94CF-1D422FA00C58}"/>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1689703"/>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a:xfrm>
            <a:off x="838200" y="1825625"/>
            <a:ext cx="10515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fld id="{9E46500C-5409-481C-8DFD-8282D78DEC73}" type="datetime1">
              <a:rPr lang="ru-RU" smtClean="0"/>
              <a:t>02.06.2020</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D3C2E419-5CA0-4B7A-AB48-A1EB8C9046CF}" type="slidenum">
              <a:rPr lang="ru-RU" smtClean="0"/>
              <a:t>‹#›</a:t>
            </a:fld>
            <a:endParaRPr lang="ru-RU"/>
          </a:p>
        </p:txBody>
      </p:sp>
    </p:spTree>
    <p:extLst>
      <p:ext uri="{BB962C8B-B14F-4D97-AF65-F5344CB8AC3E}">
        <p14:creationId xmlns:p14="http://schemas.microsoft.com/office/powerpoint/2010/main" val="380347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fld id="{08BCA494-DA32-47E9-B1F7-45DE6CE240B0}" type="datetime1">
              <a:rPr lang="ru-RU" smtClean="0">
                <a:solidFill>
                  <a:srgbClr val="2E3948"/>
                </a:solidFill>
              </a:rPr>
              <a:t>02.06.2020</a:t>
            </a:fld>
            <a:endParaRPr lang="ru-RU">
              <a:solidFill>
                <a:srgbClr val="2E3948"/>
              </a:solidFill>
            </a:endParaRPr>
          </a:p>
        </p:txBody>
      </p:sp>
      <p:sp>
        <p:nvSpPr>
          <p:cNvPr id="3" name="Нижний колонтитул 2"/>
          <p:cNvSpPr>
            <a:spLocks noGrp="1"/>
          </p:cNvSpPr>
          <p:nvPr>
            <p:ph type="ftr" sz="quarter" idx="11"/>
          </p:nvPr>
        </p:nvSpPr>
        <p:spPr>
          <a:xfrm>
            <a:off x="4038600" y="6356350"/>
            <a:ext cx="4114800" cy="365125"/>
          </a:xfrm>
          <a:prstGeom prst="rect">
            <a:avLst/>
          </a:prstGeom>
        </p:spPr>
        <p:txBody>
          <a:bodyPr/>
          <a:lstStyle/>
          <a:p>
            <a:endParaRPr lang="ru-RU">
              <a:solidFill>
                <a:srgbClr val="2E3948"/>
              </a:solidFill>
            </a:endParaRPr>
          </a:p>
        </p:txBody>
      </p:sp>
      <p:sp>
        <p:nvSpPr>
          <p:cNvPr id="4" name="Номер слайда 3"/>
          <p:cNvSpPr>
            <a:spLocks noGrp="1"/>
          </p:cNvSpPr>
          <p:nvPr>
            <p:ph type="sldNum" sz="quarter" idx="12"/>
          </p:nvPr>
        </p:nvSpPr>
        <p:spPr/>
        <p:txBody>
          <a:bodyPr/>
          <a:lstStyle/>
          <a:p>
            <a:fld id="{EACC1AC4-8754-4C11-B939-569C2B846478}" type="slidenum">
              <a:rPr lang="ru-RU" smtClean="0">
                <a:solidFill>
                  <a:srgbClr val="2E3948">
                    <a:tint val="75000"/>
                  </a:srgbClr>
                </a:solidFill>
              </a:rPr>
              <a:pPr/>
              <a:t>‹#›</a:t>
            </a:fld>
            <a:endParaRPr lang="ru-RU">
              <a:solidFill>
                <a:srgbClr val="2E3948">
                  <a:tint val="75000"/>
                </a:srgbClr>
              </a:solidFill>
            </a:endParaRPr>
          </a:p>
        </p:txBody>
      </p:sp>
    </p:spTree>
    <p:extLst>
      <p:ext uri="{BB962C8B-B14F-4D97-AF65-F5344CB8AC3E}">
        <p14:creationId xmlns:p14="http://schemas.microsoft.com/office/powerpoint/2010/main" val="2487203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20700" y="0"/>
            <a:ext cx="0" cy="520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Заголовок 7">
            <a:extLst>
              <a:ext uri="{FF2B5EF4-FFF2-40B4-BE49-F238E27FC236}">
                <a16:creationId xmlns:a16="http://schemas.microsoft.com/office/drawing/2014/main" id="{B99F7412-3FBF-4FA2-94CF-1D422FA00C58}"/>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140303573"/>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20700" y="0"/>
            <a:ext cx="0" cy="520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Заголовок 7">
            <a:extLst>
              <a:ext uri="{FF2B5EF4-FFF2-40B4-BE49-F238E27FC236}">
                <a16:creationId xmlns:a16="http://schemas.microsoft.com/office/drawing/2014/main" id="{B99F7412-3FBF-4FA2-94CF-1D422FA00C58}"/>
              </a:ext>
            </a:extLst>
          </p:cNvPr>
          <p:cNvSpPr>
            <a:spLocks noGrp="1"/>
          </p:cNvSpPr>
          <p:nvPr>
            <p:ph type="title"/>
          </p:nvPr>
        </p:nvSpPr>
        <p:spPr/>
        <p:txBody>
          <a:bodyPr/>
          <a:lstStyle/>
          <a:p>
            <a:r>
              <a:rPr lang="ru-RU"/>
              <a:t>Образец заголовка</a:t>
            </a:r>
          </a:p>
        </p:txBody>
      </p:sp>
      <p:pic>
        <p:nvPicPr>
          <p:cNvPr id="5" name="Рисунок 4">
            <a:extLst>
              <a:ext uri="{FF2B5EF4-FFF2-40B4-BE49-F238E27FC236}">
                <a16:creationId xmlns:a16="http://schemas.microsoft.com/office/drawing/2014/main" id="{985DE3A6-7D7F-4357-AA55-7B6DF91640F3}"/>
              </a:ext>
            </a:extLst>
          </p:cNvPr>
          <p:cNvPicPr>
            <a:picLocks noChangeAspect="1"/>
          </p:cNvPicPr>
          <p:nvPr userDrawn="1"/>
        </p:nvPicPr>
        <p:blipFill rotWithShape="1">
          <a:blip r:embed="rId2"/>
          <a:srcRect t="9048"/>
          <a:stretch/>
        </p:blipFill>
        <p:spPr>
          <a:xfrm>
            <a:off x="640554" y="2105157"/>
            <a:ext cx="6281334" cy="4203568"/>
          </a:xfrm>
          <a:prstGeom prst="rect">
            <a:avLst/>
          </a:prstGeom>
        </p:spPr>
      </p:pic>
    </p:spTree>
    <p:extLst>
      <p:ext uri="{BB962C8B-B14F-4D97-AF65-F5344CB8AC3E}">
        <p14:creationId xmlns:p14="http://schemas.microsoft.com/office/powerpoint/2010/main" val="4121250711"/>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заголовок в 1 стр">
    <p:spTree>
      <p:nvGrpSpPr>
        <p:cNvPr id="1" name=""/>
        <p:cNvGrpSpPr/>
        <p:nvPr/>
      </p:nvGrpSpPr>
      <p:grpSpPr>
        <a:xfrm>
          <a:off x="0" y="0"/>
          <a:ext cx="0" cy="0"/>
          <a:chOff x="0" y="0"/>
          <a:chExt cx="0" cy="0"/>
        </a:xfrm>
      </p:grpSpPr>
      <p:pic>
        <p:nvPicPr>
          <p:cNvPr id="4" name="Рисунок 3" descr="Изображение выглядит как еда, блюдо, внутренний, человек&#10;&#10;Автоматически созданное описание">
            <a:extLst>
              <a:ext uri="{FF2B5EF4-FFF2-40B4-BE49-F238E27FC236}">
                <a16:creationId xmlns:a16="http://schemas.microsoft.com/office/drawing/2014/main" id="{AADB8452-92A9-4C1B-8577-9AAF153A81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5" r="8645"/>
          <a:stretch/>
        </p:blipFill>
        <p:spPr>
          <a:xfrm>
            <a:off x="0" y="0"/>
            <a:ext cx="12192000" cy="6858000"/>
          </a:xfrm>
          <a:prstGeom prst="rect">
            <a:avLst/>
          </a:prstGeom>
        </p:spPr>
      </p:pic>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bg1"/>
                </a:solidFill>
              </a:defRPr>
            </a:lvl1pPr>
          </a:lstStyle>
          <a:p>
            <a:fld id="{BEBBE1A4-B8D4-4FCD-8EBF-3AF890B45536}" type="slidenum">
              <a:rPr lang="ru-RU" smtClean="0">
                <a:solidFill>
                  <a:prstClr val="white"/>
                </a:solidFill>
              </a:rPr>
              <a:pPr/>
              <a:t>‹#›</a:t>
            </a:fld>
            <a:endParaRPr lang="ru-RU">
              <a:solidFill>
                <a:prstClr val="white"/>
              </a:solidFill>
            </a:endParaRPr>
          </a:p>
        </p:txBody>
      </p:sp>
      <p:sp>
        <p:nvSpPr>
          <p:cNvPr id="2" name="Заголовок 1">
            <a:extLst>
              <a:ext uri="{FF2B5EF4-FFF2-40B4-BE49-F238E27FC236}">
                <a16:creationId xmlns:a16="http://schemas.microsoft.com/office/drawing/2014/main" id="{3808612A-A903-4B5A-A95B-381FB14A0C8C}"/>
              </a:ext>
            </a:extLst>
          </p:cNvPr>
          <p:cNvSpPr>
            <a:spLocks noGrp="1"/>
          </p:cNvSpPr>
          <p:nvPr>
            <p:ph type="title"/>
          </p:nvPr>
        </p:nvSpPr>
        <p:spPr/>
        <p:txBody>
          <a:bodyPr/>
          <a:lstStyle/>
          <a:p>
            <a:r>
              <a:rPr lang="ru-RU"/>
              <a:t>Образец заголовка</a:t>
            </a:r>
          </a:p>
        </p:txBody>
      </p:sp>
      <p:cxnSp>
        <p:nvCxnSpPr>
          <p:cNvPr id="6" name="Прямая соединительная линия 5">
            <a:extLst>
              <a:ext uri="{FF2B5EF4-FFF2-40B4-BE49-F238E27FC236}">
                <a16:creationId xmlns:a16="http://schemas.microsoft.com/office/drawing/2014/main" id="{85450095-F74F-4140-9F80-058A75A70783}"/>
              </a:ext>
            </a:extLst>
          </p:cNvPr>
          <p:cNvCxnSpPr>
            <a:cxnSpLocks/>
          </p:cNvCxnSpPr>
          <p:nvPr userDrawn="1"/>
        </p:nvCxnSpPr>
        <p:spPr>
          <a:xfrm>
            <a:off x="520700" y="0"/>
            <a:ext cx="0" cy="52070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объект&#10;&#10;Автоматически созданное описание">
            <a:extLst>
              <a:ext uri="{FF2B5EF4-FFF2-40B4-BE49-F238E27FC236}">
                <a16:creationId xmlns:a16="http://schemas.microsoft.com/office/drawing/2014/main" id="{396C9C38-0B31-47C5-931F-BF984506F51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44033" y="228073"/>
            <a:ext cx="1224080" cy="244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16770"/>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20700" y="0"/>
            <a:ext cx="0" cy="8001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Заголовок 8">
            <a:extLst>
              <a:ext uri="{FF2B5EF4-FFF2-40B4-BE49-F238E27FC236}">
                <a16:creationId xmlns:a16="http://schemas.microsoft.com/office/drawing/2014/main" id="{661DB40A-DBF1-4A60-B059-7CED27A613D3}"/>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253384058"/>
      </p:ext>
    </p:extLst>
  </p:cSld>
  <p:clrMapOvr>
    <a:masterClrMapping/>
  </p:clrMapOvr>
  <p:extLst>
    <p:ext uri="{DCECCB84-F9BA-43D5-87BE-67443E8EF086}">
      <p15:sldGuideLst xmlns:p15="http://schemas.microsoft.com/office/powerpoint/2012/main">
        <p15:guide id="1" orient="horz" pos="66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sp>
        <p:nvSpPr>
          <p:cNvPr id="9" name="Заголовок 8">
            <a:extLst>
              <a:ext uri="{FF2B5EF4-FFF2-40B4-BE49-F238E27FC236}">
                <a16:creationId xmlns:a16="http://schemas.microsoft.com/office/drawing/2014/main" id="{661DB40A-DBF1-4A60-B059-7CED27A613D3}"/>
              </a:ext>
            </a:extLst>
          </p:cNvPr>
          <p:cNvSpPr>
            <a:spLocks noGrp="1"/>
          </p:cNvSpPr>
          <p:nvPr>
            <p:ph type="title"/>
          </p:nvPr>
        </p:nvSpPr>
        <p:spPr/>
        <p:txBody>
          <a:bodyPr/>
          <a:lstStyle/>
          <a:p>
            <a:r>
              <a:rPr lang="ru-RU"/>
              <a:t>Образец заголовка</a:t>
            </a:r>
          </a:p>
        </p:txBody>
      </p:sp>
      <p:cxnSp>
        <p:nvCxnSpPr>
          <p:cNvPr id="5" name="Прямая соединительная линия 6">
            <a:extLst>
              <a:ext uri="{FF2B5EF4-FFF2-40B4-BE49-F238E27FC236}">
                <a16:creationId xmlns:a16="http://schemas.microsoft.com/office/drawing/2014/main" id="{3A1BAC9F-FA3E-274C-B327-0864440494B9}"/>
              </a:ext>
            </a:extLst>
          </p:cNvPr>
          <p:cNvCxnSpPr>
            <a:cxnSpLocks/>
          </p:cNvCxnSpPr>
          <p:nvPr userDrawn="1"/>
        </p:nvCxnSpPr>
        <p:spPr>
          <a:xfrm>
            <a:off x="520700" y="0"/>
            <a:ext cx="0" cy="1160585"/>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056729"/>
      </p:ext>
    </p:extLst>
  </p:cSld>
  <p:clrMapOvr>
    <a:masterClrMapping/>
  </p:clrMapOvr>
  <p:extLst>
    <p:ext uri="{DCECCB84-F9BA-43D5-87BE-67443E8EF086}">
      <p15:sldGuideLst xmlns:p15="http://schemas.microsoft.com/office/powerpoint/2012/main">
        <p15:guide id="1" orient="horz" pos="66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614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fld id="{08BCA494-DA32-47E9-B1F7-45DE6CE240B0}" type="datetime1">
              <a:rPr lang="ru-RU" smtClean="0">
                <a:solidFill>
                  <a:srgbClr val="2E3948"/>
                </a:solidFill>
              </a:rPr>
              <a:t>02.06.2020</a:t>
            </a:fld>
            <a:endParaRPr lang="ru-RU">
              <a:solidFill>
                <a:srgbClr val="2E3948"/>
              </a:solidFill>
            </a:endParaRPr>
          </a:p>
        </p:txBody>
      </p:sp>
      <p:sp>
        <p:nvSpPr>
          <p:cNvPr id="3" name="Нижний колонтитул 2"/>
          <p:cNvSpPr>
            <a:spLocks noGrp="1"/>
          </p:cNvSpPr>
          <p:nvPr>
            <p:ph type="ftr" sz="quarter" idx="11"/>
          </p:nvPr>
        </p:nvSpPr>
        <p:spPr>
          <a:xfrm>
            <a:off x="4038600" y="6356350"/>
            <a:ext cx="4114800" cy="365125"/>
          </a:xfrm>
          <a:prstGeom prst="rect">
            <a:avLst/>
          </a:prstGeom>
        </p:spPr>
        <p:txBody>
          <a:bodyPr/>
          <a:lstStyle/>
          <a:p>
            <a:endParaRPr lang="ru-RU">
              <a:solidFill>
                <a:srgbClr val="2E3948"/>
              </a:solidFill>
            </a:endParaRPr>
          </a:p>
        </p:txBody>
      </p:sp>
      <p:sp>
        <p:nvSpPr>
          <p:cNvPr id="4" name="Номер слайда 3"/>
          <p:cNvSpPr>
            <a:spLocks noGrp="1"/>
          </p:cNvSpPr>
          <p:nvPr>
            <p:ph type="sldNum" sz="quarter" idx="12"/>
          </p:nvPr>
        </p:nvSpPr>
        <p:spPr/>
        <p:txBody>
          <a:bodyPr/>
          <a:lstStyle/>
          <a:p>
            <a:fld id="{EACC1AC4-8754-4C11-B939-569C2B846478}" type="slidenum">
              <a:rPr lang="ru-RU" smtClean="0">
                <a:solidFill>
                  <a:srgbClr val="2E3948">
                    <a:tint val="75000"/>
                  </a:srgbClr>
                </a:solidFill>
              </a:rPr>
              <a:pPr/>
              <a:t>‹#›</a:t>
            </a:fld>
            <a:endParaRPr lang="ru-RU">
              <a:solidFill>
                <a:srgbClr val="2E3948">
                  <a:tint val="75000"/>
                </a:srgbClr>
              </a:solidFill>
            </a:endParaRPr>
          </a:p>
        </p:txBody>
      </p:sp>
    </p:spTree>
    <p:extLst>
      <p:ext uri="{BB962C8B-B14F-4D97-AF65-F5344CB8AC3E}">
        <p14:creationId xmlns:p14="http://schemas.microsoft.com/office/powerpoint/2010/main" val="1336735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White-Title">
    <p:spTree>
      <p:nvGrpSpPr>
        <p:cNvPr id="1" name=""/>
        <p:cNvGrpSpPr/>
        <p:nvPr/>
      </p:nvGrpSpPr>
      <p:grpSpPr>
        <a:xfrm>
          <a:off x="0" y="0"/>
          <a:ext cx="0" cy="0"/>
          <a:chOff x="0" y="0"/>
          <a:chExt cx="0" cy="0"/>
        </a:xfrm>
      </p:grpSpPr>
      <p:sp>
        <p:nvSpPr>
          <p:cNvPr id="2" name="Title 1"/>
          <p:cNvSpPr>
            <a:spLocks noGrp="1"/>
          </p:cNvSpPr>
          <p:nvPr>
            <p:ph type="title"/>
          </p:nvPr>
        </p:nvSpPr>
        <p:spPr>
          <a:xfrm>
            <a:off x="320515" y="385467"/>
            <a:ext cx="11550972" cy="722491"/>
          </a:xfrm>
          <a:prstGeom prst="rect">
            <a:avLst/>
          </a:prstGeom>
        </p:spPr>
        <p:txBody>
          <a:bodyPr lIns="121917" tIns="60958" rIns="121917" bIns="60958"/>
          <a:lstStyle/>
          <a:p>
            <a:r>
              <a:rPr lang="en-US"/>
              <a:t>Click to edit Master title style</a:t>
            </a:r>
          </a:p>
        </p:txBody>
      </p:sp>
    </p:spTree>
    <p:extLst>
      <p:ext uri="{BB962C8B-B14F-4D97-AF65-F5344CB8AC3E}">
        <p14:creationId xmlns:p14="http://schemas.microsoft.com/office/powerpoint/2010/main" val="39258144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20700" y="0"/>
            <a:ext cx="0" cy="520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Заголовок 7">
            <a:extLst>
              <a:ext uri="{FF2B5EF4-FFF2-40B4-BE49-F238E27FC236}">
                <a16:creationId xmlns:a16="http://schemas.microsoft.com/office/drawing/2014/main" id="{B99F7412-3FBF-4FA2-94CF-1D422FA00C58}"/>
              </a:ext>
            </a:extLst>
          </p:cNvPr>
          <p:cNvSpPr>
            <a:spLocks noGrp="1"/>
          </p:cNvSpPr>
          <p:nvPr>
            <p:ph type="title"/>
          </p:nvPr>
        </p:nvSpPr>
        <p:spPr/>
        <p:txBody>
          <a:bodyPr/>
          <a:lstStyle/>
          <a:p>
            <a:r>
              <a:rPr lang="ru-RU"/>
              <a:t>Образец заголовка</a:t>
            </a:r>
          </a:p>
        </p:txBody>
      </p:sp>
      <p:pic>
        <p:nvPicPr>
          <p:cNvPr id="5" name="Рисунок 4">
            <a:extLst>
              <a:ext uri="{FF2B5EF4-FFF2-40B4-BE49-F238E27FC236}">
                <a16:creationId xmlns:a16="http://schemas.microsoft.com/office/drawing/2014/main" id="{985DE3A6-7D7F-4357-AA55-7B6DF91640F3}"/>
              </a:ext>
            </a:extLst>
          </p:cNvPr>
          <p:cNvPicPr>
            <a:picLocks noChangeAspect="1"/>
          </p:cNvPicPr>
          <p:nvPr userDrawn="1"/>
        </p:nvPicPr>
        <p:blipFill rotWithShape="1">
          <a:blip r:embed="rId2"/>
          <a:srcRect t="9048"/>
          <a:stretch/>
        </p:blipFill>
        <p:spPr>
          <a:xfrm>
            <a:off x="640554" y="2105157"/>
            <a:ext cx="6281334" cy="4203568"/>
          </a:xfrm>
          <a:prstGeom prst="rect">
            <a:avLst/>
          </a:prstGeom>
        </p:spPr>
      </p:pic>
    </p:spTree>
    <p:extLst>
      <p:ext uri="{BB962C8B-B14F-4D97-AF65-F5344CB8AC3E}">
        <p14:creationId xmlns:p14="http://schemas.microsoft.com/office/powerpoint/2010/main" val="1879384555"/>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442622F9-2164-4F51-AAFC-B3E390C3E45E}" type="datetime1">
              <a:rPr lang="ru-RU" smtClean="0">
                <a:solidFill>
                  <a:srgbClr val="2E3948"/>
                </a:solidFill>
              </a:rPr>
              <a:t>02.06.2020</a:t>
            </a:fld>
            <a:endParaRPr lang="ru-RU">
              <a:solidFill>
                <a:srgbClr val="2E3948"/>
              </a:solidFill>
            </a:endParaRPr>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solidFill>
                <a:srgbClr val="2E3948"/>
              </a:solidFill>
            </a:endParaRPr>
          </a:p>
        </p:txBody>
      </p:sp>
      <p:sp>
        <p:nvSpPr>
          <p:cNvPr id="6" name="Номер слайда 5"/>
          <p:cNvSpPr>
            <a:spLocks noGrp="1"/>
          </p:cNvSpPr>
          <p:nvPr>
            <p:ph type="sldNum" sz="quarter" idx="12"/>
          </p:nvPr>
        </p:nvSpPr>
        <p:spPr/>
        <p:txBody>
          <a:bodyPr/>
          <a:lstStyle/>
          <a:p>
            <a:fld id="{458531A0-3C9F-4303-91DD-CF855919016E}" type="slidenum">
              <a:rPr lang="ru-RU" smtClean="0">
                <a:solidFill>
                  <a:srgbClr val="2E3948">
                    <a:tint val="75000"/>
                  </a:srgbClr>
                </a:solidFill>
              </a:rPr>
              <a:pPr/>
              <a:t>‹#›</a:t>
            </a:fld>
            <a:endParaRPr lang="ru-RU">
              <a:solidFill>
                <a:srgbClr val="2E3948">
                  <a:tint val="75000"/>
                </a:srgbClr>
              </a:solidFill>
            </a:endParaRPr>
          </a:p>
        </p:txBody>
      </p:sp>
    </p:spTree>
    <p:extLst>
      <p:ext uri="{BB962C8B-B14F-4D97-AF65-F5344CB8AC3E}">
        <p14:creationId xmlns:p14="http://schemas.microsoft.com/office/powerpoint/2010/main" val="1703266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a:xfrm>
            <a:off x="838200" y="1825625"/>
            <a:ext cx="10515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fld id="{51E46A95-80D0-493D-A3DA-9DE973D5E137}" type="datetime1">
              <a:rPr lang="ru-RU" smtClean="0"/>
              <a:t>02.06.2020</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D3C2E419-5CA0-4B7A-AB48-A1EB8C9046CF}" type="slidenum">
              <a:rPr lang="ru-RU" smtClean="0"/>
              <a:t>‹#›</a:t>
            </a:fld>
            <a:endParaRPr lang="ru-RU"/>
          </a:p>
        </p:txBody>
      </p:sp>
    </p:spTree>
    <p:extLst>
      <p:ext uri="{BB962C8B-B14F-4D97-AF65-F5344CB8AC3E}">
        <p14:creationId xmlns:p14="http://schemas.microsoft.com/office/powerpoint/2010/main" val="2735349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заголовок в 2 стр">
    <p:spTree>
      <p:nvGrpSpPr>
        <p:cNvPr id="1" name=""/>
        <p:cNvGrpSpPr/>
        <p:nvPr/>
      </p:nvGrpSpPr>
      <p:grpSpPr>
        <a:xfrm>
          <a:off x="0" y="0"/>
          <a:ext cx="0" cy="0"/>
          <a:chOff x="0" y="0"/>
          <a:chExt cx="0" cy="0"/>
        </a:xfrm>
      </p:grpSpPr>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40000" y="0"/>
            <a:ext cx="0" cy="864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Заголовок 7">
            <a:extLst>
              <a:ext uri="{FF2B5EF4-FFF2-40B4-BE49-F238E27FC236}">
                <a16:creationId xmlns:a16="http://schemas.microsoft.com/office/drawing/2014/main" id="{B99F7412-3FBF-4FA2-94CF-1D422FA00C58}"/>
              </a:ext>
            </a:extLst>
          </p:cNvPr>
          <p:cNvSpPr>
            <a:spLocks noGrp="1"/>
          </p:cNvSpPr>
          <p:nvPr>
            <p:ph type="title" hasCustomPrompt="1"/>
          </p:nvPr>
        </p:nvSpPr>
        <p:spPr>
          <a:xfrm>
            <a:off x="648000" y="215999"/>
            <a:ext cx="9468000" cy="692497"/>
          </a:xfrm>
        </p:spPr>
        <p:txBody>
          <a:bodyPr/>
          <a:lstStyle>
            <a:lvl1pPr>
              <a:defRPr sz="2500"/>
            </a:lvl1pPr>
          </a:lstStyle>
          <a:p>
            <a:r>
              <a:rPr lang="ru-RU" dirty="0"/>
              <a:t>Образец заголовка</a:t>
            </a:r>
            <a:br>
              <a:rPr lang="ru-RU" dirty="0"/>
            </a:br>
            <a:r>
              <a:rPr lang="ru-RU" dirty="0"/>
              <a:t>в две строки</a:t>
            </a:r>
          </a:p>
        </p:txBody>
      </p:sp>
      <p:sp>
        <p:nvSpPr>
          <p:cNvPr id="5" name="Номер слайда 2">
            <a:extLst>
              <a:ext uri="{FF2B5EF4-FFF2-40B4-BE49-F238E27FC236}">
                <a16:creationId xmlns:a16="http://schemas.microsoft.com/office/drawing/2014/main" id="{25A9AE4F-150A-4443-BBDC-6A886C944030}"/>
              </a:ext>
            </a:extLst>
          </p:cNvPr>
          <p:cNvSpPr txBox="1">
            <a:spLocks/>
          </p:cNvSpPr>
          <p:nvPr userDrawn="1"/>
        </p:nvSpPr>
        <p:spPr>
          <a:xfrm>
            <a:off x="11340000" y="6552000"/>
            <a:ext cx="360000" cy="180000"/>
          </a:xfrm>
          <a:prstGeom prst="rect">
            <a:avLst/>
          </a:prstGeom>
        </p:spPr>
        <p:txBody>
          <a:bodyPr vert="horz" wrap="square" lIns="0" tIns="0" rIns="0" bIns="0" rtlCol="0" anchor="ctr">
            <a:noAutofit/>
          </a:bodyPr>
          <a:lstStyle>
            <a:defPPr>
              <a:defRPr lang="ru-RU"/>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BBE1A4-B8D4-4FCD-8EBF-3AF890B45536}" type="slidenum">
              <a:rPr lang="ru-RU" smtClean="0"/>
              <a:pPr/>
              <a:t>‹#›</a:t>
            </a:fld>
            <a:endParaRPr lang="ru-RU" dirty="0"/>
          </a:p>
        </p:txBody>
      </p:sp>
    </p:spTree>
    <p:extLst>
      <p:ext uri="{BB962C8B-B14F-4D97-AF65-F5344CB8AC3E}">
        <p14:creationId xmlns:p14="http://schemas.microsoft.com/office/powerpoint/2010/main" val="913701578"/>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заголовок в 1 стр">
    <p:spTree>
      <p:nvGrpSpPr>
        <p:cNvPr id="1" name=""/>
        <p:cNvGrpSpPr/>
        <p:nvPr/>
      </p:nvGrpSpPr>
      <p:grpSpPr>
        <a:xfrm>
          <a:off x="0" y="0"/>
          <a:ext cx="0" cy="0"/>
          <a:chOff x="0" y="0"/>
          <a:chExt cx="0" cy="0"/>
        </a:xfrm>
      </p:grpSpPr>
      <p:pic>
        <p:nvPicPr>
          <p:cNvPr id="4" name="Рисунок 3" descr="Изображение выглядит как еда, блюдо, внутренний, человек&#10;&#10;Автоматически созданное описание">
            <a:extLst>
              <a:ext uri="{FF2B5EF4-FFF2-40B4-BE49-F238E27FC236}">
                <a16:creationId xmlns:a16="http://schemas.microsoft.com/office/drawing/2014/main" id="{AADB8452-92A9-4C1B-8577-9AAF153A81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5" r="8645"/>
          <a:stretch/>
        </p:blipFill>
        <p:spPr>
          <a:xfrm>
            <a:off x="0" y="0"/>
            <a:ext cx="12192000" cy="6858000"/>
          </a:xfrm>
          <a:prstGeom prst="rect">
            <a:avLst/>
          </a:prstGeom>
        </p:spPr>
      </p:pic>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bg1"/>
                </a:solidFill>
              </a:defRPr>
            </a:lvl1pPr>
          </a:lstStyle>
          <a:p>
            <a:fld id="{BEBBE1A4-B8D4-4FCD-8EBF-3AF890B45536}" type="slidenum">
              <a:rPr lang="ru-RU" smtClean="0">
                <a:solidFill>
                  <a:prstClr val="white"/>
                </a:solidFill>
              </a:rPr>
              <a:pPr/>
              <a:t>‹#›</a:t>
            </a:fld>
            <a:endParaRPr lang="ru-RU">
              <a:solidFill>
                <a:prstClr val="white"/>
              </a:solidFill>
            </a:endParaRPr>
          </a:p>
        </p:txBody>
      </p:sp>
      <p:sp>
        <p:nvSpPr>
          <p:cNvPr id="2" name="Заголовок 1">
            <a:extLst>
              <a:ext uri="{FF2B5EF4-FFF2-40B4-BE49-F238E27FC236}">
                <a16:creationId xmlns:a16="http://schemas.microsoft.com/office/drawing/2014/main" id="{3808612A-A903-4B5A-A95B-381FB14A0C8C}"/>
              </a:ext>
            </a:extLst>
          </p:cNvPr>
          <p:cNvSpPr>
            <a:spLocks noGrp="1"/>
          </p:cNvSpPr>
          <p:nvPr>
            <p:ph type="title"/>
          </p:nvPr>
        </p:nvSpPr>
        <p:spPr/>
        <p:txBody>
          <a:bodyPr/>
          <a:lstStyle/>
          <a:p>
            <a:r>
              <a:rPr lang="ru-RU"/>
              <a:t>Образец заголовка</a:t>
            </a:r>
          </a:p>
        </p:txBody>
      </p:sp>
      <p:cxnSp>
        <p:nvCxnSpPr>
          <p:cNvPr id="6" name="Прямая соединительная линия 5">
            <a:extLst>
              <a:ext uri="{FF2B5EF4-FFF2-40B4-BE49-F238E27FC236}">
                <a16:creationId xmlns:a16="http://schemas.microsoft.com/office/drawing/2014/main" id="{85450095-F74F-4140-9F80-058A75A70783}"/>
              </a:ext>
            </a:extLst>
          </p:cNvPr>
          <p:cNvCxnSpPr>
            <a:cxnSpLocks/>
          </p:cNvCxnSpPr>
          <p:nvPr userDrawn="1"/>
        </p:nvCxnSpPr>
        <p:spPr>
          <a:xfrm>
            <a:off x="520700" y="0"/>
            <a:ext cx="0" cy="52070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объект&#10;&#10;Автоматически созданное описание">
            <a:extLst>
              <a:ext uri="{FF2B5EF4-FFF2-40B4-BE49-F238E27FC236}">
                <a16:creationId xmlns:a16="http://schemas.microsoft.com/office/drawing/2014/main" id="{396C9C38-0B31-47C5-931F-BF984506F51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44033" y="228073"/>
            <a:ext cx="1224080" cy="244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0648491"/>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20700" y="0"/>
            <a:ext cx="0" cy="8001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Заголовок 8">
            <a:extLst>
              <a:ext uri="{FF2B5EF4-FFF2-40B4-BE49-F238E27FC236}">
                <a16:creationId xmlns:a16="http://schemas.microsoft.com/office/drawing/2014/main" id="{661DB40A-DBF1-4A60-B059-7CED27A613D3}"/>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961986242"/>
      </p:ext>
    </p:extLst>
  </p:cSld>
  <p:clrMapOvr>
    <a:masterClrMapping/>
  </p:clrMapOvr>
  <p:extLst>
    <p:ext uri="{DCECCB84-F9BA-43D5-87BE-67443E8EF086}">
      <p15:sldGuideLst xmlns:p15="http://schemas.microsoft.com/office/powerpoint/2012/main">
        <p15:guide id="1" orient="horz" pos="66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заголовок в 1 стр">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25A9AE4F-150A-4443-BBDC-6A886C944030}"/>
              </a:ext>
            </a:extLst>
          </p:cNvPr>
          <p:cNvSpPr>
            <a:spLocks noGrp="1"/>
          </p:cNvSpPr>
          <p:nvPr>
            <p:ph type="sldNum" sz="quarter" idx="10"/>
          </p:nvPr>
        </p:nvSpPr>
        <p:spPr/>
        <p:txBody>
          <a:bodyPr/>
          <a:lstStyle>
            <a:lvl1pPr>
              <a:defRPr>
                <a:solidFill>
                  <a:schemeClr val="accent1"/>
                </a:solidFill>
              </a:defRPr>
            </a:lvl1pPr>
          </a:lstStyle>
          <a:p>
            <a:fld id="{BEBBE1A4-B8D4-4FCD-8EBF-3AF890B45536}" type="slidenum">
              <a:rPr lang="ru-RU" smtClean="0">
                <a:solidFill>
                  <a:srgbClr val="007BB7"/>
                </a:solidFill>
              </a:rPr>
              <a:pPr/>
              <a:t>‹#›</a:t>
            </a:fld>
            <a:endParaRPr lang="ru-RU">
              <a:solidFill>
                <a:srgbClr val="007BB7"/>
              </a:solidFill>
            </a:endParaRPr>
          </a:p>
        </p:txBody>
      </p:sp>
      <p:sp>
        <p:nvSpPr>
          <p:cNvPr id="9" name="Заголовок 8">
            <a:extLst>
              <a:ext uri="{FF2B5EF4-FFF2-40B4-BE49-F238E27FC236}">
                <a16:creationId xmlns:a16="http://schemas.microsoft.com/office/drawing/2014/main" id="{661DB40A-DBF1-4A60-B059-7CED27A613D3}"/>
              </a:ext>
            </a:extLst>
          </p:cNvPr>
          <p:cNvSpPr>
            <a:spLocks noGrp="1"/>
          </p:cNvSpPr>
          <p:nvPr>
            <p:ph type="title"/>
          </p:nvPr>
        </p:nvSpPr>
        <p:spPr/>
        <p:txBody>
          <a:bodyPr/>
          <a:lstStyle/>
          <a:p>
            <a:r>
              <a:rPr lang="ru-RU"/>
              <a:t>Образец заголовка</a:t>
            </a:r>
          </a:p>
        </p:txBody>
      </p:sp>
      <p:cxnSp>
        <p:nvCxnSpPr>
          <p:cNvPr id="5" name="Прямая соединительная линия 6">
            <a:extLst>
              <a:ext uri="{FF2B5EF4-FFF2-40B4-BE49-F238E27FC236}">
                <a16:creationId xmlns:a16="http://schemas.microsoft.com/office/drawing/2014/main" id="{3A1BAC9F-FA3E-274C-B327-0864440494B9}"/>
              </a:ext>
            </a:extLst>
          </p:cNvPr>
          <p:cNvCxnSpPr>
            <a:cxnSpLocks/>
          </p:cNvCxnSpPr>
          <p:nvPr userDrawn="1"/>
        </p:nvCxnSpPr>
        <p:spPr>
          <a:xfrm>
            <a:off x="520700" y="0"/>
            <a:ext cx="0" cy="1160585"/>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225757"/>
      </p:ext>
    </p:extLst>
  </p:cSld>
  <p:clrMapOvr>
    <a:masterClrMapping/>
  </p:clrMapOvr>
  <p:extLst>
    <p:ext uri="{DCECCB84-F9BA-43D5-87BE-67443E8EF086}">
      <p15:sldGuideLst xmlns:p15="http://schemas.microsoft.com/office/powerpoint/2012/main">
        <p15:guide id="1" orient="horz" pos="663">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White-Title">
    <p:spTree>
      <p:nvGrpSpPr>
        <p:cNvPr id="1" name=""/>
        <p:cNvGrpSpPr/>
        <p:nvPr/>
      </p:nvGrpSpPr>
      <p:grpSpPr>
        <a:xfrm>
          <a:off x="0" y="0"/>
          <a:ext cx="0" cy="0"/>
          <a:chOff x="0" y="0"/>
          <a:chExt cx="0" cy="0"/>
        </a:xfrm>
      </p:grpSpPr>
      <p:sp>
        <p:nvSpPr>
          <p:cNvPr id="2" name="Title 1"/>
          <p:cNvSpPr>
            <a:spLocks noGrp="1"/>
          </p:cNvSpPr>
          <p:nvPr>
            <p:ph type="title"/>
          </p:nvPr>
        </p:nvSpPr>
        <p:spPr>
          <a:xfrm>
            <a:off x="320515" y="385467"/>
            <a:ext cx="11550972" cy="722491"/>
          </a:xfrm>
          <a:prstGeom prst="rect">
            <a:avLst/>
          </a:prstGeom>
        </p:spPr>
        <p:txBody>
          <a:bodyPr lIns="121917" tIns="60958" rIns="121917" bIns="60958"/>
          <a:lstStyle/>
          <a:p>
            <a:r>
              <a:rPr lang="en-US"/>
              <a:t>Click to edit Master title style</a:t>
            </a:r>
          </a:p>
        </p:txBody>
      </p:sp>
    </p:spTree>
    <p:extLst>
      <p:ext uri="{BB962C8B-B14F-4D97-AF65-F5344CB8AC3E}">
        <p14:creationId xmlns:p14="http://schemas.microsoft.com/office/powerpoint/2010/main" val="14044938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9FF82278-0E92-4445-A4FF-28B2977A175D}" type="datetime1">
              <a:rPr lang="ru-RU" smtClean="0">
                <a:solidFill>
                  <a:srgbClr val="2E3948"/>
                </a:solidFill>
              </a:rPr>
              <a:t>02.06.2020</a:t>
            </a:fld>
            <a:endParaRPr lang="ru-RU">
              <a:solidFill>
                <a:srgbClr val="2E3948"/>
              </a:solidFill>
            </a:endParaRPr>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solidFill>
                <a:srgbClr val="2E3948"/>
              </a:solidFill>
            </a:endParaRPr>
          </a:p>
        </p:txBody>
      </p:sp>
      <p:sp>
        <p:nvSpPr>
          <p:cNvPr id="6" name="Номер слайда 5"/>
          <p:cNvSpPr>
            <a:spLocks noGrp="1"/>
          </p:cNvSpPr>
          <p:nvPr>
            <p:ph type="sldNum" sz="quarter" idx="12"/>
          </p:nvPr>
        </p:nvSpPr>
        <p:spPr/>
        <p:txBody>
          <a:bodyPr/>
          <a:lstStyle/>
          <a:p>
            <a:fld id="{458531A0-3C9F-4303-91DD-CF855919016E}" type="slidenum">
              <a:rPr lang="ru-RU" smtClean="0">
                <a:solidFill>
                  <a:srgbClr val="2E3948">
                    <a:tint val="75000"/>
                  </a:srgbClr>
                </a:solidFill>
              </a:rPr>
              <a:pPr/>
              <a:t>‹#›</a:t>
            </a:fld>
            <a:endParaRPr lang="ru-RU">
              <a:solidFill>
                <a:srgbClr val="2E3948">
                  <a:tint val="75000"/>
                </a:srgbClr>
              </a:solidFill>
            </a:endParaRPr>
          </a:p>
        </p:txBody>
      </p:sp>
    </p:spTree>
    <p:extLst>
      <p:ext uri="{BB962C8B-B14F-4D97-AF65-F5344CB8AC3E}">
        <p14:creationId xmlns:p14="http://schemas.microsoft.com/office/powerpoint/2010/main" val="78252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заголовок в 2 стр">
    <p:spTree>
      <p:nvGrpSpPr>
        <p:cNvPr id="1" name=""/>
        <p:cNvGrpSpPr/>
        <p:nvPr/>
      </p:nvGrpSpPr>
      <p:grpSpPr>
        <a:xfrm>
          <a:off x="0" y="0"/>
          <a:ext cx="0" cy="0"/>
          <a:chOff x="0" y="0"/>
          <a:chExt cx="0" cy="0"/>
        </a:xfrm>
      </p:grpSpPr>
      <p:cxnSp>
        <p:nvCxnSpPr>
          <p:cNvPr id="7" name="Прямая соединительная линия 6">
            <a:extLst>
              <a:ext uri="{FF2B5EF4-FFF2-40B4-BE49-F238E27FC236}">
                <a16:creationId xmlns:a16="http://schemas.microsoft.com/office/drawing/2014/main" id="{82599AB8-B5BA-4676-8C12-337B9E0D4A5C}"/>
              </a:ext>
            </a:extLst>
          </p:cNvPr>
          <p:cNvCxnSpPr>
            <a:cxnSpLocks/>
          </p:cNvCxnSpPr>
          <p:nvPr userDrawn="1"/>
        </p:nvCxnSpPr>
        <p:spPr>
          <a:xfrm>
            <a:off x="540000" y="0"/>
            <a:ext cx="0" cy="864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Заголовок 7">
            <a:extLst>
              <a:ext uri="{FF2B5EF4-FFF2-40B4-BE49-F238E27FC236}">
                <a16:creationId xmlns:a16="http://schemas.microsoft.com/office/drawing/2014/main" id="{B99F7412-3FBF-4FA2-94CF-1D422FA00C58}"/>
              </a:ext>
            </a:extLst>
          </p:cNvPr>
          <p:cNvSpPr>
            <a:spLocks noGrp="1"/>
          </p:cNvSpPr>
          <p:nvPr>
            <p:ph type="title" hasCustomPrompt="1"/>
          </p:nvPr>
        </p:nvSpPr>
        <p:spPr>
          <a:xfrm>
            <a:off x="648000" y="215999"/>
            <a:ext cx="9468000" cy="692497"/>
          </a:xfrm>
        </p:spPr>
        <p:txBody>
          <a:bodyPr/>
          <a:lstStyle>
            <a:lvl1pPr>
              <a:defRPr sz="2500"/>
            </a:lvl1pPr>
          </a:lstStyle>
          <a:p>
            <a:r>
              <a:rPr lang="ru-RU" dirty="0"/>
              <a:t>Образец заголовка</a:t>
            </a:r>
            <a:br>
              <a:rPr lang="ru-RU" dirty="0"/>
            </a:br>
            <a:r>
              <a:rPr lang="ru-RU" dirty="0"/>
              <a:t>в две строки</a:t>
            </a:r>
          </a:p>
        </p:txBody>
      </p:sp>
      <p:sp>
        <p:nvSpPr>
          <p:cNvPr id="5" name="Номер слайда 2">
            <a:extLst>
              <a:ext uri="{FF2B5EF4-FFF2-40B4-BE49-F238E27FC236}">
                <a16:creationId xmlns:a16="http://schemas.microsoft.com/office/drawing/2014/main" id="{25A9AE4F-150A-4443-BBDC-6A886C944030}"/>
              </a:ext>
            </a:extLst>
          </p:cNvPr>
          <p:cNvSpPr txBox="1">
            <a:spLocks/>
          </p:cNvSpPr>
          <p:nvPr userDrawn="1"/>
        </p:nvSpPr>
        <p:spPr>
          <a:xfrm>
            <a:off x="11340000" y="6552000"/>
            <a:ext cx="360000" cy="180000"/>
          </a:xfrm>
          <a:prstGeom prst="rect">
            <a:avLst/>
          </a:prstGeom>
        </p:spPr>
        <p:txBody>
          <a:bodyPr vert="horz" wrap="square" lIns="0" tIns="0" rIns="0" bIns="0" rtlCol="0" anchor="ctr">
            <a:noAutofit/>
          </a:bodyPr>
          <a:lstStyle>
            <a:defPPr>
              <a:defRPr lang="ru-RU"/>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BBE1A4-B8D4-4FCD-8EBF-3AF890B45536}" type="slidenum">
              <a:rPr lang="ru-RU" smtClean="0"/>
              <a:pPr/>
              <a:t>‹#›</a:t>
            </a:fld>
            <a:endParaRPr lang="ru-RU" dirty="0"/>
          </a:p>
        </p:txBody>
      </p:sp>
    </p:spTree>
    <p:extLst>
      <p:ext uri="{BB962C8B-B14F-4D97-AF65-F5344CB8AC3E}">
        <p14:creationId xmlns:p14="http://schemas.microsoft.com/office/powerpoint/2010/main" val="1161405525"/>
      </p:ext>
    </p:extLst>
  </p:cSld>
  <p:clrMapOvr>
    <a:masterClrMapping/>
  </p:clrMapOvr>
  <p:extLst>
    <p:ext uri="{DCECCB84-F9BA-43D5-87BE-67443E8EF086}">
      <p15:sldGuideLst xmlns:p15="http://schemas.microsoft.com/office/powerpoint/2012/main">
        <p15:guide id="1" orient="horz" pos="504">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36CA38-9626-4A29-ABA0-324877D53FA3}"/>
              </a:ext>
            </a:extLst>
          </p:cNvPr>
          <p:cNvSpPr>
            <a:spLocks noGrp="1"/>
          </p:cNvSpPr>
          <p:nvPr>
            <p:ph type="title"/>
          </p:nvPr>
        </p:nvSpPr>
        <p:spPr>
          <a:xfrm>
            <a:off x="640554" y="205057"/>
            <a:ext cx="9468000" cy="290849"/>
          </a:xfrm>
          <a:prstGeom prst="rect">
            <a:avLst/>
          </a:prstGeom>
        </p:spPr>
        <p:txBody>
          <a:bodyPr vert="horz" wrap="square" lIns="0" tIns="0" rIns="0" bIns="0" rtlCol="0" anchor="t">
            <a:spAutoFit/>
          </a:bodyPr>
          <a:lstStyle/>
          <a:p>
            <a:r>
              <a:rPr lang="ru-RU" dirty="0"/>
              <a:t>Образец заголовка</a:t>
            </a:r>
            <a:r>
              <a:rPr lang="en-US" dirty="0"/>
              <a:t> </a:t>
            </a:r>
            <a:endParaRPr lang="ru-RU" dirty="0"/>
          </a:p>
        </p:txBody>
      </p:sp>
      <p:sp>
        <p:nvSpPr>
          <p:cNvPr id="6" name="Номер слайда 5">
            <a:extLst>
              <a:ext uri="{FF2B5EF4-FFF2-40B4-BE49-F238E27FC236}">
                <a16:creationId xmlns:a16="http://schemas.microsoft.com/office/drawing/2014/main" id="{BCB80E80-CD7A-4A80-A7C0-AC91BBAC63C5}"/>
              </a:ext>
            </a:extLst>
          </p:cNvPr>
          <p:cNvSpPr>
            <a:spLocks noGrp="1"/>
          </p:cNvSpPr>
          <p:nvPr>
            <p:ph type="sldNum" sz="quarter" idx="4"/>
          </p:nvPr>
        </p:nvSpPr>
        <p:spPr>
          <a:xfrm>
            <a:off x="11210925" y="6481261"/>
            <a:ext cx="357188" cy="184666"/>
          </a:xfrm>
          <a:prstGeom prst="rect">
            <a:avLst/>
          </a:prstGeom>
        </p:spPr>
        <p:txBody>
          <a:bodyPr vert="horz" wrap="square" lIns="0" tIns="0" rIns="0" bIns="0" rtlCol="0" anchor="ctr">
            <a:spAutoFit/>
          </a:bodyPr>
          <a:lstStyle>
            <a:lvl1pPr algn="r">
              <a:defRPr sz="1200">
                <a:solidFill>
                  <a:schemeClr val="tx1">
                    <a:tint val="75000"/>
                  </a:schemeClr>
                </a:solidFill>
              </a:defRPr>
            </a:lvl1pPr>
          </a:lstStyle>
          <a:p>
            <a:fld id="{BEBBE1A4-B8D4-4FCD-8EBF-3AF890B45536}" type="slidenum">
              <a:rPr lang="ru-RU" smtClean="0">
                <a:solidFill>
                  <a:srgbClr val="2E3948">
                    <a:tint val="75000"/>
                  </a:srgbClr>
                </a:solidFill>
              </a:rPr>
              <a:pPr/>
              <a:t>‹#›</a:t>
            </a:fld>
            <a:endParaRPr lang="ru-RU">
              <a:solidFill>
                <a:srgbClr val="2E3948">
                  <a:tint val="75000"/>
                </a:srgbClr>
              </a:solidFill>
            </a:endParaRPr>
          </a:p>
        </p:txBody>
      </p:sp>
      <p:pic>
        <p:nvPicPr>
          <p:cNvPr id="11" name="Рисунок 10" descr="Изображение выглядит как объект&#10;&#10;Автоматически созданное описание">
            <a:extLst>
              <a:ext uri="{FF2B5EF4-FFF2-40B4-BE49-F238E27FC236}">
                <a16:creationId xmlns:a16="http://schemas.microsoft.com/office/drawing/2014/main" id="{387F99CD-B144-42E0-90BF-C63878A5EE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4033" y="228073"/>
            <a:ext cx="1224080" cy="244816"/>
          </a:xfrm>
          <a:prstGeom prst="rect">
            <a:avLst/>
          </a:prstGeom>
        </p:spPr>
      </p:pic>
    </p:spTree>
    <p:extLst>
      <p:ext uri="{BB962C8B-B14F-4D97-AF65-F5344CB8AC3E}">
        <p14:creationId xmlns:p14="http://schemas.microsoft.com/office/powerpoint/2010/main" val="299209646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6" r:id="rId7"/>
    <p:sldLayoutId id="2147483677" r:id="rId8"/>
    <p:sldLayoutId id="2147483768" r:id="rId9"/>
    <p:sldLayoutId id="2147483785" r:id="rId10"/>
    <p:sldLayoutId id="2147483786" r:id="rId11"/>
  </p:sldLayoutIdLst>
  <p:hf hdr="0" ftr="0" dt="0"/>
  <p:txStyles>
    <p:titleStyle>
      <a:lvl1pPr algn="l" defTabSz="914400" rtl="0" eaLnBrk="1" latinLnBrk="0" hangingPunct="1">
        <a:lnSpc>
          <a:spcPct val="90000"/>
        </a:lnSpc>
        <a:spcBef>
          <a:spcPct val="0"/>
        </a:spcBef>
        <a:buNone/>
        <a:defRPr sz="2100" b="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A4A3A4"/>
          </p15:clr>
        </p15:guide>
        <p15:guide id="2" pos="393">
          <p15:clr>
            <a:srgbClr val="A4A3A4"/>
          </p15:clr>
        </p15:guide>
        <p15:guide id="3" pos="7287">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36CA38-9626-4A29-ABA0-324877D53FA3}"/>
              </a:ext>
            </a:extLst>
          </p:cNvPr>
          <p:cNvSpPr>
            <a:spLocks noGrp="1"/>
          </p:cNvSpPr>
          <p:nvPr>
            <p:ph type="title"/>
          </p:nvPr>
        </p:nvSpPr>
        <p:spPr>
          <a:xfrm>
            <a:off x="640554" y="205057"/>
            <a:ext cx="9468000" cy="290849"/>
          </a:xfrm>
          <a:prstGeom prst="rect">
            <a:avLst/>
          </a:prstGeom>
        </p:spPr>
        <p:txBody>
          <a:bodyPr vert="horz" wrap="square" lIns="0" tIns="0" rIns="0" bIns="0" rtlCol="0" anchor="t">
            <a:spAutoFit/>
          </a:bodyPr>
          <a:lstStyle/>
          <a:p>
            <a:r>
              <a:rPr lang="ru-RU" dirty="0"/>
              <a:t>Образец заголовка</a:t>
            </a:r>
            <a:r>
              <a:rPr lang="en-US" dirty="0"/>
              <a:t> </a:t>
            </a:r>
            <a:endParaRPr lang="ru-RU" dirty="0"/>
          </a:p>
        </p:txBody>
      </p:sp>
      <p:sp>
        <p:nvSpPr>
          <p:cNvPr id="6" name="Номер слайда 5">
            <a:extLst>
              <a:ext uri="{FF2B5EF4-FFF2-40B4-BE49-F238E27FC236}">
                <a16:creationId xmlns:a16="http://schemas.microsoft.com/office/drawing/2014/main" id="{BCB80E80-CD7A-4A80-A7C0-AC91BBAC63C5}"/>
              </a:ext>
            </a:extLst>
          </p:cNvPr>
          <p:cNvSpPr>
            <a:spLocks noGrp="1"/>
          </p:cNvSpPr>
          <p:nvPr>
            <p:ph type="sldNum" sz="quarter" idx="4"/>
          </p:nvPr>
        </p:nvSpPr>
        <p:spPr>
          <a:xfrm>
            <a:off x="11210925" y="6481261"/>
            <a:ext cx="357188" cy="184666"/>
          </a:xfrm>
          <a:prstGeom prst="rect">
            <a:avLst/>
          </a:prstGeom>
        </p:spPr>
        <p:txBody>
          <a:bodyPr vert="horz" wrap="square" lIns="0" tIns="0" rIns="0" bIns="0" rtlCol="0" anchor="ctr">
            <a:spAutoFit/>
          </a:bodyPr>
          <a:lstStyle>
            <a:lvl1pPr algn="r">
              <a:defRPr sz="1200">
                <a:solidFill>
                  <a:schemeClr val="tx1">
                    <a:tint val="75000"/>
                  </a:schemeClr>
                </a:solidFill>
              </a:defRPr>
            </a:lvl1pPr>
          </a:lstStyle>
          <a:p>
            <a:fld id="{BEBBE1A4-B8D4-4FCD-8EBF-3AF890B45536}" type="slidenum">
              <a:rPr lang="ru-RU" smtClean="0">
                <a:solidFill>
                  <a:srgbClr val="2E3948">
                    <a:tint val="75000"/>
                  </a:srgbClr>
                </a:solidFill>
              </a:rPr>
              <a:pPr/>
              <a:t>‹#›</a:t>
            </a:fld>
            <a:endParaRPr lang="ru-RU">
              <a:solidFill>
                <a:srgbClr val="2E3948">
                  <a:tint val="75000"/>
                </a:srgbClr>
              </a:solidFill>
            </a:endParaRPr>
          </a:p>
        </p:txBody>
      </p:sp>
      <p:pic>
        <p:nvPicPr>
          <p:cNvPr id="11" name="Рисунок 10" descr="Изображение выглядит как объект&#10;&#10;Автоматически созданное описание">
            <a:extLst>
              <a:ext uri="{FF2B5EF4-FFF2-40B4-BE49-F238E27FC236}">
                <a16:creationId xmlns:a16="http://schemas.microsoft.com/office/drawing/2014/main" id="{387F99CD-B144-42E0-90BF-C63878A5EE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4033" y="228073"/>
            <a:ext cx="1224080" cy="244816"/>
          </a:xfrm>
          <a:prstGeom prst="rect">
            <a:avLst/>
          </a:prstGeom>
        </p:spPr>
      </p:pic>
    </p:spTree>
    <p:extLst>
      <p:ext uri="{BB962C8B-B14F-4D97-AF65-F5344CB8AC3E}">
        <p14:creationId xmlns:p14="http://schemas.microsoft.com/office/powerpoint/2010/main" val="126583904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84" r:id="rId10"/>
    <p:sldLayoutId id="2147483787" r:id="rId11"/>
  </p:sldLayoutIdLst>
  <p:hf hdr="0" ftr="0" dt="0"/>
  <p:txStyles>
    <p:titleStyle>
      <a:lvl1pPr algn="l" defTabSz="914400" rtl="0" eaLnBrk="1" latinLnBrk="0" hangingPunct="1">
        <a:lnSpc>
          <a:spcPct val="90000"/>
        </a:lnSpc>
        <a:spcBef>
          <a:spcPct val="0"/>
        </a:spcBef>
        <a:buNone/>
        <a:defRPr sz="2100" b="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A4A3A4"/>
          </p15:clr>
        </p15:guide>
        <p15:guide id="2" pos="393">
          <p15:clr>
            <a:srgbClr val="A4A3A4"/>
          </p15:clr>
        </p15:guide>
        <p15:guide id="3" pos="7287">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30.jpe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27.jpe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2.png"/><Relationship Id="rId11" Type="http://schemas.openxmlformats.org/officeDocument/2006/relationships/image" Target="../media/image57.svg"/><Relationship Id="rId5" Type="http://schemas.microsoft.com/office/2007/relationships/hdphoto" Target="../media/hdphoto6.wdp"/><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txBox="1">
            <a:spLocks/>
          </p:cNvSpPr>
          <p:nvPr/>
        </p:nvSpPr>
        <p:spPr>
          <a:xfrm>
            <a:off x="445294" y="2432532"/>
            <a:ext cx="7963901" cy="1798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600"/>
              </a:spcBef>
              <a:buFont typeface="Arial" panose="020B0604020202020204" pitchFamily="34" charset="0"/>
              <a:buChar char="•"/>
            </a:pPr>
            <a:r>
              <a:rPr lang="en-US" sz="2000" dirty="0">
                <a:cs typeface="Arial" panose="020B0604020202020204" pitchFamily="34" charset="0"/>
              </a:rPr>
              <a:t>Enhance energy efficiency</a:t>
            </a:r>
          </a:p>
          <a:p>
            <a:pPr marL="342900" indent="-342900">
              <a:buFont typeface="Arial" panose="020B0604020202020204" pitchFamily="34" charset="0"/>
              <a:buChar char="•"/>
            </a:pPr>
            <a:r>
              <a:rPr lang="en-US" sz="2000" dirty="0">
                <a:cs typeface="Arial" panose="020B0604020202020204" pitchFamily="34" charset="0"/>
              </a:rPr>
              <a:t>Optimize costs </a:t>
            </a:r>
          </a:p>
          <a:p>
            <a:pPr marL="342900" indent="-342900">
              <a:buFont typeface="Arial" panose="020B0604020202020204" pitchFamily="34" charset="0"/>
              <a:buChar char="•"/>
            </a:pPr>
            <a:r>
              <a:rPr lang="en-US" sz="2000" dirty="0">
                <a:cs typeface="Arial" panose="020B0604020202020204" pitchFamily="34" charset="0"/>
              </a:rPr>
              <a:t>Reduce CO2 emissions</a:t>
            </a:r>
          </a:p>
        </p:txBody>
      </p:sp>
      <p:pic>
        <p:nvPicPr>
          <p:cNvPr id="5" name="Рисунок 4"/>
          <p:cNvPicPr>
            <a:picLocks noChangeAspect="1"/>
          </p:cNvPicPr>
          <p:nvPr/>
        </p:nvPicPr>
        <p:blipFill>
          <a:blip r:embed="rId2"/>
          <a:stretch>
            <a:fillRect/>
          </a:stretch>
        </p:blipFill>
        <p:spPr>
          <a:xfrm>
            <a:off x="10329275" y="671775"/>
            <a:ext cx="1416936" cy="2838825"/>
          </a:xfrm>
          <a:prstGeom prst="rect">
            <a:avLst/>
          </a:prstGeom>
        </p:spPr>
      </p:pic>
      <p:pic>
        <p:nvPicPr>
          <p:cNvPr id="7" name="Рисунок 6"/>
          <p:cNvPicPr>
            <a:picLocks noChangeAspect="1"/>
          </p:cNvPicPr>
          <p:nvPr/>
        </p:nvPicPr>
        <p:blipFill>
          <a:blip r:embed="rId3"/>
          <a:stretch>
            <a:fillRect/>
          </a:stretch>
        </p:blipFill>
        <p:spPr>
          <a:xfrm>
            <a:off x="669468" y="1292522"/>
            <a:ext cx="2478236" cy="1607144"/>
          </a:xfrm>
          <a:prstGeom prst="rect">
            <a:avLst/>
          </a:prstGeom>
        </p:spPr>
      </p:pic>
      <p:sp>
        <p:nvSpPr>
          <p:cNvPr id="8" name="Прямоугольник 7">
            <a:extLst>
              <a:ext uri="{FF2B5EF4-FFF2-40B4-BE49-F238E27FC236}">
                <a16:creationId xmlns:a16="http://schemas.microsoft.com/office/drawing/2014/main" id="{8ABAF494-6C6D-C54B-B9BC-5797C6F06ED5}"/>
              </a:ext>
            </a:extLst>
          </p:cNvPr>
          <p:cNvSpPr/>
          <p:nvPr/>
        </p:nvSpPr>
        <p:spPr>
          <a:xfrm>
            <a:off x="4694270" y="3847759"/>
            <a:ext cx="6671722" cy="2100625"/>
          </a:xfrm>
          <a:prstGeom prst="rect">
            <a:avLst/>
          </a:prstGeom>
          <a:solidFill>
            <a:srgbClr val="007AB4">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F10FFABC-95E5-D748-9C94-433C78427671}"/>
              </a:ext>
            </a:extLst>
          </p:cNvPr>
          <p:cNvSpPr/>
          <p:nvPr/>
        </p:nvSpPr>
        <p:spPr>
          <a:xfrm>
            <a:off x="4723230" y="3966007"/>
            <a:ext cx="1439305" cy="369332"/>
          </a:xfrm>
          <a:prstGeom prst="rect">
            <a:avLst/>
          </a:prstGeom>
        </p:spPr>
        <p:txBody>
          <a:bodyPr wrap="none">
            <a:spAutoFit/>
          </a:bodyPr>
          <a:lstStyle/>
          <a:p>
            <a:r>
              <a:rPr lang="en-US" dirty="0">
                <a:solidFill>
                  <a:srgbClr val="0070C0"/>
                </a:solidFill>
                <a:latin typeface="Arial Black" panose="020B0A04020102020204" pitchFamily="34" charset="0"/>
              </a:rPr>
              <a:t>Speakers:</a:t>
            </a:r>
            <a:endParaRPr lang="ru-RU" dirty="0">
              <a:solidFill>
                <a:srgbClr val="0070C0"/>
              </a:solidFill>
              <a:latin typeface="Arial Black" panose="020B0A04020102020204" pitchFamily="34" charset="0"/>
            </a:endParaRPr>
          </a:p>
        </p:txBody>
      </p:sp>
      <p:sp>
        <p:nvSpPr>
          <p:cNvPr id="11" name="Прямоугольник 10">
            <a:extLst>
              <a:ext uri="{FF2B5EF4-FFF2-40B4-BE49-F238E27FC236}">
                <a16:creationId xmlns:a16="http://schemas.microsoft.com/office/drawing/2014/main" id="{879F568C-10AF-F04F-9AC4-EA70714E6176}"/>
              </a:ext>
            </a:extLst>
          </p:cNvPr>
          <p:cNvSpPr/>
          <p:nvPr/>
        </p:nvSpPr>
        <p:spPr>
          <a:xfrm>
            <a:off x="799131" y="3966007"/>
            <a:ext cx="1566519" cy="369332"/>
          </a:xfrm>
          <a:prstGeom prst="rect">
            <a:avLst/>
          </a:prstGeom>
        </p:spPr>
        <p:txBody>
          <a:bodyPr wrap="none">
            <a:spAutoFit/>
          </a:bodyPr>
          <a:lstStyle/>
          <a:p>
            <a:r>
              <a:rPr lang="en-US" dirty="0">
                <a:solidFill>
                  <a:srgbClr val="0070C0"/>
                </a:solidFill>
                <a:latin typeface="Arial Black" panose="020B0A04020102020204" pitchFamily="34" charset="0"/>
              </a:rPr>
              <a:t>Moderator:</a:t>
            </a:r>
            <a:endParaRPr lang="ru-RU" dirty="0">
              <a:solidFill>
                <a:srgbClr val="0070C0"/>
              </a:solidFill>
              <a:latin typeface="Arial Black" panose="020B0A04020102020204" pitchFamily="34" charset="0"/>
            </a:endParaRPr>
          </a:p>
        </p:txBody>
      </p:sp>
      <p:sp>
        <p:nvSpPr>
          <p:cNvPr id="12" name="Прямоугольник 11">
            <a:extLst>
              <a:ext uri="{FF2B5EF4-FFF2-40B4-BE49-F238E27FC236}">
                <a16:creationId xmlns:a16="http://schemas.microsoft.com/office/drawing/2014/main" id="{BCDE3C91-B75A-514C-9B3A-3523946214AB}"/>
              </a:ext>
            </a:extLst>
          </p:cNvPr>
          <p:cNvSpPr/>
          <p:nvPr/>
        </p:nvSpPr>
        <p:spPr>
          <a:xfrm>
            <a:off x="2333969" y="4692850"/>
            <a:ext cx="2093276" cy="184666"/>
          </a:xfrm>
          <a:prstGeom prst="rect">
            <a:avLst/>
          </a:prstGeom>
        </p:spPr>
        <p:txBody>
          <a:bodyPr wrap="square" lIns="0" tIns="0" rIns="0" bIns="0" anchor="b">
            <a:spAutoFit/>
          </a:bodyPr>
          <a:lstStyle/>
          <a:p>
            <a:pPr>
              <a:spcAft>
                <a:spcPts val="300"/>
              </a:spcAft>
            </a:pPr>
            <a:r>
              <a:rPr lang="en-US" sz="1200">
                <a:solidFill>
                  <a:srgbClr val="2D70A8"/>
                </a:solidFill>
              </a:rPr>
              <a:t>EMAD A. </a:t>
            </a:r>
            <a:r>
              <a:rPr lang="en-US" sz="1200" dirty="0">
                <a:solidFill>
                  <a:srgbClr val="2D70A8"/>
                </a:solidFill>
              </a:rPr>
              <a:t>MUHAISEN </a:t>
            </a:r>
          </a:p>
        </p:txBody>
      </p:sp>
      <p:sp>
        <p:nvSpPr>
          <p:cNvPr id="13" name="Прямоугольник 12">
            <a:extLst>
              <a:ext uri="{FF2B5EF4-FFF2-40B4-BE49-F238E27FC236}">
                <a16:creationId xmlns:a16="http://schemas.microsoft.com/office/drawing/2014/main" id="{95CB5BCB-DD18-D848-98F0-F291241C38C9}"/>
              </a:ext>
            </a:extLst>
          </p:cNvPr>
          <p:cNvSpPr/>
          <p:nvPr/>
        </p:nvSpPr>
        <p:spPr>
          <a:xfrm>
            <a:off x="2286993" y="4998971"/>
            <a:ext cx="2273292" cy="738664"/>
          </a:xfrm>
          <a:prstGeom prst="rect">
            <a:avLst/>
          </a:prstGeom>
        </p:spPr>
        <p:txBody>
          <a:bodyPr wrap="square">
            <a:spAutoFit/>
          </a:bodyPr>
          <a:lstStyle/>
          <a:p>
            <a:r>
              <a:rPr lang="en-US" sz="1050" b="1" dirty="0">
                <a:solidFill>
                  <a:schemeClr val="bg2"/>
                </a:solidFill>
                <a:latin typeface="Roboto Condensed" panose="02000000000000000000" pitchFamily="2" charset="0"/>
                <a:ea typeface="Roboto Condensed" panose="02000000000000000000" pitchFamily="2" charset="0"/>
              </a:rPr>
              <a:t>Chairperson of Project Management Committee Division Head, Capital Efficiency Division – Saudi Aramco</a:t>
            </a:r>
            <a:endParaRPr lang="ru-RU" sz="1050" dirty="0"/>
          </a:p>
        </p:txBody>
      </p:sp>
      <p:sp>
        <p:nvSpPr>
          <p:cNvPr id="14" name="Прямоугольник 13">
            <a:extLst>
              <a:ext uri="{FF2B5EF4-FFF2-40B4-BE49-F238E27FC236}">
                <a16:creationId xmlns:a16="http://schemas.microsoft.com/office/drawing/2014/main" id="{10254785-15B6-CC42-95E6-17B50A022281}"/>
              </a:ext>
            </a:extLst>
          </p:cNvPr>
          <p:cNvSpPr/>
          <p:nvPr/>
        </p:nvSpPr>
        <p:spPr>
          <a:xfrm>
            <a:off x="6382619" y="4662072"/>
            <a:ext cx="1666420" cy="215444"/>
          </a:xfrm>
          <a:prstGeom prst="rect">
            <a:avLst/>
          </a:prstGeom>
        </p:spPr>
        <p:txBody>
          <a:bodyPr wrap="square" lIns="0" tIns="0" rIns="0" bIns="0" anchor="b">
            <a:spAutoFit/>
          </a:bodyPr>
          <a:lstStyle/>
          <a:p>
            <a:pPr>
              <a:spcAft>
                <a:spcPts val="300"/>
              </a:spcAft>
            </a:pPr>
            <a:r>
              <a:rPr lang="en-US" sz="1400" dirty="0">
                <a:solidFill>
                  <a:srgbClr val="2D70A8"/>
                </a:solidFill>
              </a:rPr>
              <a:t>Ilya Rodin</a:t>
            </a:r>
          </a:p>
        </p:txBody>
      </p:sp>
      <p:grpSp>
        <p:nvGrpSpPr>
          <p:cNvPr id="15" name="Группа 14">
            <a:extLst>
              <a:ext uri="{FF2B5EF4-FFF2-40B4-BE49-F238E27FC236}">
                <a16:creationId xmlns:a16="http://schemas.microsoft.com/office/drawing/2014/main" id="{1E989582-4DD8-734B-9E8A-1F232059D87C}"/>
              </a:ext>
            </a:extLst>
          </p:cNvPr>
          <p:cNvGrpSpPr/>
          <p:nvPr/>
        </p:nvGrpSpPr>
        <p:grpSpPr>
          <a:xfrm>
            <a:off x="4867456" y="4544479"/>
            <a:ext cx="1255429" cy="1224743"/>
            <a:chOff x="3924199" y="555675"/>
            <a:chExt cx="1155534" cy="1155534"/>
          </a:xfrm>
        </p:grpSpPr>
        <p:sp>
          <p:nvSpPr>
            <p:cNvPr id="16" name="Овал 15">
              <a:extLst>
                <a:ext uri="{FF2B5EF4-FFF2-40B4-BE49-F238E27FC236}">
                  <a16:creationId xmlns:a16="http://schemas.microsoft.com/office/drawing/2014/main" id="{D2AF43CB-2CF3-E84C-ABFB-19E9906673EA}"/>
                </a:ext>
              </a:extLst>
            </p:cNvPr>
            <p:cNvSpPr>
              <a:spLocks noChangeAspect="1"/>
            </p:cNvSpPr>
            <p:nvPr/>
          </p:nvSpPr>
          <p:spPr>
            <a:xfrm>
              <a:off x="3924199" y="555675"/>
              <a:ext cx="1155534" cy="11555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7" name="Рисунок 16">
              <a:extLst>
                <a:ext uri="{FF2B5EF4-FFF2-40B4-BE49-F238E27FC236}">
                  <a16:creationId xmlns:a16="http://schemas.microsoft.com/office/drawing/2014/main" id="{428D67EC-E67F-A841-9EE6-4ACE892A2EE4}"/>
                </a:ext>
              </a:extLst>
            </p:cNvPr>
            <p:cNvPicPr>
              <a:picLocks noChangeAspect="1"/>
            </p:cNvPicPr>
            <p:nvPr/>
          </p:nvPicPr>
          <p:blipFill rotWithShape="1">
            <a:blip r:embed="rId4"/>
            <a:srcRect l="11254" t="200" r="17482" b="39150"/>
            <a:stretch/>
          </p:blipFill>
          <p:spPr>
            <a:xfrm>
              <a:off x="3966904" y="598380"/>
              <a:ext cx="1070125" cy="1070125"/>
            </a:xfrm>
            <a:prstGeom prst="ellipse">
              <a:avLst/>
            </a:prstGeom>
          </p:spPr>
        </p:pic>
      </p:grpSp>
      <p:sp>
        <p:nvSpPr>
          <p:cNvPr id="18" name="Прямоугольник 17">
            <a:extLst>
              <a:ext uri="{FF2B5EF4-FFF2-40B4-BE49-F238E27FC236}">
                <a16:creationId xmlns:a16="http://schemas.microsoft.com/office/drawing/2014/main" id="{5BDB31B3-EF26-8A41-A209-49397546809C}"/>
              </a:ext>
            </a:extLst>
          </p:cNvPr>
          <p:cNvSpPr/>
          <p:nvPr/>
        </p:nvSpPr>
        <p:spPr>
          <a:xfrm>
            <a:off x="6343012" y="4991276"/>
            <a:ext cx="1206043" cy="430887"/>
          </a:xfrm>
          <a:prstGeom prst="rect">
            <a:avLst/>
          </a:prstGeom>
        </p:spPr>
        <p:txBody>
          <a:bodyPr wrap="square">
            <a:spAutoFit/>
          </a:bodyPr>
          <a:lstStyle/>
          <a:p>
            <a:r>
              <a:rPr lang="en-US" sz="1100" b="1" dirty="0">
                <a:solidFill>
                  <a:schemeClr val="bg2"/>
                </a:solidFill>
                <a:latin typeface="Roboto Condensed" panose="02000000000000000000" pitchFamily="2" charset="0"/>
                <a:ea typeface="Roboto Condensed" panose="02000000000000000000" pitchFamily="2" charset="0"/>
              </a:rPr>
              <a:t>CEO, Board Director</a:t>
            </a:r>
            <a:endParaRPr lang="ru-RU" sz="1100" dirty="0"/>
          </a:p>
        </p:txBody>
      </p:sp>
      <p:grpSp>
        <p:nvGrpSpPr>
          <p:cNvPr id="19" name="Группа 18">
            <a:extLst>
              <a:ext uri="{FF2B5EF4-FFF2-40B4-BE49-F238E27FC236}">
                <a16:creationId xmlns:a16="http://schemas.microsoft.com/office/drawing/2014/main" id="{AFA29153-5A98-0B46-AA51-1F84BE8BFD41}"/>
              </a:ext>
            </a:extLst>
          </p:cNvPr>
          <p:cNvGrpSpPr/>
          <p:nvPr/>
        </p:nvGrpSpPr>
        <p:grpSpPr>
          <a:xfrm>
            <a:off x="8125483" y="4517510"/>
            <a:ext cx="1250009" cy="1251712"/>
            <a:chOff x="623888" y="3486814"/>
            <a:chExt cx="828000" cy="828000"/>
          </a:xfrm>
        </p:grpSpPr>
        <p:sp>
          <p:nvSpPr>
            <p:cNvPr id="20" name="Овал 19">
              <a:extLst>
                <a:ext uri="{FF2B5EF4-FFF2-40B4-BE49-F238E27FC236}">
                  <a16:creationId xmlns:a16="http://schemas.microsoft.com/office/drawing/2014/main" id="{5553840B-F044-BD4A-B848-FDBF6D24BD73}"/>
                </a:ext>
              </a:extLst>
            </p:cNvPr>
            <p:cNvSpPr/>
            <p:nvPr/>
          </p:nvSpPr>
          <p:spPr>
            <a:xfrm>
              <a:off x="623888" y="3486814"/>
              <a:ext cx="828000" cy="828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1" name="Рисунок 20">
              <a:extLst>
                <a:ext uri="{FF2B5EF4-FFF2-40B4-BE49-F238E27FC236}">
                  <a16:creationId xmlns:a16="http://schemas.microsoft.com/office/drawing/2014/main" id="{CD800168-7EB9-4042-8184-4B674B7121EE}"/>
                </a:ext>
              </a:extLst>
            </p:cNvPr>
            <p:cNvPicPr>
              <a:picLocks/>
            </p:cNvPicPr>
            <p:nvPr/>
          </p:nvPicPr>
          <p:blipFill rotWithShape="1">
            <a:blip r:embed="rId5"/>
            <a:srcRect l="11983" t="7077" r="11983" b="16767"/>
            <a:stretch/>
          </p:blipFill>
          <p:spPr>
            <a:xfrm>
              <a:off x="654489" y="3517416"/>
              <a:ext cx="766800" cy="766800"/>
            </a:xfrm>
            <a:prstGeom prst="ellipse">
              <a:avLst/>
            </a:prstGeom>
          </p:spPr>
        </p:pic>
      </p:grpSp>
      <p:sp>
        <p:nvSpPr>
          <p:cNvPr id="22" name="Прямоугольник 21">
            <a:extLst>
              <a:ext uri="{FF2B5EF4-FFF2-40B4-BE49-F238E27FC236}">
                <a16:creationId xmlns:a16="http://schemas.microsoft.com/office/drawing/2014/main" id="{F7B26EAE-017E-304A-884F-3761AF71FB87}"/>
              </a:ext>
            </a:extLst>
          </p:cNvPr>
          <p:cNvSpPr/>
          <p:nvPr/>
        </p:nvSpPr>
        <p:spPr>
          <a:xfrm>
            <a:off x="9662570" y="4702834"/>
            <a:ext cx="2241374" cy="215444"/>
          </a:xfrm>
          <a:prstGeom prst="rect">
            <a:avLst/>
          </a:prstGeom>
        </p:spPr>
        <p:txBody>
          <a:bodyPr wrap="square" lIns="0" tIns="0" rIns="0" bIns="0" anchor="b">
            <a:spAutoFit/>
          </a:bodyPr>
          <a:lstStyle/>
          <a:p>
            <a:pPr>
              <a:spcAft>
                <a:spcPts val="300"/>
              </a:spcAft>
            </a:pPr>
            <a:r>
              <a:rPr lang="en-US" sz="1400" dirty="0">
                <a:solidFill>
                  <a:srgbClr val="2D70A8"/>
                </a:solidFill>
              </a:rPr>
              <a:t>Eduard Cherednik</a:t>
            </a:r>
          </a:p>
        </p:txBody>
      </p:sp>
      <p:sp>
        <p:nvSpPr>
          <p:cNvPr id="23" name="Прямоугольник 22">
            <a:extLst>
              <a:ext uri="{FF2B5EF4-FFF2-40B4-BE49-F238E27FC236}">
                <a16:creationId xmlns:a16="http://schemas.microsoft.com/office/drawing/2014/main" id="{A30AC897-B909-E544-9E43-8C031F4CDE4B}"/>
              </a:ext>
            </a:extLst>
          </p:cNvPr>
          <p:cNvSpPr/>
          <p:nvPr/>
        </p:nvSpPr>
        <p:spPr>
          <a:xfrm>
            <a:off x="9589815" y="4941406"/>
            <a:ext cx="1619205" cy="430887"/>
          </a:xfrm>
          <a:prstGeom prst="rect">
            <a:avLst/>
          </a:prstGeom>
        </p:spPr>
        <p:txBody>
          <a:bodyPr wrap="square">
            <a:spAutoFit/>
          </a:bodyPr>
          <a:lstStyle/>
          <a:p>
            <a:pPr>
              <a:spcAft>
                <a:spcPts val="800"/>
              </a:spcAft>
            </a:pPr>
            <a:r>
              <a:rPr lang="en-US" sz="1100" b="1" dirty="0">
                <a:solidFill>
                  <a:schemeClr val="bg2"/>
                </a:solidFill>
                <a:latin typeface="Roboto Condensed" panose="02000000000000000000" pitchFamily="2" charset="0"/>
                <a:ea typeface="Roboto Condensed" panose="02000000000000000000" pitchFamily="2" charset="0"/>
              </a:rPr>
              <a:t>Chief Digital and Sustainability Officer</a:t>
            </a:r>
            <a:r>
              <a:rPr lang="en-US" sz="1100" b="1" dirty="0">
                <a:solidFill>
                  <a:schemeClr val="bg2">
                    <a:alpha val="60000"/>
                  </a:schemeClr>
                </a:solidFill>
                <a:latin typeface="Roboto Condensed" panose="02000000000000000000" pitchFamily="2" charset="0"/>
                <a:ea typeface="Roboto Condensed" panose="02000000000000000000" pitchFamily="2" charset="0"/>
              </a:rPr>
              <a:t> </a:t>
            </a:r>
            <a:endParaRPr lang="ru-RU" sz="1100" b="1" dirty="0">
              <a:solidFill>
                <a:schemeClr val="bg2">
                  <a:alpha val="60000"/>
                </a:schemeClr>
              </a:solidFill>
              <a:latin typeface="Roboto Condensed" panose="02000000000000000000" pitchFamily="2" charset="0"/>
              <a:ea typeface="Roboto Condensed" panose="02000000000000000000" pitchFamily="2" charset="0"/>
            </a:endParaRPr>
          </a:p>
        </p:txBody>
      </p:sp>
      <p:sp>
        <p:nvSpPr>
          <p:cNvPr id="24" name="Прямоугольник 23">
            <a:extLst>
              <a:ext uri="{FF2B5EF4-FFF2-40B4-BE49-F238E27FC236}">
                <a16:creationId xmlns:a16="http://schemas.microsoft.com/office/drawing/2014/main" id="{371E060B-C472-5947-8681-514144CED713}"/>
              </a:ext>
            </a:extLst>
          </p:cNvPr>
          <p:cNvSpPr/>
          <p:nvPr/>
        </p:nvSpPr>
        <p:spPr>
          <a:xfrm>
            <a:off x="549404" y="3849217"/>
            <a:ext cx="4010881" cy="2100625"/>
          </a:xfrm>
          <a:prstGeom prst="rect">
            <a:avLst/>
          </a:prstGeom>
          <a:solidFill>
            <a:srgbClr val="007AB4">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2" name="Группа 31">
            <a:extLst>
              <a:ext uri="{FF2B5EF4-FFF2-40B4-BE49-F238E27FC236}">
                <a16:creationId xmlns:a16="http://schemas.microsoft.com/office/drawing/2014/main" id="{D191ACE1-DAB2-DD48-A4D3-82B33D00AE34}"/>
              </a:ext>
            </a:extLst>
          </p:cNvPr>
          <p:cNvGrpSpPr/>
          <p:nvPr/>
        </p:nvGrpSpPr>
        <p:grpSpPr>
          <a:xfrm>
            <a:off x="803809" y="4517510"/>
            <a:ext cx="1255429" cy="1224743"/>
            <a:chOff x="2825607" y="3289351"/>
            <a:chExt cx="1255429" cy="1224743"/>
          </a:xfrm>
        </p:grpSpPr>
        <p:pic>
          <p:nvPicPr>
            <p:cNvPr id="28" name="Рисунок 27" descr="Изображение выглядит как человек, мужчина, внутренний, одежда&#10;&#10;Автоматически созданное описание">
              <a:extLst>
                <a:ext uri="{FF2B5EF4-FFF2-40B4-BE49-F238E27FC236}">
                  <a16:creationId xmlns:a16="http://schemas.microsoft.com/office/drawing/2014/main" id="{0B423669-6BDD-A049-8AF4-C6D2F9D7F41B}"/>
                </a:ext>
              </a:extLst>
            </p:cNvPr>
            <p:cNvPicPr>
              <a:picLocks/>
            </p:cNvPicPr>
            <p:nvPr/>
          </p:nvPicPr>
          <p:blipFill rotWithShape="1">
            <a:blip r:embed="rId6" cstate="print">
              <a:extLst>
                <a:ext uri="{28A0092B-C50C-407E-A947-70E740481C1C}">
                  <a14:useLocalDpi xmlns:a14="http://schemas.microsoft.com/office/drawing/2010/main" val="0"/>
                </a:ext>
              </a:extLst>
            </a:blip>
            <a:srcRect l="14003" r="7437" b="43491"/>
            <a:stretch/>
          </p:blipFill>
          <p:spPr>
            <a:xfrm>
              <a:off x="2895321" y="3345032"/>
              <a:ext cx="1116000" cy="1116000"/>
            </a:xfrm>
            <a:prstGeom prst="ellipse">
              <a:avLst/>
            </a:prstGeom>
          </p:spPr>
        </p:pic>
        <p:sp>
          <p:nvSpPr>
            <p:cNvPr id="30" name="Овал 29">
              <a:extLst>
                <a:ext uri="{FF2B5EF4-FFF2-40B4-BE49-F238E27FC236}">
                  <a16:creationId xmlns:a16="http://schemas.microsoft.com/office/drawing/2014/main" id="{E46AFFDC-3145-154C-8909-9C5B07EBD0E4}"/>
                </a:ext>
              </a:extLst>
            </p:cNvPr>
            <p:cNvSpPr>
              <a:spLocks noChangeAspect="1"/>
            </p:cNvSpPr>
            <p:nvPr/>
          </p:nvSpPr>
          <p:spPr>
            <a:xfrm>
              <a:off x="2825607" y="3289351"/>
              <a:ext cx="1255429" cy="1224743"/>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7" name="Title 1"/>
          <p:cNvSpPr>
            <a:spLocks noGrp="1"/>
          </p:cNvSpPr>
          <p:nvPr>
            <p:ph type="title"/>
          </p:nvPr>
        </p:nvSpPr>
        <p:spPr>
          <a:xfrm>
            <a:off x="280656" y="97575"/>
            <a:ext cx="8684171" cy="708301"/>
          </a:xfrm>
        </p:spPr>
        <p:txBody>
          <a:bodyPr>
            <a:normAutofit fontScale="90000"/>
          </a:bodyPr>
          <a:lstStyle/>
          <a:p>
            <a:r>
              <a:rPr lang="en-US" sz="3600" b="1" dirty="0">
                <a:solidFill>
                  <a:schemeClr val="accent1">
                    <a:lumMod val="75000"/>
                  </a:schemeClr>
                </a:solidFill>
              </a:rPr>
              <a:t>Uplifting refining margins through cognitive cleaning</a:t>
            </a:r>
          </a:p>
        </p:txBody>
      </p:sp>
      <p:sp>
        <p:nvSpPr>
          <p:cNvPr id="29" name="Title 1"/>
          <p:cNvSpPr txBox="1">
            <a:spLocks/>
          </p:cNvSpPr>
          <p:nvPr/>
        </p:nvSpPr>
        <p:spPr>
          <a:xfrm>
            <a:off x="5058952" y="1122939"/>
            <a:ext cx="2666194" cy="708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B050"/>
                </a:solidFill>
              </a:rPr>
              <a:t>Webinar</a:t>
            </a:r>
          </a:p>
        </p:txBody>
      </p:sp>
    </p:spTree>
    <p:extLst>
      <p:ext uri="{BB962C8B-B14F-4D97-AF65-F5344CB8AC3E}">
        <p14:creationId xmlns:p14="http://schemas.microsoft.com/office/powerpoint/2010/main" val="4068844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The final Paris climate deal | Carbon Brief"/>
          <p:cNvPicPr>
            <a:picLocks noChangeAspect="1" noChangeArrowheads="1"/>
          </p:cNvPicPr>
          <p:nvPr/>
        </p:nvPicPr>
        <p:blipFill rotWithShape="1">
          <a:blip r:embed="rId2">
            <a:extLst>
              <a:ext uri="{28A0092B-C50C-407E-A947-70E740481C1C}">
                <a14:useLocalDpi xmlns:a14="http://schemas.microsoft.com/office/drawing/2010/main" val="0"/>
              </a:ext>
            </a:extLst>
          </a:blip>
          <a:srcRect t="5761"/>
          <a:stretch/>
        </p:blipFill>
        <p:spPr bwMode="auto">
          <a:xfrm>
            <a:off x="0" y="1750483"/>
            <a:ext cx="7730768" cy="377901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977952" y="2598532"/>
            <a:ext cx="3867159" cy="1938992"/>
          </a:xfrm>
          <a:prstGeom prst="rect">
            <a:avLst/>
          </a:prstGeom>
          <a:solidFill>
            <a:schemeClr val="accent2">
              <a:lumMod val="10000"/>
              <a:lumOff val="90000"/>
            </a:schemeClr>
          </a:solidFill>
        </p:spPr>
        <p:txBody>
          <a:bodyPr wrap="square">
            <a:spAutoFit/>
          </a:bodyPr>
          <a:lstStyle/>
          <a:p>
            <a:r>
              <a:rPr lang="en-US" sz="2400" dirty="0">
                <a:solidFill>
                  <a:schemeClr val="bg2"/>
                </a:solidFill>
                <a:ea typeface="Arial Unicode MS" panose="020B0604020202020204" pitchFamily="34" charset="-128"/>
                <a:cs typeface="Arial Unicode MS" panose="020B0604020202020204" pitchFamily="34" charset="-128"/>
              </a:rPr>
              <a:t>Industrial Hygiene has a potential to contribute 1/10 of climate 2</a:t>
            </a:r>
            <a:r>
              <a:rPr lang="en-US" sz="2400" dirty="0">
                <a:solidFill>
                  <a:schemeClr val="bg2"/>
                </a:solidFill>
                <a:latin typeface="Calibri" panose="020F0502020204030204" pitchFamily="34" charset="0"/>
                <a:ea typeface="Arial Unicode MS" panose="020B0604020202020204" pitchFamily="34" charset="-128"/>
                <a:cs typeface="Arial Unicode MS" panose="020B0604020202020204" pitchFamily="34" charset="-128"/>
              </a:rPr>
              <a:t>⁰</a:t>
            </a:r>
            <a:r>
              <a:rPr lang="en-US" sz="2400" dirty="0">
                <a:solidFill>
                  <a:schemeClr val="bg2"/>
                </a:solidFill>
                <a:ea typeface="Arial Unicode MS" panose="020B0604020202020204" pitchFamily="34" charset="-128"/>
                <a:cs typeface="Arial Unicode MS" panose="020B0604020202020204" pitchFamily="34" charset="-128"/>
              </a:rPr>
              <a:t>C goal set in Paris agreement </a:t>
            </a:r>
            <a:r>
              <a:rPr lang="en-US" sz="2400" b="1" i="1" dirty="0">
                <a:solidFill>
                  <a:schemeClr val="bg2"/>
                </a:solidFill>
                <a:ea typeface="Arial Unicode MS" panose="020B0604020202020204" pitchFamily="34" charset="-128"/>
                <a:cs typeface="Arial Unicode MS" panose="020B0604020202020204" pitchFamily="34" charset="-128"/>
              </a:rPr>
              <a:t>without any capital investments</a:t>
            </a:r>
            <a:endParaRPr lang="ru-RU" sz="2400" i="1" dirty="0">
              <a:solidFill>
                <a:schemeClr val="bg2"/>
              </a:solidFill>
            </a:endParaRPr>
          </a:p>
        </p:txBody>
      </p:sp>
      <p:sp>
        <p:nvSpPr>
          <p:cNvPr id="7" name="Заголовок 1"/>
          <p:cNvSpPr txBox="1">
            <a:spLocks/>
          </p:cNvSpPr>
          <p:nvPr/>
        </p:nvSpPr>
        <p:spPr>
          <a:xfrm>
            <a:off x="728668" y="467701"/>
            <a:ext cx="9468000" cy="33239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b="0" kern="1200">
                <a:solidFill>
                  <a:schemeClr val="accent1"/>
                </a:solidFill>
                <a:latin typeface="+mj-lt"/>
                <a:ea typeface="+mj-ea"/>
                <a:cs typeface="Arial" panose="020B0604020202020204" pitchFamily="34" charset="0"/>
              </a:defRPr>
            </a:lvl1pPr>
          </a:lstStyle>
          <a:p>
            <a:pPr algn="l"/>
            <a:r>
              <a:rPr lang="en-US" sz="2400" b="1" dirty="0"/>
              <a:t>Industrial Hygiene contribution to the Global climate change</a:t>
            </a:r>
            <a:endParaRPr lang="ru-RU" sz="2400" b="1" dirty="0"/>
          </a:p>
        </p:txBody>
      </p:sp>
    </p:spTree>
    <p:extLst>
      <p:ext uri="{BB962C8B-B14F-4D97-AF65-F5344CB8AC3E}">
        <p14:creationId xmlns:p14="http://schemas.microsoft.com/office/powerpoint/2010/main" val="20385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Группа 26">
            <a:extLst>
              <a:ext uri="{FF2B5EF4-FFF2-40B4-BE49-F238E27FC236}">
                <a16:creationId xmlns:a16="http://schemas.microsoft.com/office/drawing/2014/main" id="{2109A509-3C09-46AE-914D-D786E1DA201D}"/>
              </a:ext>
            </a:extLst>
          </p:cNvPr>
          <p:cNvGrpSpPr/>
          <p:nvPr/>
        </p:nvGrpSpPr>
        <p:grpSpPr>
          <a:xfrm>
            <a:off x="915918" y="530352"/>
            <a:ext cx="11102885" cy="6327648"/>
            <a:chOff x="682924" y="484146"/>
            <a:chExt cx="11335879" cy="6460434"/>
          </a:xfrm>
        </p:grpSpPr>
        <p:grpSp>
          <p:nvGrpSpPr>
            <p:cNvPr id="26" name="Группа 25">
              <a:extLst>
                <a:ext uri="{FF2B5EF4-FFF2-40B4-BE49-F238E27FC236}">
                  <a16:creationId xmlns:a16="http://schemas.microsoft.com/office/drawing/2014/main" id="{9317F41C-375C-F041-A29D-BE443E61316B}"/>
                </a:ext>
              </a:extLst>
            </p:cNvPr>
            <p:cNvGrpSpPr/>
            <p:nvPr/>
          </p:nvGrpSpPr>
          <p:grpSpPr>
            <a:xfrm>
              <a:off x="682924" y="484146"/>
              <a:ext cx="11335879" cy="6460434"/>
              <a:chOff x="856120" y="397566"/>
              <a:chExt cx="11335879" cy="6460434"/>
            </a:xfrm>
          </p:grpSpPr>
          <p:pic>
            <p:nvPicPr>
              <p:cNvPr id="156" name="Рисунок 155" descr="Изображение выглядит как внешний, едет&#10;&#10;Автоматически созданное описание">
                <a:extLst>
                  <a:ext uri="{FF2B5EF4-FFF2-40B4-BE49-F238E27FC236}">
                    <a16:creationId xmlns:a16="http://schemas.microsoft.com/office/drawing/2014/main" id="{4D7D179A-5A3E-4E2D-8E17-F8DEF79FC2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22" t="4445" b="1353"/>
              <a:stretch/>
            </p:blipFill>
            <p:spPr>
              <a:xfrm>
                <a:off x="856120" y="397566"/>
                <a:ext cx="11335879" cy="6460434"/>
              </a:xfrm>
              <a:prstGeom prst="rect">
                <a:avLst/>
              </a:prstGeom>
            </p:spPr>
          </p:pic>
          <p:sp>
            <p:nvSpPr>
              <p:cNvPr id="24" name="Полилиния 23">
                <a:extLst>
                  <a:ext uri="{FF2B5EF4-FFF2-40B4-BE49-F238E27FC236}">
                    <a16:creationId xmlns:a16="http://schemas.microsoft.com/office/drawing/2014/main" id="{3D9D8CA1-1E7C-6843-B3FB-33EBD9E2726F}"/>
                  </a:ext>
                </a:extLst>
              </p:cNvPr>
              <p:cNvSpPr/>
              <p:nvPr/>
            </p:nvSpPr>
            <p:spPr>
              <a:xfrm>
                <a:off x="8753061" y="2208754"/>
                <a:ext cx="490330" cy="305846"/>
              </a:xfrm>
              <a:custGeom>
                <a:avLst/>
                <a:gdLst>
                  <a:gd name="connsiteX0" fmla="*/ 0 w 467139"/>
                  <a:gd name="connsiteY0" fmla="*/ 321365 h 321365"/>
                  <a:gd name="connsiteX1" fmla="*/ 39756 w 467139"/>
                  <a:gd name="connsiteY1" fmla="*/ 112643 h 321365"/>
                  <a:gd name="connsiteX2" fmla="*/ 115956 w 467139"/>
                  <a:gd name="connsiteY2" fmla="*/ 19878 h 321365"/>
                  <a:gd name="connsiteX3" fmla="*/ 294861 w 467139"/>
                  <a:gd name="connsiteY3" fmla="*/ 0 h 321365"/>
                  <a:gd name="connsiteX4" fmla="*/ 467139 w 467139"/>
                  <a:gd name="connsiteY4" fmla="*/ 135835 h 321365"/>
                  <a:gd name="connsiteX0" fmla="*/ 0 w 526774"/>
                  <a:gd name="connsiteY0" fmla="*/ 314739 h 314739"/>
                  <a:gd name="connsiteX1" fmla="*/ 99391 w 526774"/>
                  <a:gd name="connsiteY1" fmla="*/ 112643 h 314739"/>
                  <a:gd name="connsiteX2" fmla="*/ 175591 w 526774"/>
                  <a:gd name="connsiteY2" fmla="*/ 19878 h 314739"/>
                  <a:gd name="connsiteX3" fmla="*/ 354496 w 526774"/>
                  <a:gd name="connsiteY3" fmla="*/ 0 h 314739"/>
                  <a:gd name="connsiteX4" fmla="*/ 526774 w 526774"/>
                  <a:gd name="connsiteY4" fmla="*/ 135835 h 314739"/>
                  <a:gd name="connsiteX0" fmla="*/ 0 w 526774"/>
                  <a:gd name="connsiteY0" fmla="*/ 314739 h 314739"/>
                  <a:gd name="connsiteX1" fmla="*/ 99391 w 526774"/>
                  <a:gd name="connsiteY1" fmla="*/ 112643 h 314739"/>
                  <a:gd name="connsiteX2" fmla="*/ 175591 w 526774"/>
                  <a:gd name="connsiteY2" fmla="*/ 19878 h 314739"/>
                  <a:gd name="connsiteX3" fmla="*/ 354496 w 526774"/>
                  <a:gd name="connsiteY3" fmla="*/ 0 h 314739"/>
                  <a:gd name="connsiteX4" fmla="*/ 526774 w 526774"/>
                  <a:gd name="connsiteY4" fmla="*/ 135835 h 314739"/>
                  <a:gd name="connsiteX0" fmla="*/ 0 w 526774"/>
                  <a:gd name="connsiteY0" fmla="*/ 314739 h 314739"/>
                  <a:gd name="connsiteX1" fmla="*/ 99391 w 526774"/>
                  <a:gd name="connsiteY1" fmla="*/ 112643 h 314739"/>
                  <a:gd name="connsiteX2" fmla="*/ 175591 w 526774"/>
                  <a:gd name="connsiteY2" fmla="*/ 19878 h 314739"/>
                  <a:gd name="connsiteX3" fmla="*/ 354496 w 526774"/>
                  <a:gd name="connsiteY3" fmla="*/ 0 h 314739"/>
                  <a:gd name="connsiteX4" fmla="*/ 526774 w 526774"/>
                  <a:gd name="connsiteY4" fmla="*/ 135835 h 314739"/>
                  <a:gd name="connsiteX0" fmla="*/ 0 w 526774"/>
                  <a:gd name="connsiteY0" fmla="*/ 314739 h 314739"/>
                  <a:gd name="connsiteX1" fmla="*/ 99391 w 526774"/>
                  <a:gd name="connsiteY1" fmla="*/ 112643 h 314739"/>
                  <a:gd name="connsiteX2" fmla="*/ 175591 w 526774"/>
                  <a:gd name="connsiteY2" fmla="*/ 19878 h 314739"/>
                  <a:gd name="connsiteX3" fmla="*/ 354496 w 526774"/>
                  <a:gd name="connsiteY3" fmla="*/ 0 h 314739"/>
                  <a:gd name="connsiteX4" fmla="*/ 526774 w 526774"/>
                  <a:gd name="connsiteY4" fmla="*/ 135835 h 314739"/>
                  <a:gd name="connsiteX0" fmla="*/ 0 w 526774"/>
                  <a:gd name="connsiteY0" fmla="*/ 314739 h 314739"/>
                  <a:gd name="connsiteX1" fmla="*/ 99391 w 526774"/>
                  <a:gd name="connsiteY1" fmla="*/ 112643 h 314739"/>
                  <a:gd name="connsiteX2" fmla="*/ 175591 w 526774"/>
                  <a:gd name="connsiteY2" fmla="*/ 19878 h 314739"/>
                  <a:gd name="connsiteX3" fmla="*/ 354496 w 526774"/>
                  <a:gd name="connsiteY3" fmla="*/ 0 h 314739"/>
                  <a:gd name="connsiteX4" fmla="*/ 526774 w 526774"/>
                  <a:gd name="connsiteY4" fmla="*/ 135835 h 314739"/>
                  <a:gd name="connsiteX0" fmla="*/ 0 w 526774"/>
                  <a:gd name="connsiteY0" fmla="*/ 302327 h 302327"/>
                  <a:gd name="connsiteX1" fmla="*/ 99391 w 526774"/>
                  <a:gd name="connsiteY1" fmla="*/ 100231 h 302327"/>
                  <a:gd name="connsiteX2" fmla="*/ 175591 w 526774"/>
                  <a:gd name="connsiteY2" fmla="*/ 7466 h 302327"/>
                  <a:gd name="connsiteX3" fmla="*/ 331304 w 526774"/>
                  <a:gd name="connsiteY3" fmla="*/ 40597 h 302327"/>
                  <a:gd name="connsiteX4" fmla="*/ 526774 w 526774"/>
                  <a:gd name="connsiteY4" fmla="*/ 123423 h 302327"/>
                  <a:gd name="connsiteX0" fmla="*/ 0 w 526774"/>
                  <a:gd name="connsiteY0" fmla="*/ 307742 h 307742"/>
                  <a:gd name="connsiteX1" fmla="*/ 99391 w 526774"/>
                  <a:gd name="connsiteY1" fmla="*/ 105646 h 307742"/>
                  <a:gd name="connsiteX2" fmla="*/ 175591 w 526774"/>
                  <a:gd name="connsiteY2" fmla="*/ 12881 h 307742"/>
                  <a:gd name="connsiteX3" fmla="*/ 331304 w 526774"/>
                  <a:gd name="connsiteY3" fmla="*/ 46012 h 307742"/>
                  <a:gd name="connsiteX4" fmla="*/ 526774 w 526774"/>
                  <a:gd name="connsiteY4" fmla="*/ 128838 h 307742"/>
                  <a:gd name="connsiteX0" fmla="*/ 0 w 526774"/>
                  <a:gd name="connsiteY0" fmla="*/ 305846 h 305846"/>
                  <a:gd name="connsiteX1" fmla="*/ 99391 w 526774"/>
                  <a:gd name="connsiteY1" fmla="*/ 103750 h 305846"/>
                  <a:gd name="connsiteX2" fmla="*/ 175591 w 526774"/>
                  <a:gd name="connsiteY2" fmla="*/ 10985 h 305846"/>
                  <a:gd name="connsiteX3" fmla="*/ 331304 w 526774"/>
                  <a:gd name="connsiteY3" fmla="*/ 54055 h 305846"/>
                  <a:gd name="connsiteX4" fmla="*/ 526774 w 526774"/>
                  <a:gd name="connsiteY4" fmla="*/ 126942 h 305846"/>
                  <a:gd name="connsiteX0" fmla="*/ 0 w 526774"/>
                  <a:gd name="connsiteY0" fmla="*/ 305846 h 305846"/>
                  <a:gd name="connsiteX1" fmla="*/ 99391 w 526774"/>
                  <a:gd name="connsiteY1" fmla="*/ 103750 h 305846"/>
                  <a:gd name="connsiteX2" fmla="*/ 175591 w 526774"/>
                  <a:gd name="connsiteY2" fmla="*/ 10985 h 305846"/>
                  <a:gd name="connsiteX3" fmla="*/ 331304 w 526774"/>
                  <a:gd name="connsiteY3" fmla="*/ 54055 h 305846"/>
                  <a:gd name="connsiteX4" fmla="*/ 526774 w 526774"/>
                  <a:gd name="connsiteY4" fmla="*/ 126942 h 305846"/>
                  <a:gd name="connsiteX0" fmla="*/ 0 w 490330"/>
                  <a:gd name="connsiteY0" fmla="*/ 305846 h 305846"/>
                  <a:gd name="connsiteX1" fmla="*/ 99391 w 490330"/>
                  <a:gd name="connsiteY1" fmla="*/ 103750 h 305846"/>
                  <a:gd name="connsiteX2" fmla="*/ 175591 w 490330"/>
                  <a:gd name="connsiteY2" fmla="*/ 10985 h 305846"/>
                  <a:gd name="connsiteX3" fmla="*/ 331304 w 490330"/>
                  <a:gd name="connsiteY3" fmla="*/ 54055 h 305846"/>
                  <a:gd name="connsiteX4" fmla="*/ 490330 w 490330"/>
                  <a:gd name="connsiteY4" fmla="*/ 117003 h 305846"/>
                  <a:gd name="connsiteX0" fmla="*/ 0 w 490330"/>
                  <a:gd name="connsiteY0" fmla="*/ 305846 h 305846"/>
                  <a:gd name="connsiteX1" fmla="*/ 99391 w 490330"/>
                  <a:gd name="connsiteY1" fmla="*/ 103750 h 305846"/>
                  <a:gd name="connsiteX2" fmla="*/ 175591 w 490330"/>
                  <a:gd name="connsiteY2" fmla="*/ 10985 h 305846"/>
                  <a:gd name="connsiteX3" fmla="*/ 331304 w 490330"/>
                  <a:gd name="connsiteY3" fmla="*/ 54055 h 305846"/>
                  <a:gd name="connsiteX4" fmla="*/ 490330 w 490330"/>
                  <a:gd name="connsiteY4" fmla="*/ 117003 h 30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30" h="305846">
                    <a:moveTo>
                      <a:pt x="0" y="305846"/>
                    </a:moveTo>
                    <a:cubicBezTo>
                      <a:pt x="62948" y="278238"/>
                      <a:pt x="66261" y="171115"/>
                      <a:pt x="99391" y="103750"/>
                    </a:cubicBezTo>
                    <a:cubicBezTo>
                      <a:pt x="114852" y="43010"/>
                      <a:pt x="123687" y="31968"/>
                      <a:pt x="175591" y="10985"/>
                    </a:cubicBezTo>
                    <a:cubicBezTo>
                      <a:pt x="241852" y="-18832"/>
                      <a:pt x="265043" y="17611"/>
                      <a:pt x="331304" y="54055"/>
                    </a:cubicBezTo>
                    <a:cubicBezTo>
                      <a:pt x="413026" y="58473"/>
                      <a:pt x="401981" y="59577"/>
                      <a:pt x="490330" y="117003"/>
                    </a:cubicBezTo>
                  </a:path>
                </a:pathLst>
              </a:custGeom>
              <a:noFill/>
              <a:ln w="15875">
                <a:solidFill>
                  <a:srgbClr val="625B57"/>
                </a:solidFill>
              </a:ln>
              <a:effectLst>
                <a:outerShdw blurRad="38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grpSp>
        <p:sp>
          <p:nvSpPr>
            <p:cNvPr id="96" name="Овал 95">
              <a:extLst>
                <a:ext uri="{FF2B5EF4-FFF2-40B4-BE49-F238E27FC236}">
                  <a16:creationId xmlns:a16="http://schemas.microsoft.com/office/drawing/2014/main" id="{C1A3BB7E-94DD-4801-9E2D-BC0E9985ADFD}"/>
                </a:ext>
              </a:extLst>
            </p:cNvPr>
            <p:cNvSpPr/>
            <p:nvPr/>
          </p:nvSpPr>
          <p:spPr>
            <a:xfrm>
              <a:off x="7282673" y="3496981"/>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99" name="Овал 98">
              <a:extLst>
                <a:ext uri="{FF2B5EF4-FFF2-40B4-BE49-F238E27FC236}">
                  <a16:creationId xmlns:a16="http://schemas.microsoft.com/office/drawing/2014/main" id="{B0BD9924-FF89-4BB8-9647-237B85849623}"/>
                </a:ext>
              </a:extLst>
            </p:cNvPr>
            <p:cNvSpPr/>
            <p:nvPr/>
          </p:nvSpPr>
          <p:spPr>
            <a:xfrm>
              <a:off x="7289986" y="3767595"/>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02" name="Овал 101">
              <a:extLst>
                <a:ext uri="{FF2B5EF4-FFF2-40B4-BE49-F238E27FC236}">
                  <a16:creationId xmlns:a16="http://schemas.microsoft.com/office/drawing/2014/main" id="{9D9072C4-4DA6-4135-8DEB-0B1F5CA1A444}"/>
                </a:ext>
              </a:extLst>
            </p:cNvPr>
            <p:cNvSpPr/>
            <p:nvPr/>
          </p:nvSpPr>
          <p:spPr>
            <a:xfrm>
              <a:off x="7355811" y="4125976"/>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93" name="Овал 92">
              <a:extLst>
                <a:ext uri="{FF2B5EF4-FFF2-40B4-BE49-F238E27FC236}">
                  <a16:creationId xmlns:a16="http://schemas.microsoft.com/office/drawing/2014/main" id="{570C3922-EE67-477D-AB7C-2925C5C04DFD}"/>
                </a:ext>
              </a:extLst>
            </p:cNvPr>
            <p:cNvSpPr/>
            <p:nvPr/>
          </p:nvSpPr>
          <p:spPr>
            <a:xfrm>
              <a:off x="7121766" y="3467727"/>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05" name="Овал 104">
              <a:extLst>
                <a:ext uri="{FF2B5EF4-FFF2-40B4-BE49-F238E27FC236}">
                  <a16:creationId xmlns:a16="http://schemas.microsoft.com/office/drawing/2014/main" id="{C8A37351-DA36-4CAF-A27A-FD1C2B2AD026}"/>
                </a:ext>
              </a:extLst>
            </p:cNvPr>
            <p:cNvSpPr/>
            <p:nvPr/>
          </p:nvSpPr>
          <p:spPr>
            <a:xfrm>
              <a:off x="7940921" y="4828110"/>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08" name="Овал 107">
              <a:extLst>
                <a:ext uri="{FF2B5EF4-FFF2-40B4-BE49-F238E27FC236}">
                  <a16:creationId xmlns:a16="http://schemas.microsoft.com/office/drawing/2014/main" id="{568C7AD8-9DF7-44E7-9465-7D8064B7C0B9}"/>
                </a:ext>
              </a:extLst>
            </p:cNvPr>
            <p:cNvSpPr/>
            <p:nvPr/>
          </p:nvSpPr>
          <p:spPr>
            <a:xfrm>
              <a:off x="9019718" y="2849704"/>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11" name="Овал 110">
              <a:extLst>
                <a:ext uri="{FF2B5EF4-FFF2-40B4-BE49-F238E27FC236}">
                  <a16:creationId xmlns:a16="http://schemas.microsoft.com/office/drawing/2014/main" id="{ED5F3280-97B6-496D-83FD-184B18097E6A}"/>
                </a:ext>
              </a:extLst>
            </p:cNvPr>
            <p:cNvSpPr/>
            <p:nvPr/>
          </p:nvSpPr>
          <p:spPr>
            <a:xfrm>
              <a:off x="9125772" y="2999638"/>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14" name="Овал 113">
              <a:extLst>
                <a:ext uri="{FF2B5EF4-FFF2-40B4-BE49-F238E27FC236}">
                  <a16:creationId xmlns:a16="http://schemas.microsoft.com/office/drawing/2014/main" id="{87C7904A-A3D7-4E3C-A79D-E0801E7E0138}"/>
                </a:ext>
              </a:extLst>
            </p:cNvPr>
            <p:cNvSpPr/>
            <p:nvPr/>
          </p:nvSpPr>
          <p:spPr>
            <a:xfrm>
              <a:off x="8944003" y="3033341"/>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17" name="Овал 116">
              <a:extLst>
                <a:ext uri="{FF2B5EF4-FFF2-40B4-BE49-F238E27FC236}">
                  <a16:creationId xmlns:a16="http://schemas.microsoft.com/office/drawing/2014/main" id="{CCA4EC3F-6853-4414-B009-C3FCC920E249}"/>
                </a:ext>
              </a:extLst>
            </p:cNvPr>
            <p:cNvSpPr/>
            <p:nvPr/>
          </p:nvSpPr>
          <p:spPr>
            <a:xfrm>
              <a:off x="10410074" y="3604540"/>
              <a:ext cx="220287" cy="220287"/>
            </a:xfrm>
            <a:prstGeom prst="ellipse">
              <a:avLst/>
            </a:prstGeom>
            <a:solidFill>
              <a:schemeClr val="accent1">
                <a:lumMod val="40000"/>
                <a:lumOff val="6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20" name="Овал 119">
              <a:extLst>
                <a:ext uri="{FF2B5EF4-FFF2-40B4-BE49-F238E27FC236}">
                  <a16:creationId xmlns:a16="http://schemas.microsoft.com/office/drawing/2014/main" id="{17BC21F0-457F-42BB-9DB0-1F693335CB41}"/>
                </a:ext>
              </a:extLst>
            </p:cNvPr>
            <p:cNvSpPr/>
            <p:nvPr/>
          </p:nvSpPr>
          <p:spPr>
            <a:xfrm>
              <a:off x="10749451" y="3771252"/>
              <a:ext cx="220287" cy="220287"/>
            </a:xfrm>
            <a:prstGeom prst="ellipse">
              <a:avLst/>
            </a:prstGeom>
            <a:solidFill>
              <a:schemeClr val="accent1">
                <a:lumMod val="40000"/>
                <a:lumOff val="6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23" name="Овал 122">
              <a:extLst>
                <a:ext uri="{FF2B5EF4-FFF2-40B4-BE49-F238E27FC236}">
                  <a16:creationId xmlns:a16="http://schemas.microsoft.com/office/drawing/2014/main" id="{53689EC6-1EF1-45D5-9811-DC5738291E1A}"/>
                </a:ext>
              </a:extLst>
            </p:cNvPr>
            <p:cNvSpPr/>
            <p:nvPr/>
          </p:nvSpPr>
          <p:spPr>
            <a:xfrm>
              <a:off x="10573918" y="3829763"/>
              <a:ext cx="220287" cy="220287"/>
            </a:xfrm>
            <a:prstGeom prst="ellipse">
              <a:avLst/>
            </a:prstGeom>
            <a:solidFill>
              <a:schemeClr val="accent1">
                <a:lumMod val="40000"/>
                <a:lumOff val="6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26" name="Овал 125">
              <a:extLst>
                <a:ext uri="{FF2B5EF4-FFF2-40B4-BE49-F238E27FC236}">
                  <a16:creationId xmlns:a16="http://schemas.microsoft.com/office/drawing/2014/main" id="{5CD73E06-450E-4312-A5AB-0DB8D69942DB}"/>
                </a:ext>
              </a:extLst>
            </p:cNvPr>
            <p:cNvSpPr/>
            <p:nvPr/>
          </p:nvSpPr>
          <p:spPr>
            <a:xfrm>
              <a:off x="9819157" y="3467801"/>
              <a:ext cx="220287" cy="220287"/>
            </a:xfrm>
            <a:prstGeom prst="ellipse">
              <a:avLst/>
            </a:prstGeom>
            <a:solidFill>
              <a:srgbClr val="13517F"/>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29" name="Овал 128">
              <a:extLst>
                <a:ext uri="{FF2B5EF4-FFF2-40B4-BE49-F238E27FC236}">
                  <a16:creationId xmlns:a16="http://schemas.microsoft.com/office/drawing/2014/main" id="{195ED103-1E2B-45B9-9229-191F6404D29B}"/>
                </a:ext>
              </a:extLst>
            </p:cNvPr>
            <p:cNvSpPr/>
            <p:nvPr/>
          </p:nvSpPr>
          <p:spPr>
            <a:xfrm>
              <a:off x="9994689" y="3394663"/>
              <a:ext cx="220287" cy="220287"/>
            </a:xfrm>
            <a:prstGeom prst="ellipse">
              <a:avLst/>
            </a:prstGeom>
            <a:solidFill>
              <a:srgbClr val="13517F"/>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32" name="Овал 131">
              <a:extLst>
                <a:ext uri="{FF2B5EF4-FFF2-40B4-BE49-F238E27FC236}">
                  <a16:creationId xmlns:a16="http://schemas.microsoft.com/office/drawing/2014/main" id="{DBF20E29-8C73-4D46-9FB4-FB360960838B}"/>
                </a:ext>
              </a:extLst>
            </p:cNvPr>
            <p:cNvSpPr/>
            <p:nvPr/>
          </p:nvSpPr>
          <p:spPr>
            <a:xfrm>
              <a:off x="9330559" y="3134214"/>
              <a:ext cx="220287" cy="220287"/>
            </a:xfrm>
            <a:prstGeom prst="ellipse">
              <a:avLst/>
            </a:prstGeom>
            <a:solidFill>
              <a:srgbClr val="5A9EB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91" name="Овал 90">
              <a:extLst>
                <a:ext uri="{FF2B5EF4-FFF2-40B4-BE49-F238E27FC236}">
                  <a16:creationId xmlns:a16="http://schemas.microsoft.com/office/drawing/2014/main" id="{E3D8C89B-EEC2-46BF-A911-B4A183A91339}"/>
                </a:ext>
              </a:extLst>
            </p:cNvPr>
            <p:cNvSpPr/>
            <p:nvPr/>
          </p:nvSpPr>
          <p:spPr>
            <a:xfrm>
              <a:off x="6843838" y="2985011"/>
              <a:ext cx="220287" cy="220287"/>
            </a:xfrm>
            <a:prstGeom prst="ellipse">
              <a:avLst/>
            </a:prstGeom>
            <a:solidFill>
              <a:schemeClr val="accent1">
                <a:lumMod val="60000"/>
                <a:lumOff val="4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68" name="Прямоугольник: скругленные углы 67">
              <a:extLst>
                <a:ext uri="{FF2B5EF4-FFF2-40B4-BE49-F238E27FC236}">
                  <a16:creationId xmlns:a16="http://schemas.microsoft.com/office/drawing/2014/main" id="{E553E058-86EA-4FF1-B2DF-583F6E4232B0}"/>
                </a:ext>
              </a:extLst>
            </p:cNvPr>
            <p:cNvSpPr/>
            <p:nvPr/>
          </p:nvSpPr>
          <p:spPr>
            <a:xfrm>
              <a:off x="6386498" y="2905100"/>
              <a:ext cx="566338"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YASREF</a:t>
              </a:r>
              <a:endParaRPr lang="en-US" sz="700" dirty="0"/>
            </a:p>
          </p:txBody>
        </p:sp>
        <p:sp>
          <p:nvSpPr>
            <p:cNvPr id="90" name="Овал 89">
              <a:extLst>
                <a:ext uri="{FF2B5EF4-FFF2-40B4-BE49-F238E27FC236}">
                  <a16:creationId xmlns:a16="http://schemas.microsoft.com/office/drawing/2014/main" id="{32AA1283-77C8-4E16-9CA1-BB5CD4C0ECD8}"/>
                </a:ext>
              </a:extLst>
            </p:cNvPr>
            <p:cNvSpPr/>
            <p:nvPr/>
          </p:nvSpPr>
          <p:spPr>
            <a:xfrm>
              <a:off x="6901923" y="3043095"/>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34" name="Прямоугольник: скругленные углы 133">
              <a:extLst>
                <a:ext uri="{FF2B5EF4-FFF2-40B4-BE49-F238E27FC236}">
                  <a16:creationId xmlns:a16="http://schemas.microsoft.com/office/drawing/2014/main" id="{E4B6EDF7-178E-4AB7-AB1E-B64DE08E5DDD}"/>
                </a:ext>
              </a:extLst>
            </p:cNvPr>
            <p:cNvSpPr/>
            <p:nvPr/>
          </p:nvSpPr>
          <p:spPr>
            <a:xfrm>
              <a:off x="7390909" y="3402738"/>
              <a:ext cx="883166"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Samref Yanbu</a:t>
              </a:r>
              <a:endParaRPr lang="en-US" sz="700" dirty="0"/>
            </a:p>
          </p:txBody>
        </p:sp>
        <p:sp>
          <p:nvSpPr>
            <p:cNvPr id="97" name="Овал 96">
              <a:extLst>
                <a:ext uri="{FF2B5EF4-FFF2-40B4-BE49-F238E27FC236}">
                  <a16:creationId xmlns:a16="http://schemas.microsoft.com/office/drawing/2014/main" id="{A7BE95C0-E2AE-4A02-8F26-0B8BB1D6898C}"/>
                </a:ext>
              </a:extLst>
            </p:cNvPr>
            <p:cNvSpPr/>
            <p:nvPr/>
          </p:nvSpPr>
          <p:spPr>
            <a:xfrm>
              <a:off x="7340755" y="3555064"/>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35" name="Прямоугольник: скругленные углы 134">
              <a:extLst>
                <a:ext uri="{FF2B5EF4-FFF2-40B4-BE49-F238E27FC236}">
                  <a16:creationId xmlns:a16="http://schemas.microsoft.com/office/drawing/2014/main" id="{9F43AC5D-DC47-472D-BD44-C8C4E34FC2B5}"/>
                </a:ext>
              </a:extLst>
            </p:cNvPr>
            <p:cNvSpPr/>
            <p:nvPr/>
          </p:nvSpPr>
          <p:spPr>
            <a:xfrm>
              <a:off x="6749210" y="3368969"/>
              <a:ext cx="486670"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Yanbu</a:t>
              </a:r>
              <a:endParaRPr lang="en-US" sz="700" dirty="0"/>
            </a:p>
          </p:txBody>
        </p:sp>
        <p:sp>
          <p:nvSpPr>
            <p:cNvPr id="94" name="Овал 93">
              <a:extLst>
                <a:ext uri="{FF2B5EF4-FFF2-40B4-BE49-F238E27FC236}">
                  <a16:creationId xmlns:a16="http://schemas.microsoft.com/office/drawing/2014/main" id="{11B89F69-56E8-4AFB-BA42-79C07C97D182}"/>
                </a:ext>
              </a:extLst>
            </p:cNvPr>
            <p:cNvSpPr/>
            <p:nvPr/>
          </p:nvSpPr>
          <p:spPr>
            <a:xfrm>
              <a:off x="7179849" y="3525810"/>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36" name="Прямоугольник: скругленные углы 135">
              <a:extLst>
                <a:ext uri="{FF2B5EF4-FFF2-40B4-BE49-F238E27FC236}">
                  <a16:creationId xmlns:a16="http://schemas.microsoft.com/office/drawing/2014/main" id="{61308FA9-2E2A-400E-B97E-484F03215A80}"/>
                </a:ext>
              </a:extLst>
            </p:cNvPr>
            <p:cNvSpPr/>
            <p:nvPr/>
          </p:nvSpPr>
          <p:spPr>
            <a:xfrm>
              <a:off x="7620748" y="4947861"/>
              <a:ext cx="438662"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Jizan</a:t>
              </a:r>
              <a:endParaRPr lang="en-US" sz="700" dirty="0"/>
            </a:p>
          </p:txBody>
        </p:sp>
        <p:sp>
          <p:nvSpPr>
            <p:cNvPr id="106" name="Овал 105">
              <a:extLst>
                <a:ext uri="{FF2B5EF4-FFF2-40B4-BE49-F238E27FC236}">
                  <a16:creationId xmlns:a16="http://schemas.microsoft.com/office/drawing/2014/main" id="{090A8E38-7E57-4F92-B108-55286B9F963D}"/>
                </a:ext>
              </a:extLst>
            </p:cNvPr>
            <p:cNvSpPr/>
            <p:nvPr/>
          </p:nvSpPr>
          <p:spPr>
            <a:xfrm>
              <a:off x="7999004" y="4886192"/>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37" name="Прямоугольник: скругленные углы 136">
              <a:extLst>
                <a:ext uri="{FF2B5EF4-FFF2-40B4-BE49-F238E27FC236}">
                  <a16:creationId xmlns:a16="http://schemas.microsoft.com/office/drawing/2014/main" id="{43BF342F-056A-4B3D-9628-94056B20B1E5}"/>
                </a:ext>
              </a:extLst>
            </p:cNvPr>
            <p:cNvSpPr/>
            <p:nvPr/>
          </p:nvSpPr>
          <p:spPr>
            <a:xfrm>
              <a:off x="6934265" y="4222630"/>
              <a:ext cx="533954"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Jeddah</a:t>
              </a:r>
              <a:endParaRPr lang="en-US" sz="700" dirty="0"/>
            </a:p>
          </p:txBody>
        </p:sp>
        <p:sp>
          <p:nvSpPr>
            <p:cNvPr id="103" name="Овал 102">
              <a:extLst>
                <a:ext uri="{FF2B5EF4-FFF2-40B4-BE49-F238E27FC236}">
                  <a16:creationId xmlns:a16="http://schemas.microsoft.com/office/drawing/2014/main" id="{0114F393-F3BB-4C1A-97DD-30ACA3947F7F}"/>
                </a:ext>
              </a:extLst>
            </p:cNvPr>
            <p:cNvSpPr/>
            <p:nvPr/>
          </p:nvSpPr>
          <p:spPr>
            <a:xfrm>
              <a:off x="7413896" y="4184059"/>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38" name="Прямоугольник: скругленные углы 137">
              <a:extLst>
                <a:ext uri="{FF2B5EF4-FFF2-40B4-BE49-F238E27FC236}">
                  <a16:creationId xmlns:a16="http://schemas.microsoft.com/office/drawing/2014/main" id="{ADDFFED9-75E6-43EF-9143-58153F51571E}"/>
                </a:ext>
              </a:extLst>
            </p:cNvPr>
            <p:cNvSpPr/>
            <p:nvPr/>
          </p:nvSpPr>
          <p:spPr>
            <a:xfrm>
              <a:off x="7406755" y="3866191"/>
              <a:ext cx="571230"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Rabigh</a:t>
              </a:r>
              <a:endParaRPr lang="en-US" sz="700" dirty="0"/>
            </a:p>
          </p:txBody>
        </p:sp>
        <p:sp>
          <p:nvSpPr>
            <p:cNvPr id="100" name="Овал 99">
              <a:extLst>
                <a:ext uri="{FF2B5EF4-FFF2-40B4-BE49-F238E27FC236}">
                  <a16:creationId xmlns:a16="http://schemas.microsoft.com/office/drawing/2014/main" id="{234CE88E-A1E4-47ED-ADCC-327F9301C27E}"/>
                </a:ext>
              </a:extLst>
            </p:cNvPr>
            <p:cNvSpPr/>
            <p:nvPr/>
          </p:nvSpPr>
          <p:spPr>
            <a:xfrm>
              <a:off x="7348069" y="3825679"/>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0" name="Прямоугольник: скругленные углы 139">
              <a:extLst>
                <a:ext uri="{FF2B5EF4-FFF2-40B4-BE49-F238E27FC236}">
                  <a16:creationId xmlns:a16="http://schemas.microsoft.com/office/drawing/2014/main" id="{352A65FB-D876-4E7A-BD79-820875A0A587}"/>
                </a:ext>
              </a:extLst>
            </p:cNvPr>
            <p:cNvSpPr/>
            <p:nvPr/>
          </p:nvSpPr>
          <p:spPr>
            <a:xfrm>
              <a:off x="9226230" y="2907204"/>
              <a:ext cx="691146"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Ras Tanura</a:t>
              </a:r>
              <a:endParaRPr lang="en-US" sz="700" dirty="0"/>
            </a:p>
          </p:txBody>
        </p:sp>
        <p:sp>
          <p:nvSpPr>
            <p:cNvPr id="112" name="Овал 111">
              <a:extLst>
                <a:ext uri="{FF2B5EF4-FFF2-40B4-BE49-F238E27FC236}">
                  <a16:creationId xmlns:a16="http://schemas.microsoft.com/office/drawing/2014/main" id="{7A727831-5BEA-4E1D-B3BA-CEC35733B656}"/>
                </a:ext>
              </a:extLst>
            </p:cNvPr>
            <p:cNvSpPr/>
            <p:nvPr/>
          </p:nvSpPr>
          <p:spPr>
            <a:xfrm>
              <a:off x="9183854" y="3057722"/>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1" name="Прямоугольник: скругленные углы 140">
              <a:extLst>
                <a:ext uri="{FF2B5EF4-FFF2-40B4-BE49-F238E27FC236}">
                  <a16:creationId xmlns:a16="http://schemas.microsoft.com/office/drawing/2014/main" id="{079F6CB6-8B34-4201-A62C-7D9C4313E077}"/>
                </a:ext>
              </a:extLst>
            </p:cNvPr>
            <p:cNvSpPr/>
            <p:nvPr/>
          </p:nvSpPr>
          <p:spPr>
            <a:xfrm>
              <a:off x="8592372" y="2964860"/>
              <a:ext cx="445610"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Jubail</a:t>
              </a:r>
              <a:endParaRPr lang="en-US" sz="700" dirty="0"/>
            </a:p>
          </p:txBody>
        </p:sp>
        <p:sp>
          <p:nvSpPr>
            <p:cNvPr id="115" name="Овал 114">
              <a:extLst>
                <a:ext uri="{FF2B5EF4-FFF2-40B4-BE49-F238E27FC236}">
                  <a16:creationId xmlns:a16="http://schemas.microsoft.com/office/drawing/2014/main" id="{AECC1232-4631-467A-8EBD-50C53AB1FFA1}"/>
                </a:ext>
              </a:extLst>
            </p:cNvPr>
            <p:cNvSpPr/>
            <p:nvPr/>
          </p:nvSpPr>
          <p:spPr>
            <a:xfrm>
              <a:off x="9002089" y="3091427"/>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2" name="Прямоугольник: скругленные углы 141">
              <a:extLst>
                <a:ext uri="{FF2B5EF4-FFF2-40B4-BE49-F238E27FC236}">
                  <a16:creationId xmlns:a16="http://schemas.microsoft.com/office/drawing/2014/main" id="{F81E7D1E-D6C8-47EC-A636-6065620A8955}"/>
                </a:ext>
              </a:extLst>
            </p:cNvPr>
            <p:cNvSpPr/>
            <p:nvPr/>
          </p:nvSpPr>
          <p:spPr>
            <a:xfrm>
              <a:off x="9449860" y="3233299"/>
              <a:ext cx="570446" cy="1910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BAPCO</a:t>
              </a:r>
            </a:p>
          </p:txBody>
        </p:sp>
        <p:sp>
          <p:nvSpPr>
            <p:cNvPr id="133" name="Овал 132">
              <a:extLst>
                <a:ext uri="{FF2B5EF4-FFF2-40B4-BE49-F238E27FC236}">
                  <a16:creationId xmlns:a16="http://schemas.microsoft.com/office/drawing/2014/main" id="{869399B8-62D5-4328-8F9F-7FCFF02F4C87}"/>
                </a:ext>
              </a:extLst>
            </p:cNvPr>
            <p:cNvSpPr/>
            <p:nvPr/>
          </p:nvSpPr>
          <p:spPr>
            <a:xfrm>
              <a:off x="9388644" y="3192299"/>
              <a:ext cx="104119" cy="104119"/>
            </a:xfrm>
            <a:prstGeom prst="ellipse">
              <a:avLst/>
            </a:prstGeom>
            <a:solidFill>
              <a:schemeClr val="accent3"/>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3" name="Прямоугольник: скругленные углы 142">
              <a:extLst>
                <a:ext uri="{FF2B5EF4-FFF2-40B4-BE49-F238E27FC236}">
                  <a16:creationId xmlns:a16="http://schemas.microsoft.com/office/drawing/2014/main" id="{921B25AB-4F5A-4B23-93F0-D3067721EC69}"/>
                </a:ext>
              </a:extLst>
            </p:cNvPr>
            <p:cNvSpPr/>
            <p:nvPr/>
          </p:nvSpPr>
          <p:spPr>
            <a:xfrm>
              <a:off x="9850755" y="3966236"/>
              <a:ext cx="825957" cy="1913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algn="r"/>
              <a:r>
                <a:rPr lang="en-US" sz="700" dirty="0">
                  <a:solidFill>
                    <a:schemeClr val="bg2">
                      <a:lumMod val="50000"/>
                    </a:schemeClr>
                  </a:solidFill>
                  <a:latin typeface="+mj-lt"/>
                </a:rPr>
                <a:t>Mina Al Fahal</a:t>
              </a:r>
              <a:r>
                <a:rPr lang="ru-RU" sz="700" dirty="0">
                  <a:solidFill>
                    <a:schemeClr val="bg2">
                      <a:lumMod val="50000"/>
                    </a:schemeClr>
                  </a:solidFill>
                  <a:latin typeface="+mj-lt"/>
                </a:rPr>
                <a:t> </a:t>
              </a:r>
              <a:endParaRPr lang="en-US" sz="700" dirty="0">
                <a:solidFill>
                  <a:schemeClr val="bg2">
                    <a:lumMod val="50000"/>
                  </a:schemeClr>
                </a:solidFill>
              </a:endParaRPr>
            </a:p>
          </p:txBody>
        </p:sp>
        <p:sp>
          <p:nvSpPr>
            <p:cNvPr id="124" name="Овал 123">
              <a:extLst>
                <a:ext uri="{FF2B5EF4-FFF2-40B4-BE49-F238E27FC236}">
                  <a16:creationId xmlns:a16="http://schemas.microsoft.com/office/drawing/2014/main" id="{4320F54A-A153-4799-B5B1-12FAC5BF88B4}"/>
                </a:ext>
              </a:extLst>
            </p:cNvPr>
            <p:cNvSpPr/>
            <p:nvPr/>
          </p:nvSpPr>
          <p:spPr>
            <a:xfrm>
              <a:off x="10632006" y="3887850"/>
              <a:ext cx="104119" cy="104119"/>
            </a:xfrm>
            <a:prstGeom prst="ellipse">
              <a:avLst/>
            </a:prstGeom>
            <a:solidFill>
              <a:schemeClr val="accent1">
                <a:lumMod val="60000"/>
                <a:lumOff val="4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4" name="Прямоугольник: скругленные углы 143">
              <a:extLst>
                <a:ext uri="{FF2B5EF4-FFF2-40B4-BE49-F238E27FC236}">
                  <a16:creationId xmlns:a16="http://schemas.microsoft.com/office/drawing/2014/main" id="{31CE1060-768A-4B1C-908A-288AA50D8F00}"/>
                </a:ext>
              </a:extLst>
            </p:cNvPr>
            <p:cNvSpPr/>
            <p:nvPr/>
          </p:nvSpPr>
          <p:spPr>
            <a:xfrm>
              <a:off x="10853053" y="3883638"/>
              <a:ext cx="537524" cy="1910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solidFill>
                    <a:schemeClr val="bg2">
                      <a:lumMod val="50000"/>
                    </a:schemeClr>
                  </a:solidFill>
                  <a:latin typeface="+mj-lt"/>
                </a:rPr>
                <a:t>Duqm</a:t>
              </a:r>
              <a:endParaRPr lang="en-US" sz="700" dirty="0">
                <a:solidFill>
                  <a:schemeClr val="bg2">
                    <a:lumMod val="50000"/>
                  </a:schemeClr>
                </a:solidFill>
              </a:endParaRPr>
            </a:p>
          </p:txBody>
        </p:sp>
        <p:sp>
          <p:nvSpPr>
            <p:cNvPr id="121" name="Овал 120">
              <a:extLst>
                <a:ext uri="{FF2B5EF4-FFF2-40B4-BE49-F238E27FC236}">
                  <a16:creationId xmlns:a16="http://schemas.microsoft.com/office/drawing/2014/main" id="{7674D5A6-6152-4609-9C45-41CAE543CF79}"/>
                </a:ext>
              </a:extLst>
            </p:cNvPr>
            <p:cNvSpPr/>
            <p:nvPr/>
          </p:nvSpPr>
          <p:spPr>
            <a:xfrm>
              <a:off x="10807539" y="3829334"/>
              <a:ext cx="104119" cy="104119"/>
            </a:xfrm>
            <a:prstGeom prst="ellipse">
              <a:avLst/>
            </a:prstGeom>
            <a:solidFill>
              <a:schemeClr val="accent1">
                <a:lumMod val="60000"/>
                <a:lumOff val="4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9" name="Прямоугольник: скругленные углы 148">
              <a:extLst>
                <a:ext uri="{FF2B5EF4-FFF2-40B4-BE49-F238E27FC236}">
                  <a16:creationId xmlns:a16="http://schemas.microsoft.com/office/drawing/2014/main" id="{7B424F8C-8504-4277-98C1-8A8B6E630681}"/>
                </a:ext>
              </a:extLst>
            </p:cNvPr>
            <p:cNvSpPr/>
            <p:nvPr/>
          </p:nvSpPr>
          <p:spPr>
            <a:xfrm>
              <a:off x="8792233" y="3577786"/>
              <a:ext cx="1148397" cy="1913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algn="r"/>
              <a:r>
                <a:rPr lang="en-US" sz="700" dirty="0">
                  <a:latin typeface="+mj-lt"/>
                </a:rPr>
                <a:t>Umm Al Nar Refinery</a:t>
              </a:r>
              <a:endParaRPr lang="en-US" sz="700" dirty="0"/>
            </a:p>
          </p:txBody>
        </p:sp>
        <p:sp>
          <p:nvSpPr>
            <p:cNvPr id="127" name="Овал 126">
              <a:extLst>
                <a:ext uri="{FF2B5EF4-FFF2-40B4-BE49-F238E27FC236}">
                  <a16:creationId xmlns:a16="http://schemas.microsoft.com/office/drawing/2014/main" id="{6F92DF55-1C80-46B9-B3AF-83049574D127}"/>
                </a:ext>
              </a:extLst>
            </p:cNvPr>
            <p:cNvSpPr/>
            <p:nvPr/>
          </p:nvSpPr>
          <p:spPr>
            <a:xfrm>
              <a:off x="9877260" y="3525871"/>
              <a:ext cx="104119" cy="104119"/>
            </a:xfrm>
            <a:prstGeom prst="ellipse">
              <a:avLst/>
            </a:prstGeom>
            <a:solidFill>
              <a:schemeClr val="accent2"/>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1" name="Прямоугольник 10">
              <a:extLst>
                <a:ext uri="{FF2B5EF4-FFF2-40B4-BE49-F238E27FC236}">
                  <a16:creationId xmlns:a16="http://schemas.microsoft.com/office/drawing/2014/main" id="{7499BC87-5371-47CC-AD1C-26AA6CC86DE0}"/>
                </a:ext>
              </a:extLst>
            </p:cNvPr>
            <p:cNvSpPr/>
            <p:nvPr/>
          </p:nvSpPr>
          <p:spPr>
            <a:xfrm>
              <a:off x="6174063" y="2760693"/>
              <a:ext cx="671023"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Aramco/Sinopec</a:t>
              </a:r>
              <a:endParaRPr lang="ru-RU" sz="700" dirty="0">
                <a:solidFill>
                  <a:schemeClr val="tx1">
                    <a:lumMod val="50000"/>
                  </a:schemeClr>
                </a:solidFill>
                <a:latin typeface="+mj-lt"/>
              </a:endParaRPr>
            </a:p>
          </p:txBody>
        </p:sp>
        <p:sp>
          <p:nvSpPr>
            <p:cNvPr id="98" name="Прямоугольник 97">
              <a:extLst>
                <a:ext uri="{FF2B5EF4-FFF2-40B4-BE49-F238E27FC236}">
                  <a16:creationId xmlns:a16="http://schemas.microsoft.com/office/drawing/2014/main" id="{0EBC1EEC-D158-447D-B6F8-F0D77671A097}"/>
                </a:ext>
              </a:extLst>
            </p:cNvPr>
            <p:cNvSpPr/>
            <p:nvPr/>
          </p:nvSpPr>
          <p:spPr>
            <a:xfrm>
              <a:off x="6628800" y="3223334"/>
              <a:ext cx="315871"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a:t>
              </a:r>
              <a:endParaRPr lang="ru-RU" sz="700" dirty="0">
                <a:solidFill>
                  <a:schemeClr val="tx1">
                    <a:lumMod val="50000"/>
                  </a:schemeClr>
                </a:solidFill>
                <a:latin typeface="+mj-lt"/>
              </a:endParaRPr>
            </a:p>
          </p:txBody>
        </p:sp>
        <p:sp>
          <p:nvSpPr>
            <p:cNvPr id="101" name="Прямоугольник 100">
              <a:extLst>
                <a:ext uri="{FF2B5EF4-FFF2-40B4-BE49-F238E27FC236}">
                  <a16:creationId xmlns:a16="http://schemas.microsoft.com/office/drawing/2014/main" id="{8E5AA34B-42FB-41FC-AA86-C825E5BA535A}"/>
                </a:ext>
              </a:extLst>
            </p:cNvPr>
            <p:cNvSpPr/>
            <p:nvPr/>
          </p:nvSpPr>
          <p:spPr>
            <a:xfrm>
              <a:off x="7526323" y="3251092"/>
              <a:ext cx="315871"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a:t>
              </a:r>
              <a:endParaRPr lang="ru-RU" sz="700" dirty="0">
                <a:solidFill>
                  <a:schemeClr val="tx1">
                    <a:lumMod val="50000"/>
                  </a:schemeClr>
                </a:solidFill>
                <a:latin typeface="+mj-lt"/>
              </a:endParaRPr>
            </a:p>
          </p:txBody>
        </p:sp>
        <p:sp>
          <p:nvSpPr>
            <p:cNvPr id="104" name="Прямоугольник 103">
              <a:extLst>
                <a:ext uri="{FF2B5EF4-FFF2-40B4-BE49-F238E27FC236}">
                  <a16:creationId xmlns:a16="http://schemas.microsoft.com/office/drawing/2014/main" id="{8C59C4A4-FBC6-4A4D-8F93-D59B735D2B53}"/>
                </a:ext>
              </a:extLst>
            </p:cNvPr>
            <p:cNvSpPr/>
            <p:nvPr/>
          </p:nvSpPr>
          <p:spPr>
            <a:xfrm>
              <a:off x="7563335" y="3722986"/>
              <a:ext cx="315871"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a:t>
              </a:r>
              <a:endParaRPr lang="ru-RU" sz="700" dirty="0">
                <a:solidFill>
                  <a:schemeClr val="tx1">
                    <a:lumMod val="50000"/>
                  </a:schemeClr>
                </a:solidFill>
                <a:latin typeface="+mj-lt"/>
              </a:endParaRPr>
            </a:p>
          </p:txBody>
        </p:sp>
        <p:sp>
          <p:nvSpPr>
            <p:cNvPr id="107" name="Прямоугольник 106">
              <a:extLst>
                <a:ext uri="{FF2B5EF4-FFF2-40B4-BE49-F238E27FC236}">
                  <a16:creationId xmlns:a16="http://schemas.microsoft.com/office/drawing/2014/main" id="{BCD9A679-8DB3-42A7-B603-12CB207AC31B}"/>
                </a:ext>
              </a:extLst>
            </p:cNvPr>
            <p:cNvSpPr/>
            <p:nvPr/>
          </p:nvSpPr>
          <p:spPr>
            <a:xfrm>
              <a:off x="6971154" y="4074594"/>
              <a:ext cx="315871"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a:t>
              </a:r>
              <a:endParaRPr lang="ru-RU" sz="700" dirty="0">
                <a:solidFill>
                  <a:schemeClr val="tx1">
                    <a:lumMod val="50000"/>
                  </a:schemeClr>
                </a:solidFill>
                <a:latin typeface="+mj-lt"/>
              </a:endParaRPr>
            </a:p>
          </p:txBody>
        </p:sp>
        <p:sp>
          <p:nvSpPr>
            <p:cNvPr id="116" name="Прямоугольник 115">
              <a:extLst>
                <a:ext uri="{FF2B5EF4-FFF2-40B4-BE49-F238E27FC236}">
                  <a16:creationId xmlns:a16="http://schemas.microsoft.com/office/drawing/2014/main" id="{AC0B2220-6255-47FA-8854-014828B7E645}"/>
                </a:ext>
              </a:extLst>
            </p:cNvPr>
            <p:cNvSpPr/>
            <p:nvPr/>
          </p:nvSpPr>
          <p:spPr>
            <a:xfrm>
              <a:off x="7563335" y="4796314"/>
              <a:ext cx="315871"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a:t>
              </a:r>
              <a:endParaRPr lang="ru-RU" sz="700" dirty="0">
                <a:solidFill>
                  <a:schemeClr val="tx1">
                    <a:lumMod val="50000"/>
                  </a:schemeClr>
                </a:solidFill>
                <a:latin typeface="+mj-lt"/>
              </a:endParaRPr>
            </a:p>
          </p:txBody>
        </p:sp>
        <p:sp>
          <p:nvSpPr>
            <p:cNvPr id="122" name="Прямоугольник 121">
              <a:extLst>
                <a:ext uri="{FF2B5EF4-FFF2-40B4-BE49-F238E27FC236}">
                  <a16:creationId xmlns:a16="http://schemas.microsoft.com/office/drawing/2014/main" id="{013FFAF7-27A4-45EF-8608-94BE4EC9E8ED}"/>
                </a:ext>
              </a:extLst>
            </p:cNvPr>
            <p:cNvSpPr/>
            <p:nvPr/>
          </p:nvSpPr>
          <p:spPr>
            <a:xfrm>
              <a:off x="9321372" y="2769946"/>
              <a:ext cx="315871"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a:t>
              </a:r>
              <a:endParaRPr lang="ru-RU" sz="700" dirty="0">
                <a:solidFill>
                  <a:schemeClr val="tx1">
                    <a:lumMod val="50000"/>
                  </a:schemeClr>
                </a:solidFill>
                <a:latin typeface="+mj-lt"/>
              </a:endParaRPr>
            </a:p>
          </p:txBody>
        </p:sp>
        <p:sp>
          <p:nvSpPr>
            <p:cNvPr id="125" name="Прямоугольник 124">
              <a:extLst>
                <a:ext uri="{FF2B5EF4-FFF2-40B4-BE49-F238E27FC236}">
                  <a16:creationId xmlns:a16="http://schemas.microsoft.com/office/drawing/2014/main" id="{C00D42FE-DC2C-439E-B41C-AFEB8F7F8716}"/>
                </a:ext>
              </a:extLst>
            </p:cNvPr>
            <p:cNvSpPr/>
            <p:nvPr/>
          </p:nvSpPr>
          <p:spPr>
            <a:xfrm>
              <a:off x="11003303" y="4080762"/>
              <a:ext cx="468080"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IPIC/ORPC</a:t>
              </a:r>
              <a:endParaRPr lang="ru-RU" sz="700" dirty="0">
                <a:solidFill>
                  <a:schemeClr val="tx1">
                    <a:lumMod val="50000"/>
                  </a:schemeClr>
                </a:solidFill>
                <a:latin typeface="+mj-lt"/>
              </a:endParaRPr>
            </a:p>
          </p:txBody>
        </p:sp>
        <p:sp>
          <p:nvSpPr>
            <p:cNvPr id="128" name="Прямоугольник 127">
              <a:extLst>
                <a:ext uri="{FF2B5EF4-FFF2-40B4-BE49-F238E27FC236}">
                  <a16:creationId xmlns:a16="http://schemas.microsoft.com/office/drawing/2014/main" id="{7736CA24-AB48-4515-911E-44CD3DE4B715}"/>
                </a:ext>
              </a:extLst>
            </p:cNvPr>
            <p:cNvSpPr/>
            <p:nvPr/>
          </p:nvSpPr>
          <p:spPr>
            <a:xfrm>
              <a:off x="9350613" y="4170365"/>
              <a:ext cx="1385390"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square" lIns="0" tIns="0" rIns="0" bIns="0">
              <a:spAutoFit/>
            </a:bodyPr>
            <a:lstStyle/>
            <a:p>
              <a:pPr algn="ctr"/>
              <a:r>
                <a:rPr lang="en-US" sz="700" dirty="0">
                  <a:solidFill>
                    <a:schemeClr val="tx1">
                      <a:lumMod val="50000"/>
                    </a:schemeClr>
                  </a:solidFill>
                  <a:latin typeface="+mj-lt"/>
                </a:rPr>
                <a:t>ORPC/Petroleum Industries</a:t>
              </a:r>
              <a:endParaRPr lang="ru-RU" sz="700" dirty="0">
                <a:solidFill>
                  <a:schemeClr val="tx1">
                    <a:lumMod val="50000"/>
                  </a:schemeClr>
                </a:solidFill>
                <a:latin typeface="+mj-lt"/>
              </a:endParaRPr>
            </a:p>
          </p:txBody>
        </p:sp>
        <p:sp>
          <p:nvSpPr>
            <p:cNvPr id="131" name="Прямоугольник 130">
              <a:extLst>
                <a:ext uri="{FF2B5EF4-FFF2-40B4-BE49-F238E27FC236}">
                  <a16:creationId xmlns:a16="http://schemas.microsoft.com/office/drawing/2014/main" id="{A5E16EE7-39B7-4467-A925-9B36EE273F96}"/>
                </a:ext>
              </a:extLst>
            </p:cNvPr>
            <p:cNvSpPr/>
            <p:nvPr/>
          </p:nvSpPr>
          <p:spPr>
            <a:xfrm>
              <a:off x="10946357" y="3553483"/>
              <a:ext cx="410758"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square" lIns="0" tIns="0" rIns="0" bIns="0">
              <a:spAutoFit/>
            </a:bodyPr>
            <a:lstStyle/>
            <a:p>
              <a:pPr algn="ctr"/>
              <a:r>
                <a:rPr lang="en-US" sz="700" dirty="0">
                  <a:solidFill>
                    <a:schemeClr val="tx1">
                      <a:lumMod val="50000"/>
                    </a:schemeClr>
                  </a:solidFill>
                  <a:latin typeface="+mj-lt"/>
                </a:rPr>
                <a:t>ORPC</a:t>
              </a:r>
              <a:endParaRPr lang="ru-RU" sz="700" dirty="0">
                <a:solidFill>
                  <a:schemeClr val="tx1">
                    <a:lumMod val="50000"/>
                  </a:schemeClr>
                </a:solidFill>
                <a:latin typeface="+mj-lt"/>
              </a:endParaRPr>
            </a:p>
          </p:txBody>
        </p:sp>
        <p:sp>
          <p:nvSpPr>
            <p:cNvPr id="147" name="Прямоугольник 146">
              <a:extLst>
                <a:ext uri="{FF2B5EF4-FFF2-40B4-BE49-F238E27FC236}">
                  <a16:creationId xmlns:a16="http://schemas.microsoft.com/office/drawing/2014/main" id="{801F9C8A-3E3B-46D6-961D-FB6529542323}"/>
                </a:ext>
              </a:extLst>
            </p:cNvPr>
            <p:cNvSpPr/>
            <p:nvPr/>
          </p:nvSpPr>
          <p:spPr>
            <a:xfrm>
              <a:off x="10202430" y="3175968"/>
              <a:ext cx="854895"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square" lIns="0" tIns="0" rIns="0" bIns="0">
              <a:spAutoFit/>
            </a:bodyPr>
            <a:lstStyle/>
            <a:p>
              <a:pPr algn="ctr"/>
              <a:r>
                <a:rPr lang="en-US" sz="700" dirty="0">
                  <a:solidFill>
                    <a:schemeClr val="tx1">
                      <a:lumMod val="50000"/>
                    </a:schemeClr>
                  </a:solidFill>
                  <a:latin typeface="+mj-lt"/>
                </a:rPr>
                <a:t>Takreer/ADNOC</a:t>
              </a:r>
              <a:endParaRPr lang="ru-RU" sz="700" dirty="0">
                <a:solidFill>
                  <a:schemeClr val="tx1">
                    <a:lumMod val="50000"/>
                  </a:schemeClr>
                </a:solidFill>
                <a:latin typeface="+mj-lt"/>
              </a:endParaRPr>
            </a:p>
          </p:txBody>
        </p:sp>
        <p:sp>
          <p:nvSpPr>
            <p:cNvPr id="146" name="Прямоугольник: скругленные углы 145">
              <a:extLst>
                <a:ext uri="{FF2B5EF4-FFF2-40B4-BE49-F238E27FC236}">
                  <a16:creationId xmlns:a16="http://schemas.microsoft.com/office/drawing/2014/main" id="{754BF3F2-DFB3-403B-A34E-D508D302868D}"/>
                </a:ext>
              </a:extLst>
            </p:cNvPr>
            <p:cNvSpPr/>
            <p:nvPr/>
          </p:nvSpPr>
          <p:spPr>
            <a:xfrm>
              <a:off x="10095933" y="3311741"/>
              <a:ext cx="724520" cy="1909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Ruwais Ref</a:t>
              </a:r>
              <a:endParaRPr lang="en-US" sz="700" dirty="0"/>
            </a:p>
          </p:txBody>
        </p:sp>
        <p:sp>
          <p:nvSpPr>
            <p:cNvPr id="130" name="Овал 129">
              <a:extLst>
                <a:ext uri="{FF2B5EF4-FFF2-40B4-BE49-F238E27FC236}">
                  <a16:creationId xmlns:a16="http://schemas.microsoft.com/office/drawing/2014/main" id="{08D7E38D-34F3-44DF-9D61-25276B7B5ABF}"/>
                </a:ext>
              </a:extLst>
            </p:cNvPr>
            <p:cNvSpPr/>
            <p:nvPr/>
          </p:nvSpPr>
          <p:spPr>
            <a:xfrm>
              <a:off x="10052844" y="3452748"/>
              <a:ext cx="104119" cy="104119"/>
            </a:xfrm>
            <a:prstGeom prst="ellipse">
              <a:avLst/>
            </a:prstGeom>
            <a:solidFill>
              <a:schemeClr val="accent2"/>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5" name="Прямоугольник: скругленные углы 144">
              <a:extLst>
                <a:ext uri="{FF2B5EF4-FFF2-40B4-BE49-F238E27FC236}">
                  <a16:creationId xmlns:a16="http://schemas.microsoft.com/office/drawing/2014/main" id="{1AD05206-1B08-4969-ACD8-39BD96BEC153}"/>
                </a:ext>
              </a:extLst>
            </p:cNvPr>
            <p:cNvSpPr/>
            <p:nvPr/>
          </p:nvSpPr>
          <p:spPr>
            <a:xfrm>
              <a:off x="10531232" y="3525236"/>
              <a:ext cx="429863" cy="1910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solidFill>
                    <a:schemeClr val="bg2">
                      <a:lumMod val="50000"/>
                    </a:schemeClr>
                  </a:solidFill>
                  <a:latin typeface="+mj-lt"/>
                </a:rPr>
                <a:t>Sohar</a:t>
              </a:r>
              <a:endParaRPr lang="en-US" sz="700" dirty="0">
                <a:solidFill>
                  <a:schemeClr val="bg2">
                    <a:lumMod val="50000"/>
                  </a:schemeClr>
                </a:solidFill>
              </a:endParaRPr>
            </a:p>
          </p:txBody>
        </p:sp>
        <p:sp>
          <p:nvSpPr>
            <p:cNvPr id="118" name="Овал 117">
              <a:extLst>
                <a:ext uri="{FF2B5EF4-FFF2-40B4-BE49-F238E27FC236}">
                  <a16:creationId xmlns:a16="http://schemas.microsoft.com/office/drawing/2014/main" id="{55960F02-E1F8-4F29-BBF6-B462573D07FF}"/>
                </a:ext>
              </a:extLst>
            </p:cNvPr>
            <p:cNvSpPr/>
            <p:nvPr/>
          </p:nvSpPr>
          <p:spPr>
            <a:xfrm>
              <a:off x="10468159" y="3662623"/>
              <a:ext cx="104119" cy="104119"/>
            </a:xfrm>
            <a:prstGeom prst="ellipse">
              <a:avLst/>
            </a:prstGeom>
            <a:solidFill>
              <a:schemeClr val="accent1">
                <a:lumMod val="60000"/>
                <a:lumOff val="4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48" name="Прямоугольник 147">
              <a:extLst>
                <a:ext uri="{FF2B5EF4-FFF2-40B4-BE49-F238E27FC236}">
                  <a16:creationId xmlns:a16="http://schemas.microsoft.com/office/drawing/2014/main" id="{5625A64E-7686-4766-87D1-F141392C179C}"/>
                </a:ext>
              </a:extLst>
            </p:cNvPr>
            <p:cNvSpPr/>
            <p:nvPr/>
          </p:nvSpPr>
          <p:spPr>
            <a:xfrm>
              <a:off x="8327788" y="3167817"/>
              <a:ext cx="545002"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Aramco/Total</a:t>
              </a:r>
              <a:endParaRPr lang="ru-RU" sz="700" dirty="0">
                <a:solidFill>
                  <a:schemeClr val="tx1">
                    <a:lumMod val="50000"/>
                  </a:schemeClr>
                </a:solidFill>
                <a:latin typeface="+mj-lt"/>
              </a:endParaRPr>
            </a:p>
          </p:txBody>
        </p:sp>
        <p:sp>
          <p:nvSpPr>
            <p:cNvPr id="151" name="Прямоугольник 150">
              <a:extLst>
                <a:ext uri="{FF2B5EF4-FFF2-40B4-BE49-F238E27FC236}">
                  <a16:creationId xmlns:a16="http://schemas.microsoft.com/office/drawing/2014/main" id="{A90C8A7C-B50E-41F4-B3DC-78D586500818}"/>
                </a:ext>
              </a:extLst>
            </p:cNvPr>
            <p:cNvSpPr/>
            <p:nvPr/>
          </p:nvSpPr>
          <p:spPr>
            <a:xfrm>
              <a:off x="8742267" y="3785217"/>
              <a:ext cx="598350"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square" lIns="0" tIns="0" rIns="0" bIns="0">
              <a:spAutoFit/>
            </a:bodyPr>
            <a:lstStyle/>
            <a:p>
              <a:pPr algn="ctr"/>
              <a:r>
                <a:rPr lang="en-US" sz="700" dirty="0">
                  <a:solidFill>
                    <a:schemeClr val="tx1">
                      <a:lumMod val="50000"/>
                    </a:schemeClr>
                  </a:solidFill>
                  <a:latin typeface="+mj-lt"/>
                </a:rPr>
                <a:t>ADNOC</a:t>
              </a:r>
              <a:endParaRPr lang="ru-RU" sz="700" dirty="0">
                <a:solidFill>
                  <a:schemeClr val="tx1">
                    <a:lumMod val="50000"/>
                  </a:schemeClr>
                </a:solidFill>
                <a:latin typeface="+mj-lt"/>
              </a:endParaRPr>
            </a:p>
          </p:txBody>
        </p:sp>
        <p:sp>
          <p:nvSpPr>
            <p:cNvPr id="119" name="Прямоугольник 118">
              <a:extLst>
                <a:ext uri="{FF2B5EF4-FFF2-40B4-BE49-F238E27FC236}">
                  <a16:creationId xmlns:a16="http://schemas.microsoft.com/office/drawing/2014/main" id="{CEBC42F8-CE4A-44D8-99A2-10E827E417B8}"/>
                </a:ext>
              </a:extLst>
            </p:cNvPr>
            <p:cNvSpPr/>
            <p:nvPr/>
          </p:nvSpPr>
          <p:spPr>
            <a:xfrm>
              <a:off x="8131643" y="2617955"/>
              <a:ext cx="543365" cy="109983"/>
            </a:xfrm>
            <a:prstGeom prst="rect">
              <a:avLst/>
            </a:prstGeom>
            <a:gradFill flip="none" rotWithShape="1">
              <a:gsLst>
                <a:gs pos="0">
                  <a:schemeClr val="bg1">
                    <a:alpha val="0"/>
                  </a:schemeClr>
                </a:gs>
                <a:gs pos="50000">
                  <a:schemeClr val="bg1">
                    <a:alpha val="65000"/>
                  </a:schemeClr>
                </a:gs>
                <a:gs pos="100000">
                  <a:schemeClr val="bg1">
                    <a:alpha val="0"/>
                  </a:schemeClr>
                </a:gs>
              </a:gsLst>
              <a:lin ang="0" scaled="1"/>
              <a:tileRect/>
            </a:gradFill>
            <a:effectLst>
              <a:outerShdw blurRad="25400" dir="2700000" algn="tl" rotWithShape="0">
                <a:schemeClr val="bg1"/>
              </a:outerShdw>
            </a:effectLst>
          </p:spPr>
          <p:txBody>
            <a:bodyPr wrap="none" lIns="0" tIns="0" rIns="0" bIns="0">
              <a:spAutoFit/>
            </a:bodyPr>
            <a:lstStyle/>
            <a:p>
              <a:pPr algn="ctr"/>
              <a:r>
                <a:rPr lang="en-US" sz="700" dirty="0">
                  <a:solidFill>
                    <a:schemeClr val="tx1">
                      <a:lumMod val="50000"/>
                    </a:schemeClr>
                  </a:solidFill>
                  <a:latin typeface="+mj-lt"/>
                </a:rPr>
                <a:t>Aramco/Shell</a:t>
              </a:r>
              <a:endParaRPr lang="ru-RU" sz="700" dirty="0">
                <a:solidFill>
                  <a:schemeClr val="tx1">
                    <a:lumMod val="50000"/>
                  </a:schemeClr>
                </a:solidFill>
                <a:latin typeface="+mj-lt"/>
              </a:endParaRPr>
            </a:p>
          </p:txBody>
        </p:sp>
        <p:sp>
          <p:nvSpPr>
            <p:cNvPr id="139" name="Прямоугольник: скругленные углы 138">
              <a:extLst>
                <a:ext uri="{FF2B5EF4-FFF2-40B4-BE49-F238E27FC236}">
                  <a16:creationId xmlns:a16="http://schemas.microsoft.com/office/drawing/2014/main" id="{C7EBC864-E919-44D5-A0AD-E43FDBA95CA9}"/>
                </a:ext>
              </a:extLst>
            </p:cNvPr>
            <p:cNvSpPr/>
            <p:nvPr/>
          </p:nvSpPr>
          <p:spPr>
            <a:xfrm>
              <a:off x="8296282" y="2750010"/>
              <a:ext cx="840137" cy="191035"/>
            </a:xfrm>
            <a:prstGeom prst="round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Sasref Jubail</a:t>
              </a:r>
              <a:endParaRPr lang="en-US" sz="700" dirty="0"/>
            </a:p>
          </p:txBody>
        </p:sp>
        <p:sp>
          <p:nvSpPr>
            <p:cNvPr id="109" name="Овал 108">
              <a:extLst>
                <a:ext uri="{FF2B5EF4-FFF2-40B4-BE49-F238E27FC236}">
                  <a16:creationId xmlns:a16="http://schemas.microsoft.com/office/drawing/2014/main" id="{A7D1D23D-AB2F-441E-9849-D1A0617D6A8A}"/>
                </a:ext>
              </a:extLst>
            </p:cNvPr>
            <p:cNvSpPr/>
            <p:nvPr/>
          </p:nvSpPr>
          <p:spPr>
            <a:xfrm>
              <a:off x="9077805" y="2907789"/>
              <a:ext cx="104119" cy="104119"/>
            </a:xfrm>
            <a:prstGeom prst="ellipse">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nvGrpSpPr>
            <p:cNvPr id="8" name="Группа 7">
              <a:extLst>
                <a:ext uri="{FF2B5EF4-FFF2-40B4-BE49-F238E27FC236}">
                  <a16:creationId xmlns:a16="http://schemas.microsoft.com/office/drawing/2014/main" id="{279BB40E-F98A-8F44-AAED-5D1CCAA62CCF}"/>
                </a:ext>
              </a:extLst>
            </p:cNvPr>
            <p:cNvGrpSpPr/>
            <p:nvPr/>
          </p:nvGrpSpPr>
          <p:grpSpPr>
            <a:xfrm>
              <a:off x="7758941" y="2290227"/>
              <a:ext cx="2373085" cy="517234"/>
              <a:chOff x="7952015" y="2173830"/>
              <a:chExt cx="2373085" cy="517234"/>
            </a:xfrm>
          </p:grpSpPr>
          <p:grpSp>
            <p:nvGrpSpPr>
              <p:cNvPr id="173" name="Группа 172">
                <a:extLst>
                  <a:ext uri="{FF2B5EF4-FFF2-40B4-BE49-F238E27FC236}">
                    <a16:creationId xmlns:a16="http://schemas.microsoft.com/office/drawing/2014/main" id="{3ED05F94-04F3-AD40-9ED5-93B91DC10791}"/>
                  </a:ext>
                </a:extLst>
              </p:cNvPr>
              <p:cNvGrpSpPr/>
              <p:nvPr/>
            </p:nvGrpSpPr>
            <p:grpSpPr>
              <a:xfrm>
                <a:off x="9026825" y="2396520"/>
                <a:ext cx="1298275" cy="294544"/>
                <a:chOff x="8945182" y="2303991"/>
                <a:chExt cx="1298275" cy="294544"/>
              </a:xfrm>
            </p:grpSpPr>
            <p:sp>
              <p:nvSpPr>
                <p:cNvPr id="174" name="Овал 173">
                  <a:extLst>
                    <a:ext uri="{FF2B5EF4-FFF2-40B4-BE49-F238E27FC236}">
                      <a16:creationId xmlns:a16="http://schemas.microsoft.com/office/drawing/2014/main" id="{54644093-FC40-AD45-989E-F2EA73F4B5B8}"/>
                    </a:ext>
                  </a:extLst>
                </p:cNvPr>
                <p:cNvSpPr/>
                <p:nvPr/>
              </p:nvSpPr>
              <p:spPr>
                <a:xfrm>
                  <a:off x="8945182" y="2303991"/>
                  <a:ext cx="220287" cy="220287"/>
                </a:xfrm>
                <a:prstGeom prst="ellipse">
                  <a:avLst/>
                </a:prstGeom>
                <a:solidFill>
                  <a:schemeClr val="tx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75" name="Прямоугольник: скругленные углы 139">
                  <a:extLst>
                    <a:ext uri="{FF2B5EF4-FFF2-40B4-BE49-F238E27FC236}">
                      <a16:creationId xmlns:a16="http://schemas.microsoft.com/office/drawing/2014/main" id="{0EF2B1DF-E36C-3B41-942A-B68DE4F09958}"/>
                    </a:ext>
                  </a:extLst>
                </p:cNvPr>
                <p:cNvSpPr/>
                <p:nvPr/>
              </p:nvSpPr>
              <p:spPr>
                <a:xfrm>
                  <a:off x="9034753" y="2407500"/>
                  <a:ext cx="1208704" cy="19103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New Refinery Project</a:t>
                  </a:r>
                </a:p>
              </p:txBody>
            </p:sp>
            <p:sp>
              <p:nvSpPr>
                <p:cNvPr id="176" name="Овал 175">
                  <a:extLst>
                    <a:ext uri="{FF2B5EF4-FFF2-40B4-BE49-F238E27FC236}">
                      <a16:creationId xmlns:a16="http://schemas.microsoft.com/office/drawing/2014/main" id="{90FB2510-FD23-FB42-A19D-56943F366E60}"/>
                    </a:ext>
                  </a:extLst>
                </p:cNvPr>
                <p:cNvSpPr/>
                <p:nvPr/>
              </p:nvSpPr>
              <p:spPr>
                <a:xfrm>
                  <a:off x="9003264" y="2362075"/>
                  <a:ext cx="104119" cy="104119"/>
                </a:xfrm>
                <a:prstGeom prst="ellipse">
                  <a:avLst/>
                </a:prstGeom>
                <a:solidFill>
                  <a:schemeClr val="tx2">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grpSp>
            <p:nvGrpSpPr>
              <p:cNvPr id="19" name="Группа 18">
                <a:extLst>
                  <a:ext uri="{FF2B5EF4-FFF2-40B4-BE49-F238E27FC236}">
                    <a16:creationId xmlns:a16="http://schemas.microsoft.com/office/drawing/2014/main" id="{38BF6FC2-ACD8-9644-90EE-D984C0E74749}"/>
                  </a:ext>
                </a:extLst>
              </p:cNvPr>
              <p:cNvGrpSpPr/>
              <p:nvPr/>
            </p:nvGrpSpPr>
            <p:grpSpPr>
              <a:xfrm>
                <a:off x="8939739" y="2178900"/>
                <a:ext cx="1031574" cy="312721"/>
                <a:chOff x="8945182" y="2211557"/>
                <a:chExt cx="1031574" cy="312721"/>
              </a:xfrm>
            </p:grpSpPr>
            <p:sp>
              <p:nvSpPr>
                <p:cNvPr id="167" name="Овал 166">
                  <a:extLst>
                    <a:ext uri="{FF2B5EF4-FFF2-40B4-BE49-F238E27FC236}">
                      <a16:creationId xmlns:a16="http://schemas.microsoft.com/office/drawing/2014/main" id="{BC584F90-A4C1-9A44-9FC3-C4D42DA63DB7}"/>
                    </a:ext>
                  </a:extLst>
                </p:cNvPr>
                <p:cNvSpPr/>
                <p:nvPr/>
              </p:nvSpPr>
              <p:spPr>
                <a:xfrm>
                  <a:off x="8945182" y="2303991"/>
                  <a:ext cx="220287" cy="220287"/>
                </a:xfrm>
                <a:prstGeom prst="ellipse">
                  <a:avLst/>
                </a:prstGeom>
                <a:solidFill>
                  <a:schemeClr val="tx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71" name="Прямоугольник: скругленные углы 139">
                  <a:extLst>
                    <a:ext uri="{FF2B5EF4-FFF2-40B4-BE49-F238E27FC236}">
                      <a16:creationId xmlns:a16="http://schemas.microsoft.com/office/drawing/2014/main" id="{C5BCF637-6A21-524F-82F3-CE006242AC80}"/>
                    </a:ext>
                  </a:extLst>
                </p:cNvPr>
                <p:cNvSpPr/>
                <p:nvPr/>
              </p:nvSpPr>
              <p:spPr>
                <a:xfrm>
                  <a:off x="9045639" y="2211557"/>
                  <a:ext cx="931117" cy="19103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Shuaiba refinery</a:t>
                  </a:r>
                </a:p>
              </p:txBody>
            </p:sp>
            <p:sp>
              <p:nvSpPr>
                <p:cNvPr id="172" name="Овал 171">
                  <a:extLst>
                    <a:ext uri="{FF2B5EF4-FFF2-40B4-BE49-F238E27FC236}">
                      <a16:creationId xmlns:a16="http://schemas.microsoft.com/office/drawing/2014/main" id="{E0EDABB5-F963-1548-9DD9-0A2B737EA4B0}"/>
                    </a:ext>
                  </a:extLst>
                </p:cNvPr>
                <p:cNvSpPr/>
                <p:nvPr/>
              </p:nvSpPr>
              <p:spPr>
                <a:xfrm>
                  <a:off x="9003264" y="2362075"/>
                  <a:ext cx="104119" cy="104119"/>
                </a:xfrm>
                <a:prstGeom prst="ellipse">
                  <a:avLst/>
                </a:prstGeom>
                <a:solidFill>
                  <a:schemeClr val="tx2">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grpSp>
            <p:nvGrpSpPr>
              <p:cNvPr id="18" name="Группа 17">
                <a:extLst>
                  <a:ext uri="{FF2B5EF4-FFF2-40B4-BE49-F238E27FC236}">
                    <a16:creationId xmlns:a16="http://schemas.microsoft.com/office/drawing/2014/main" id="{FFA5EAE3-3FC0-6A46-BA8C-A6E16E99877D}"/>
                  </a:ext>
                </a:extLst>
              </p:cNvPr>
              <p:cNvGrpSpPr/>
              <p:nvPr/>
            </p:nvGrpSpPr>
            <p:grpSpPr>
              <a:xfrm>
                <a:off x="7952015" y="2173830"/>
                <a:ext cx="1021920" cy="319045"/>
                <a:chOff x="6493329" y="2924944"/>
                <a:chExt cx="1021920" cy="319045"/>
              </a:xfrm>
            </p:grpSpPr>
            <p:sp>
              <p:nvSpPr>
                <p:cNvPr id="155" name="Овал 154">
                  <a:extLst>
                    <a:ext uri="{FF2B5EF4-FFF2-40B4-BE49-F238E27FC236}">
                      <a16:creationId xmlns:a16="http://schemas.microsoft.com/office/drawing/2014/main" id="{E4A5A424-ECBF-A048-8606-3A7ECE1133B8}"/>
                    </a:ext>
                  </a:extLst>
                </p:cNvPr>
                <p:cNvSpPr/>
                <p:nvPr/>
              </p:nvSpPr>
              <p:spPr>
                <a:xfrm>
                  <a:off x="7294962" y="3023702"/>
                  <a:ext cx="220287" cy="220287"/>
                </a:xfrm>
                <a:prstGeom prst="ellipse">
                  <a:avLst/>
                </a:prstGeom>
                <a:solidFill>
                  <a:schemeClr val="tx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65" name="Прямоугольник: скругленные углы 134">
                  <a:extLst>
                    <a:ext uri="{FF2B5EF4-FFF2-40B4-BE49-F238E27FC236}">
                      <a16:creationId xmlns:a16="http://schemas.microsoft.com/office/drawing/2014/main" id="{C8A8584C-ADB2-B443-9608-AD5E9ECBACD2}"/>
                    </a:ext>
                  </a:extLst>
                </p:cNvPr>
                <p:cNvSpPr/>
                <p:nvPr/>
              </p:nvSpPr>
              <p:spPr>
                <a:xfrm>
                  <a:off x="6493329" y="2924944"/>
                  <a:ext cx="915747" cy="19103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dirty="0">
                      <a:latin typeface="+mj-lt"/>
                    </a:rPr>
                    <a:t>Mina Al Ahmadi</a:t>
                  </a:r>
                </a:p>
              </p:txBody>
            </p:sp>
            <p:sp>
              <p:nvSpPr>
                <p:cNvPr id="166" name="Овал 165">
                  <a:extLst>
                    <a:ext uri="{FF2B5EF4-FFF2-40B4-BE49-F238E27FC236}">
                      <a16:creationId xmlns:a16="http://schemas.microsoft.com/office/drawing/2014/main" id="{FAA43725-4006-D643-A396-A77E9639A7FC}"/>
                    </a:ext>
                  </a:extLst>
                </p:cNvPr>
                <p:cNvSpPr/>
                <p:nvPr/>
              </p:nvSpPr>
              <p:spPr>
                <a:xfrm>
                  <a:off x="7353045" y="3081785"/>
                  <a:ext cx="104119" cy="104119"/>
                </a:xfrm>
                <a:prstGeom prst="ellipse">
                  <a:avLst/>
                </a:prstGeom>
                <a:solidFill>
                  <a:schemeClr val="tx2">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grpSp>
      </p:grpSp>
      <p:sp>
        <p:nvSpPr>
          <p:cNvPr id="12" name="Прямоугольник 11">
            <a:extLst>
              <a:ext uri="{FF2B5EF4-FFF2-40B4-BE49-F238E27FC236}">
                <a16:creationId xmlns:a16="http://schemas.microsoft.com/office/drawing/2014/main" id="{C3C2220A-7283-0747-A8C7-954F766FC3FD}"/>
              </a:ext>
            </a:extLst>
          </p:cNvPr>
          <p:cNvSpPr/>
          <p:nvPr/>
        </p:nvSpPr>
        <p:spPr>
          <a:xfrm>
            <a:off x="3149600" y="-18288"/>
            <a:ext cx="9042400" cy="2142363"/>
          </a:xfrm>
          <a:prstGeom prst="rect">
            <a:avLst/>
          </a:prstGeom>
          <a:gradFill>
            <a:gsLst>
              <a:gs pos="5200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a16="http://schemas.microsoft.com/office/drawing/2014/main" id="{AC6CCF24-3C9C-43F1-AC24-F1916A835C90}"/>
              </a:ext>
            </a:extLst>
          </p:cNvPr>
          <p:cNvSpPr>
            <a:spLocks noGrp="1"/>
          </p:cNvSpPr>
          <p:nvPr>
            <p:ph type="sldNum" sz="quarter" idx="10"/>
          </p:nvPr>
        </p:nvSpPr>
        <p:spPr/>
        <p:txBody>
          <a:bodyPr/>
          <a:lstStyle/>
          <a:p>
            <a:fld id="{BEBBE1A4-B8D4-4FCD-8EBF-3AF890B45536}" type="slidenum">
              <a:rPr lang="ru-RU" smtClean="0"/>
              <a:pPr/>
              <a:t>11</a:t>
            </a:fld>
            <a:endParaRPr lang="ru-RU" dirty="0"/>
          </a:p>
        </p:txBody>
      </p:sp>
      <p:sp>
        <p:nvSpPr>
          <p:cNvPr id="4" name="Заголовок 3">
            <a:extLst>
              <a:ext uri="{FF2B5EF4-FFF2-40B4-BE49-F238E27FC236}">
                <a16:creationId xmlns:a16="http://schemas.microsoft.com/office/drawing/2014/main" id="{256BBF48-3CC4-4398-811F-AFC18E86CD78}"/>
              </a:ext>
            </a:extLst>
          </p:cNvPr>
          <p:cNvSpPr>
            <a:spLocks noGrp="1"/>
          </p:cNvSpPr>
          <p:nvPr>
            <p:ph type="title"/>
          </p:nvPr>
        </p:nvSpPr>
        <p:spPr>
          <a:xfrm>
            <a:off x="640554" y="205057"/>
            <a:ext cx="9468000" cy="352661"/>
          </a:xfrm>
        </p:spPr>
        <p:txBody>
          <a:bodyPr/>
          <a:lstStyle/>
          <a:p>
            <a:r>
              <a:rPr lang="en-US" sz="2500" dirty="0"/>
              <a:t>Angara can create billions of dollars of value for GCC </a:t>
            </a:r>
            <a:endParaRPr lang="ru-RU" sz="2500" dirty="0"/>
          </a:p>
        </p:txBody>
      </p:sp>
      <p:graphicFrame>
        <p:nvGraphicFramePr>
          <p:cNvPr id="6" name="Таблица 5">
            <a:extLst>
              <a:ext uri="{FF2B5EF4-FFF2-40B4-BE49-F238E27FC236}">
                <a16:creationId xmlns:a16="http://schemas.microsoft.com/office/drawing/2014/main" id="{05E6C27F-1F22-4AC5-8BCF-E3EB828EFE2E}"/>
              </a:ext>
            </a:extLst>
          </p:cNvPr>
          <p:cNvGraphicFramePr>
            <a:graphicFrameLocks noGrp="1"/>
          </p:cNvGraphicFramePr>
          <p:nvPr>
            <p:extLst>
              <p:ext uri="{D42A27DB-BD31-4B8C-83A1-F6EECF244321}">
                <p14:modId xmlns:p14="http://schemas.microsoft.com/office/powerpoint/2010/main" val="1657300615"/>
              </p:ext>
            </p:extLst>
          </p:nvPr>
        </p:nvGraphicFramePr>
        <p:xfrm>
          <a:off x="637408" y="2891251"/>
          <a:ext cx="4390543" cy="2897436"/>
        </p:xfrm>
        <a:graphic>
          <a:graphicData uri="http://schemas.openxmlformats.org/drawingml/2006/table">
            <a:tbl>
              <a:tblPr firstRow="1" bandRow="1">
                <a:tableStyleId>{073A0DAA-6AF3-43AB-8588-CEC1D06C72B9}</a:tableStyleId>
              </a:tblPr>
              <a:tblGrid>
                <a:gridCol w="1320995">
                  <a:extLst>
                    <a:ext uri="{9D8B030D-6E8A-4147-A177-3AD203B41FA5}">
                      <a16:colId xmlns:a16="http://schemas.microsoft.com/office/drawing/2014/main" val="2743655923"/>
                    </a:ext>
                  </a:extLst>
                </a:gridCol>
                <a:gridCol w="962432">
                  <a:extLst>
                    <a:ext uri="{9D8B030D-6E8A-4147-A177-3AD203B41FA5}">
                      <a16:colId xmlns:a16="http://schemas.microsoft.com/office/drawing/2014/main" val="2273443938"/>
                    </a:ext>
                  </a:extLst>
                </a:gridCol>
                <a:gridCol w="1053558">
                  <a:extLst>
                    <a:ext uri="{9D8B030D-6E8A-4147-A177-3AD203B41FA5}">
                      <a16:colId xmlns:a16="http://schemas.microsoft.com/office/drawing/2014/main" val="4272477674"/>
                    </a:ext>
                  </a:extLst>
                </a:gridCol>
                <a:gridCol w="1053558">
                  <a:extLst>
                    <a:ext uri="{9D8B030D-6E8A-4147-A177-3AD203B41FA5}">
                      <a16:colId xmlns:a16="http://schemas.microsoft.com/office/drawing/2014/main" val="1579918191"/>
                    </a:ext>
                  </a:extLst>
                </a:gridCol>
              </a:tblGrid>
              <a:tr h="551143">
                <a:tc>
                  <a:txBody>
                    <a:bodyPr/>
                    <a:lstStyle/>
                    <a:p>
                      <a:pPr algn="l"/>
                      <a:r>
                        <a:rPr lang="en-US" sz="1050" b="0" dirty="0">
                          <a:latin typeface="+mj-lt"/>
                        </a:rPr>
                        <a:t>Country</a:t>
                      </a:r>
                      <a:endParaRPr lang="ru-RU" sz="1050" b="0" dirty="0">
                        <a:latin typeface="+mj-lt"/>
                      </a:endParaRPr>
                    </a:p>
                  </a:txBody>
                  <a:tcPr marL="108000" marR="108000" marT="48000" marB="4800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mj-lt"/>
                        </a:rPr>
                        <a:t>Crude refining capacity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dirty="0">
                          <a:solidFill>
                            <a:schemeClr val="accent1">
                              <a:lumMod val="40000"/>
                              <a:lumOff val="60000"/>
                            </a:schemeClr>
                          </a:solidFill>
                          <a:latin typeface="+mn-lt"/>
                        </a:rPr>
                        <a:t>kbbl/d </a:t>
                      </a:r>
                      <a:endParaRPr lang="ru-RU" sz="1050" b="0" dirty="0">
                        <a:solidFill>
                          <a:schemeClr val="accent1">
                            <a:lumMod val="40000"/>
                            <a:lumOff val="60000"/>
                          </a:schemeClr>
                        </a:solidFill>
                        <a:latin typeface="+mn-lt"/>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mj-lt"/>
                        </a:rPr>
                        <a:t>Current annual losses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accent1">
                              <a:lumMod val="40000"/>
                              <a:lumOff val="60000"/>
                            </a:schemeClr>
                          </a:solidFill>
                          <a:latin typeface="+mn-lt"/>
                          <a:ea typeface="+mn-ea"/>
                          <a:cs typeface="+mn-cs"/>
                        </a:rPr>
                        <a:t>$ </a:t>
                      </a:r>
                      <a:r>
                        <a:rPr lang="en-US" sz="1050" b="0" kern="1200" dirty="0" err="1">
                          <a:solidFill>
                            <a:schemeClr val="accent1">
                              <a:lumMod val="40000"/>
                              <a:lumOff val="60000"/>
                            </a:schemeClr>
                          </a:solidFill>
                          <a:latin typeface="+mn-lt"/>
                          <a:ea typeface="+mn-ea"/>
                          <a:cs typeface="+mn-cs"/>
                        </a:rPr>
                        <a:t>mln</a:t>
                      </a:r>
                      <a:endParaRPr lang="en-US" sz="1050" b="0" kern="1200" dirty="0">
                        <a:solidFill>
                          <a:schemeClr val="accent1">
                            <a:lumMod val="40000"/>
                            <a:lumOff val="60000"/>
                          </a:schemeClr>
                        </a:solidFill>
                        <a:latin typeface="+mn-lt"/>
                        <a:ea typeface="+mn-ea"/>
                        <a:cs typeface="+mn-cs"/>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bg1"/>
                          </a:solidFill>
                          <a:latin typeface="Roboto medium"/>
                          <a:ea typeface="+mn-ea"/>
                          <a:cs typeface="Roboto medium"/>
                        </a:rPr>
                        <a:t>Potential </a:t>
                      </a:r>
                      <a:br>
                        <a:rPr lang="en-US" sz="1050" b="0" kern="1200" dirty="0">
                          <a:solidFill>
                            <a:schemeClr val="bg1"/>
                          </a:solidFill>
                          <a:latin typeface="Roboto medium"/>
                          <a:ea typeface="+mn-ea"/>
                          <a:cs typeface="Roboto medium"/>
                        </a:rPr>
                      </a:br>
                      <a:r>
                        <a:rPr lang="en-US" sz="1050" b="0" kern="1200" dirty="0">
                          <a:solidFill>
                            <a:schemeClr val="bg1"/>
                          </a:solidFill>
                          <a:latin typeface="Roboto medium"/>
                          <a:ea typeface="+mn-ea"/>
                          <a:cs typeface="Roboto medium"/>
                        </a:rPr>
                        <a:t>savings*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accent1">
                              <a:lumMod val="40000"/>
                              <a:lumOff val="60000"/>
                            </a:schemeClr>
                          </a:solidFill>
                          <a:latin typeface="+mn-lt"/>
                          <a:ea typeface="+mn-ea"/>
                          <a:cs typeface="+mn-cs"/>
                        </a:rPr>
                        <a:t>$ </a:t>
                      </a:r>
                      <a:r>
                        <a:rPr lang="en-US" sz="1050" b="0" kern="1200" dirty="0" err="1">
                          <a:solidFill>
                            <a:schemeClr val="accent1">
                              <a:lumMod val="40000"/>
                              <a:lumOff val="60000"/>
                            </a:schemeClr>
                          </a:solidFill>
                          <a:latin typeface="+mn-lt"/>
                          <a:ea typeface="+mn-ea"/>
                          <a:cs typeface="+mn-cs"/>
                        </a:rPr>
                        <a:t>mln</a:t>
                      </a:r>
                      <a:endParaRPr lang="en-US" sz="1050" b="0" kern="1200" dirty="0">
                        <a:solidFill>
                          <a:schemeClr val="accent1">
                            <a:lumMod val="40000"/>
                            <a:lumOff val="60000"/>
                          </a:schemeClr>
                        </a:solidFill>
                        <a:latin typeface="+mn-lt"/>
                        <a:ea typeface="+mn-ea"/>
                        <a:cs typeface="+mn-cs"/>
                      </a:endParaRPr>
                    </a:p>
                  </a:txBody>
                  <a:tcPr marL="0" marR="108000" marT="48000" marB="48000"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74422711"/>
                  </a:ext>
                </a:extLst>
              </a:tr>
              <a:tr h="386896">
                <a:tc>
                  <a:txBody>
                    <a:bodyPr/>
                    <a:lstStyle/>
                    <a:p>
                      <a:pPr algn="l"/>
                      <a:r>
                        <a:rPr lang="en-US" sz="1200" dirty="0">
                          <a:solidFill>
                            <a:schemeClr val="tx1"/>
                          </a:solidFill>
                          <a:latin typeface="+mj-lt"/>
                        </a:rPr>
                        <a:t>Saudi Arabia</a:t>
                      </a:r>
                      <a:endParaRPr lang="ru-RU" sz="1200" dirty="0">
                        <a:solidFill>
                          <a:schemeClr val="tx1"/>
                        </a:solidFill>
                        <a:latin typeface="+mj-lt"/>
                      </a:endParaRPr>
                    </a:p>
                  </a:txBody>
                  <a:tcPr marL="432000" marR="0" marT="48000" marB="4800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3,180</a:t>
                      </a:r>
                      <a:endParaRPr lang="ru-RU" sz="1200" b="1" dirty="0">
                        <a:solidFill>
                          <a:schemeClr val="tx1"/>
                        </a:solidFill>
                        <a:latin typeface="+mn-lt"/>
                      </a:endParaRPr>
                    </a:p>
                  </a:txBody>
                  <a:tcPr marL="0" marR="108000" marT="48000" marB="4800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i-FI" sz="1200" b="1" dirty="0">
                          <a:solidFill>
                            <a:schemeClr val="tx1"/>
                          </a:solidFill>
                          <a:latin typeface="+mn-lt"/>
                        </a:rPr>
                        <a:t>873</a:t>
                      </a:r>
                      <a:endParaRPr lang="ru-RU" sz="1200" b="1" dirty="0">
                        <a:solidFill>
                          <a:schemeClr val="tx1"/>
                        </a:solidFill>
                        <a:latin typeface="+mn-lt"/>
                      </a:endParaRPr>
                    </a:p>
                  </a:txBody>
                  <a:tcPr marL="0" marR="108000" marT="48000" marB="4800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cs-CZ" sz="1200" b="1" dirty="0">
                          <a:solidFill>
                            <a:schemeClr val="tx1"/>
                          </a:solidFill>
                          <a:latin typeface="+mn-lt"/>
                        </a:rPr>
                        <a:t>611</a:t>
                      </a:r>
                      <a:endParaRPr lang="ru-RU" sz="1200" b="1" dirty="0">
                        <a:solidFill>
                          <a:schemeClr val="tx1"/>
                        </a:solidFill>
                        <a:latin typeface="+mn-lt"/>
                      </a:endParaRPr>
                    </a:p>
                  </a:txBody>
                  <a:tcPr marL="0" marR="108000" marT="48000" marB="48000" anchor="ctr">
                    <a:lnL w="12700" cmpd="sng">
                      <a:noFill/>
                    </a:lnL>
                    <a:lnR w="12700" cap="flat" cmpd="sng" algn="ctr">
                      <a:no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38519"/>
                  </a:ext>
                </a:extLst>
              </a:tr>
              <a:tr h="386896">
                <a:tc>
                  <a:txBody>
                    <a:bodyPr/>
                    <a:lstStyle/>
                    <a:p>
                      <a:pPr algn="l"/>
                      <a:r>
                        <a:rPr lang="en-US" sz="1200" dirty="0">
                          <a:solidFill>
                            <a:schemeClr val="tx1"/>
                          </a:solidFill>
                          <a:latin typeface="+mj-lt"/>
                        </a:rPr>
                        <a:t>Bahrain</a:t>
                      </a:r>
                      <a:endParaRPr lang="ru-RU" sz="1200" dirty="0">
                        <a:solidFill>
                          <a:schemeClr val="tx1"/>
                        </a:solidFill>
                        <a:latin typeface="+mj-lt"/>
                      </a:endParaRPr>
                    </a:p>
                  </a:txBody>
                  <a:tcPr marL="432000" marR="0" marT="48000" marB="4800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 260</a:t>
                      </a:r>
                      <a:endParaRPr lang="ru-RU" sz="1200" b="1" dirty="0">
                        <a:solidFill>
                          <a:schemeClr val="tx1"/>
                        </a:solidFill>
                        <a:latin typeface="+mn-lt"/>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dirty="0">
                          <a:solidFill>
                            <a:schemeClr val="tx1"/>
                          </a:solidFill>
                          <a:latin typeface="+mn-lt"/>
                        </a:rPr>
                        <a:t> 73</a:t>
                      </a:r>
                      <a:endParaRPr lang="ru-RU" sz="1200" b="1" dirty="0">
                        <a:solidFill>
                          <a:schemeClr val="tx1"/>
                        </a:solidFill>
                        <a:latin typeface="+mn-lt"/>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dirty="0">
                          <a:solidFill>
                            <a:schemeClr val="tx1"/>
                          </a:solidFill>
                          <a:latin typeface="+mn-lt"/>
                        </a:rPr>
                        <a:t>52</a:t>
                      </a:r>
                      <a:endParaRPr lang="ru-RU" sz="1200" b="1" dirty="0">
                        <a:solidFill>
                          <a:schemeClr val="tx1"/>
                        </a:solidFill>
                        <a:latin typeface="+mn-lt"/>
                      </a:endParaRPr>
                    </a:p>
                  </a:txBody>
                  <a:tcPr marL="0" marR="108000" marT="48000" marB="48000"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9478867"/>
                  </a:ext>
                </a:extLst>
              </a:tr>
              <a:tr h="386896">
                <a:tc>
                  <a:txBody>
                    <a:bodyPr/>
                    <a:lstStyle/>
                    <a:p>
                      <a:pPr algn="l"/>
                      <a:r>
                        <a:rPr lang="en-US" sz="1200" dirty="0">
                          <a:solidFill>
                            <a:schemeClr val="tx1"/>
                          </a:solidFill>
                          <a:latin typeface="+mj-lt"/>
                        </a:rPr>
                        <a:t>Kuwait </a:t>
                      </a:r>
                      <a:endParaRPr lang="ru-RU" sz="1200" dirty="0">
                        <a:solidFill>
                          <a:schemeClr val="tx1"/>
                        </a:solidFill>
                        <a:latin typeface="+mj-lt"/>
                      </a:endParaRPr>
                    </a:p>
                  </a:txBody>
                  <a:tcPr marL="432000" marR="0" marT="48000" marB="4800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solidFill>
                            <a:schemeClr val="tx1"/>
                          </a:solidFill>
                          <a:latin typeface="+mn-lt"/>
                        </a:rPr>
                        <a:t>736</a:t>
                      </a:r>
                      <a:endParaRPr lang="ru-RU" sz="1200" dirty="0">
                        <a:solidFill>
                          <a:schemeClr val="tx1"/>
                        </a:solidFill>
                        <a:latin typeface="+mn-lt"/>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solidFill>
                            <a:schemeClr val="tx1"/>
                          </a:solidFill>
                          <a:latin typeface="+mn-lt"/>
                        </a:rPr>
                        <a:t>203</a:t>
                      </a: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solidFill>
                            <a:schemeClr val="tx1"/>
                          </a:solidFill>
                          <a:latin typeface="+mn-lt"/>
                        </a:rPr>
                        <a:t>143</a:t>
                      </a:r>
                      <a:endParaRPr lang="ru-RU" sz="1200" dirty="0">
                        <a:solidFill>
                          <a:schemeClr val="tx1"/>
                        </a:solidFill>
                        <a:latin typeface="+mn-lt"/>
                      </a:endParaRPr>
                    </a:p>
                  </a:txBody>
                  <a:tcPr marL="0" marR="108000" marT="48000" marB="48000"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6993207"/>
                  </a:ext>
                </a:extLst>
              </a:tr>
              <a:tr h="386896">
                <a:tc>
                  <a:txBody>
                    <a:bodyPr/>
                    <a:lstStyle/>
                    <a:p>
                      <a:pPr algn="l"/>
                      <a:r>
                        <a:rPr lang="en-US" sz="1200" dirty="0">
                          <a:solidFill>
                            <a:schemeClr val="tx1"/>
                          </a:solidFill>
                          <a:latin typeface="+mj-lt"/>
                        </a:rPr>
                        <a:t>Oman</a:t>
                      </a:r>
                      <a:endParaRPr lang="ru-RU" sz="1200" dirty="0">
                        <a:solidFill>
                          <a:schemeClr val="tx1"/>
                        </a:solidFill>
                        <a:latin typeface="+mj-lt"/>
                      </a:endParaRPr>
                    </a:p>
                  </a:txBody>
                  <a:tcPr marL="432000" marR="0" marT="48000" marB="4800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solidFill>
                            <a:schemeClr val="tx1"/>
                          </a:solidFill>
                          <a:latin typeface="+mn-lt"/>
                        </a:rPr>
                        <a:t> 533</a:t>
                      </a:r>
                      <a:endParaRPr lang="ru-RU" sz="1200" dirty="0">
                        <a:solidFill>
                          <a:schemeClr val="tx1"/>
                        </a:solidFill>
                        <a:latin typeface="+mn-lt"/>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solidFill>
                            <a:schemeClr val="tx1"/>
                          </a:solidFill>
                          <a:latin typeface="+mn-lt"/>
                        </a:rPr>
                        <a:t> 147</a:t>
                      </a:r>
                      <a:endParaRPr lang="ru-RU" sz="1200" dirty="0">
                        <a:solidFill>
                          <a:schemeClr val="tx1"/>
                        </a:solidFill>
                        <a:latin typeface="+mn-lt"/>
                      </a:endParaRPr>
                    </a:p>
                  </a:txBody>
                  <a:tcPr marL="0" marR="108000" marT="48000" marB="48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solidFill>
                            <a:schemeClr val="tx1"/>
                          </a:solidFill>
                          <a:latin typeface="+mn-lt"/>
                        </a:rPr>
                        <a:t>104</a:t>
                      </a:r>
                      <a:endParaRPr lang="ru-RU" sz="1200" dirty="0">
                        <a:solidFill>
                          <a:schemeClr val="tx1"/>
                        </a:solidFill>
                        <a:latin typeface="+mn-lt"/>
                      </a:endParaRPr>
                    </a:p>
                  </a:txBody>
                  <a:tcPr marL="0" marR="108000" marT="48000" marB="48000"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3483393"/>
                  </a:ext>
                </a:extLst>
              </a:tr>
              <a:tr h="386896">
                <a:tc>
                  <a:txBody>
                    <a:bodyPr/>
                    <a:lstStyle/>
                    <a:p>
                      <a:pPr algn="l"/>
                      <a:r>
                        <a:rPr lang="en-US" sz="1200" dirty="0">
                          <a:solidFill>
                            <a:schemeClr val="tx1"/>
                          </a:solidFill>
                          <a:latin typeface="+mj-lt"/>
                        </a:rPr>
                        <a:t>UAE</a:t>
                      </a:r>
                      <a:endParaRPr lang="ru-RU" sz="1200" dirty="0">
                        <a:solidFill>
                          <a:schemeClr val="tx1"/>
                        </a:solidFill>
                        <a:latin typeface="+mj-lt"/>
                      </a:endParaRPr>
                    </a:p>
                  </a:txBody>
                  <a:tcPr marL="432000" marR="0" marT="48000" marB="48000" anchor="ctr">
                    <a:lnL w="1270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i-FI" sz="1200" dirty="0">
                          <a:solidFill>
                            <a:schemeClr val="tx1"/>
                          </a:solidFill>
                          <a:latin typeface="+mn-lt"/>
                        </a:rPr>
                        <a:t>885</a:t>
                      </a:r>
                      <a:endParaRPr lang="ru-RU" sz="1200" dirty="0">
                        <a:solidFill>
                          <a:schemeClr val="tx1"/>
                        </a:solidFill>
                        <a:latin typeface="+mn-lt"/>
                      </a:endParaRPr>
                    </a:p>
                  </a:txBody>
                  <a:tcPr marL="0" marR="108000" marT="48000" marB="48000" anchor="ctr">
                    <a:lnL w="12700" cmpd="sng">
                      <a:noFill/>
                    </a:lnL>
                    <a:lnR w="12700" cmpd="sng">
                      <a:noFill/>
                    </a:lnR>
                    <a:lnT w="6350" cap="flat" cmpd="sng" algn="ctr">
                      <a:solidFill>
                        <a:schemeClr val="bg1">
                          <a:lumMod val="65000"/>
                        </a:schemeClr>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is-IS" sz="1200" dirty="0">
                          <a:solidFill>
                            <a:schemeClr val="tx1"/>
                          </a:solidFill>
                          <a:latin typeface="+mn-lt"/>
                        </a:rPr>
                        <a:t>244</a:t>
                      </a:r>
                      <a:endParaRPr lang="ru-RU" sz="1200" dirty="0">
                        <a:solidFill>
                          <a:schemeClr val="tx1"/>
                        </a:solidFill>
                        <a:latin typeface="+mn-lt"/>
                      </a:endParaRPr>
                    </a:p>
                  </a:txBody>
                  <a:tcPr marL="0" marR="108000" marT="48000" marB="48000" anchor="ctr">
                    <a:lnL w="12700" cmpd="sng">
                      <a:noFill/>
                    </a:lnL>
                    <a:lnR w="12700" cmpd="sng">
                      <a:noFill/>
                    </a:lnR>
                    <a:lnT w="6350" cap="flat" cmpd="sng" algn="ctr">
                      <a:solidFill>
                        <a:schemeClr val="bg1">
                          <a:lumMod val="65000"/>
                        </a:schemeClr>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is-IS" sz="1200" dirty="0">
                          <a:solidFill>
                            <a:schemeClr val="tx1"/>
                          </a:solidFill>
                          <a:latin typeface="+mn-lt"/>
                        </a:rPr>
                        <a:t>172</a:t>
                      </a:r>
                      <a:endParaRPr lang="ru-RU" sz="1200" dirty="0">
                        <a:solidFill>
                          <a:schemeClr val="tx1"/>
                        </a:solidFill>
                        <a:latin typeface="+mn-lt"/>
                      </a:endParaRPr>
                    </a:p>
                  </a:txBody>
                  <a:tcPr marL="0" marR="108000" marT="48000" marB="48000" anchor="ctr">
                    <a:lnL w="12700" cmpd="sng">
                      <a:noFill/>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6113541"/>
                  </a:ext>
                </a:extLst>
              </a:tr>
              <a:tr h="386896">
                <a:tc>
                  <a:txBody>
                    <a:bodyPr/>
                    <a:lstStyle/>
                    <a:p>
                      <a:pPr algn="l"/>
                      <a:r>
                        <a:rPr lang="en-US" sz="1400" b="0" dirty="0">
                          <a:solidFill>
                            <a:schemeClr val="accent1"/>
                          </a:solidFill>
                          <a:latin typeface="+mj-lt"/>
                        </a:rPr>
                        <a:t>Total</a:t>
                      </a:r>
                      <a:endParaRPr lang="ru-RU" sz="1400" b="0" dirty="0">
                        <a:solidFill>
                          <a:schemeClr val="accent1"/>
                        </a:solidFill>
                        <a:latin typeface="+mj-lt"/>
                      </a:endParaRPr>
                    </a:p>
                  </a:txBody>
                  <a:tcPr marL="108000" marR="108000" marT="48000" marB="48000" anchor="ctr">
                    <a:lnL w="12700" cap="flat" cmpd="sng" algn="ctr">
                      <a:noFill/>
                      <a:prstDash val="solid"/>
                      <a:round/>
                      <a:headEnd type="none" w="med" len="med"/>
                      <a:tailEnd type="none" w="med" len="med"/>
                    </a:lnL>
                    <a:lnR w="12700" cmpd="sng">
                      <a:noFill/>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r>
                        <a:rPr lang="en-US" sz="1400" b="0" dirty="0">
                          <a:solidFill>
                            <a:schemeClr val="accent1"/>
                          </a:solidFill>
                          <a:latin typeface="+mj-lt"/>
                        </a:rPr>
                        <a:t>5,594</a:t>
                      </a:r>
                      <a:endParaRPr lang="ru-RU" sz="1400" b="0" dirty="0">
                        <a:solidFill>
                          <a:schemeClr val="accent1"/>
                        </a:solidFill>
                        <a:latin typeface="+mj-lt"/>
                      </a:endParaRPr>
                    </a:p>
                  </a:txBody>
                  <a:tcPr marL="0" marR="108000" marT="48000" marB="48000" anchor="ctr">
                    <a:lnL w="12700" cmpd="sng">
                      <a:noFill/>
                    </a:lnL>
                    <a:lnR w="12700" cmpd="sng">
                      <a:noFill/>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r>
                        <a:rPr lang="en-US" sz="1400" b="0" dirty="0">
                          <a:solidFill>
                            <a:schemeClr val="accent1"/>
                          </a:solidFill>
                          <a:latin typeface="+mj-lt"/>
                        </a:rPr>
                        <a:t>1,540</a:t>
                      </a:r>
                      <a:endParaRPr lang="ru-RU" sz="1400" b="0" dirty="0">
                        <a:solidFill>
                          <a:schemeClr val="accent1"/>
                        </a:solidFill>
                        <a:latin typeface="+mj-lt"/>
                      </a:endParaRPr>
                    </a:p>
                  </a:txBody>
                  <a:tcPr marL="0" marR="108000" marT="48000" marB="48000" anchor="ctr">
                    <a:lnL w="12700" cmpd="sng">
                      <a:noFill/>
                    </a:lnL>
                    <a:lnR w="12700" cmpd="sng">
                      <a:noFill/>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r>
                        <a:rPr lang="en-US" sz="1400" b="0" dirty="0">
                          <a:solidFill>
                            <a:schemeClr val="accent1"/>
                          </a:solidFill>
                          <a:latin typeface="+mj-lt"/>
                        </a:rPr>
                        <a:t>1,079</a:t>
                      </a:r>
                      <a:endParaRPr lang="ru-RU" sz="1400" b="0" dirty="0">
                        <a:solidFill>
                          <a:schemeClr val="accent1"/>
                        </a:solidFill>
                        <a:latin typeface="+mj-lt"/>
                      </a:endParaRPr>
                    </a:p>
                  </a:txBody>
                  <a:tcPr marL="0" marR="108000" marT="48000" marB="48000" anchor="ctr">
                    <a:lnL w="12700" cmpd="sng">
                      <a:noFill/>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366490402"/>
                  </a:ext>
                </a:extLst>
              </a:tr>
            </a:tbl>
          </a:graphicData>
        </a:graphic>
      </p:graphicFrame>
      <p:cxnSp>
        <p:nvCxnSpPr>
          <p:cNvPr id="83" name="Прямая соединительная линия 82">
            <a:extLst>
              <a:ext uri="{FF2B5EF4-FFF2-40B4-BE49-F238E27FC236}">
                <a16:creationId xmlns:a16="http://schemas.microsoft.com/office/drawing/2014/main" id="{F90C7AB2-CF3F-4DB3-BFFE-32554B132247}"/>
              </a:ext>
            </a:extLst>
          </p:cNvPr>
          <p:cNvCxnSpPr>
            <a:cxnSpLocks/>
          </p:cNvCxnSpPr>
          <p:nvPr/>
        </p:nvCxnSpPr>
        <p:spPr>
          <a:xfrm>
            <a:off x="621756" y="1452878"/>
            <a:ext cx="4752884" cy="217"/>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8" name="Группа 27">
            <a:extLst>
              <a:ext uri="{FF2B5EF4-FFF2-40B4-BE49-F238E27FC236}">
                <a16:creationId xmlns:a16="http://schemas.microsoft.com/office/drawing/2014/main" id="{9C3A820D-9034-4AC9-8BC9-819F24B83943}"/>
              </a:ext>
            </a:extLst>
          </p:cNvPr>
          <p:cNvGrpSpPr/>
          <p:nvPr/>
        </p:nvGrpSpPr>
        <p:grpSpPr>
          <a:xfrm>
            <a:off x="630945" y="1521657"/>
            <a:ext cx="4404787" cy="615553"/>
            <a:chOff x="450691" y="1514628"/>
            <a:chExt cx="4404787" cy="615553"/>
          </a:xfrm>
        </p:grpSpPr>
        <p:sp>
          <p:nvSpPr>
            <p:cNvPr id="87" name="TextBox 86">
              <a:extLst>
                <a:ext uri="{FF2B5EF4-FFF2-40B4-BE49-F238E27FC236}">
                  <a16:creationId xmlns:a16="http://schemas.microsoft.com/office/drawing/2014/main" id="{2AE0411A-227D-4FF0-AD82-ACFAE6A71372}"/>
                </a:ext>
              </a:extLst>
            </p:cNvPr>
            <p:cNvSpPr txBox="1"/>
            <p:nvPr/>
          </p:nvSpPr>
          <p:spPr>
            <a:xfrm>
              <a:off x="450691" y="1514628"/>
              <a:ext cx="3045098" cy="615553"/>
            </a:xfrm>
            <a:prstGeom prst="rect">
              <a:avLst/>
            </a:prstGeom>
            <a:noFill/>
          </p:spPr>
          <p:txBody>
            <a:bodyPr wrap="square" lIns="0" tIns="0" rIns="0" bIns="0" rtlCol="0">
              <a:spAutoFit/>
            </a:bodyPr>
            <a:lstStyle/>
            <a:p>
              <a:pPr lvl="0">
                <a:spcAft>
                  <a:spcPts val="600"/>
                </a:spcAft>
              </a:pPr>
              <a:r>
                <a:rPr lang="en-US" sz="4000" b="1" dirty="0">
                  <a:solidFill>
                    <a:srgbClr val="0074AC"/>
                  </a:solidFill>
                  <a:ea typeface="Roboto Condensed Light" panose="02000000000000000000" pitchFamily="2" charset="0"/>
                </a:rPr>
                <a:t>$1,079M</a:t>
              </a:r>
              <a:endParaRPr lang="en-US" sz="1600" b="1" dirty="0">
                <a:solidFill>
                  <a:srgbClr val="0074AC"/>
                </a:solidFill>
                <a:ea typeface="Roboto Condensed Light" panose="02000000000000000000" pitchFamily="2" charset="0"/>
              </a:endParaRPr>
            </a:p>
          </p:txBody>
        </p:sp>
        <p:sp>
          <p:nvSpPr>
            <p:cNvPr id="88" name="TextBox 87">
              <a:extLst>
                <a:ext uri="{FF2B5EF4-FFF2-40B4-BE49-F238E27FC236}">
                  <a16:creationId xmlns:a16="http://schemas.microsoft.com/office/drawing/2014/main" id="{848D46F2-0B20-40D7-80F6-5F8F25138106}"/>
                </a:ext>
              </a:extLst>
            </p:cNvPr>
            <p:cNvSpPr txBox="1"/>
            <p:nvPr/>
          </p:nvSpPr>
          <p:spPr>
            <a:xfrm>
              <a:off x="2817944" y="1603055"/>
              <a:ext cx="2037534" cy="430887"/>
            </a:xfrm>
            <a:prstGeom prst="rect">
              <a:avLst/>
            </a:prstGeom>
            <a:noFill/>
          </p:spPr>
          <p:txBody>
            <a:bodyPr wrap="square" lIns="0" tIns="0" rIns="0" bIns="0" rtlCol="0">
              <a:spAutoFit/>
            </a:bodyPr>
            <a:lstStyle/>
            <a:p>
              <a:pPr lvl="0">
                <a:spcAft>
                  <a:spcPts val="600"/>
                </a:spcAft>
              </a:pPr>
              <a:r>
                <a:rPr lang="en-US" sz="1400" dirty="0"/>
                <a:t>of annual gross benefit for </a:t>
              </a:r>
              <a:r>
                <a:rPr lang="en-US" sz="1400" b="1" dirty="0">
                  <a:solidFill>
                    <a:schemeClr val="accent1">
                      <a:lumMod val="75000"/>
                    </a:schemeClr>
                  </a:solidFill>
                </a:rPr>
                <a:t>Oil refineries</a:t>
              </a:r>
            </a:p>
          </p:txBody>
        </p:sp>
      </p:grpSp>
      <p:pic>
        <p:nvPicPr>
          <p:cNvPr id="74" name="Рисунок 73" descr="Изображение выглядит как объект&#10;&#10;Автоматически созданное описание">
            <a:extLst>
              <a:ext uri="{FF2B5EF4-FFF2-40B4-BE49-F238E27FC236}">
                <a16:creationId xmlns:a16="http://schemas.microsoft.com/office/drawing/2014/main" id="{434A8413-5821-40F6-8E13-32C542BB9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221" y="228073"/>
            <a:ext cx="1224080" cy="244816"/>
          </a:xfrm>
          <a:prstGeom prst="rect">
            <a:avLst/>
          </a:prstGeom>
        </p:spPr>
      </p:pic>
      <p:sp>
        <p:nvSpPr>
          <p:cNvPr id="110" name="TextBox 109">
            <a:extLst>
              <a:ext uri="{FF2B5EF4-FFF2-40B4-BE49-F238E27FC236}">
                <a16:creationId xmlns:a16="http://schemas.microsoft.com/office/drawing/2014/main" id="{602589ED-014D-4131-B569-6EEB12CCB77D}"/>
              </a:ext>
            </a:extLst>
          </p:cNvPr>
          <p:cNvSpPr txBox="1"/>
          <p:nvPr/>
        </p:nvSpPr>
        <p:spPr>
          <a:xfrm>
            <a:off x="621756" y="5964751"/>
            <a:ext cx="11227468" cy="615553"/>
          </a:xfrm>
          <a:prstGeom prst="rect">
            <a:avLst/>
          </a:prstGeom>
          <a:noFill/>
        </p:spPr>
        <p:txBody>
          <a:bodyPr wrap="square" lIns="0" tIns="0" rIns="0" bIns="0" rtlCol="0" anchor="b">
            <a:spAutoFit/>
          </a:bodyPr>
          <a:lstStyle/>
          <a:p>
            <a:pPr lvl="0"/>
            <a:r>
              <a:rPr lang="en-US" sz="800" dirty="0">
                <a:solidFill>
                  <a:srgbClr val="9DACC0"/>
                </a:solidFill>
              </a:rPr>
              <a:t>* Total possible AlfaPEROX related cost reduction/revenue maximization level is assumed 70%, i.e. how much losses can be recovered  - gross (not including Angara and Service Providers part).</a:t>
            </a:r>
          </a:p>
          <a:p>
            <a:pPr lvl="0"/>
            <a:r>
              <a:rPr lang="en-US" sz="800" dirty="0">
                <a:solidFill>
                  <a:srgbClr val="9DACC0"/>
                </a:solidFill>
              </a:rPr>
              <a:t>** Assumption: 2/3 of savings are retained by Clients (Oil refineries), and the rest, 1/3 of achieved savings, is split 50/50 between Service Providers (Angara Dealers) and Angara. In this estimate the net savings level for Customers is $719 </a:t>
            </a:r>
            <a:r>
              <a:rPr lang="en-US" sz="800" dirty="0" err="1">
                <a:solidFill>
                  <a:srgbClr val="9DACC0"/>
                </a:solidFill>
              </a:rPr>
              <a:t>mln</a:t>
            </a:r>
            <a:endParaRPr lang="en-US" sz="800" dirty="0">
              <a:solidFill>
                <a:srgbClr val="9DACC0"/>
              </a:solidFill>
            </a:endParaRPr>
          </a:p>
          <a:p>
            <a:pPr lvl="0"/>
            <a:r>
              <a:rPr lang="en-US" sz="800" dirty="0">
                <a:solidFill>
                  <a:srgbClr val="9DACC0"/>
                </a:solidFill>
              </a:rPr>
              <a:t>Only oil refining is estimated. Other potential highly probable revenue streams are not included in the current estimate </a:t>
            </a:r>
          </a:p>
          <a:p>
            <a:pPr lvl="0"/>
            <a:r>
              <a:rPr lang="en-US" sz="800" dirty="0">
                <a:solidFill>
                  <a:srgbClr val="9DACC0"/>
                </a:solidFill>
              </a:rPr>
              <a:t>Source: BP Statistical Review 2017 for refining volumes and Abu Dhabi Emirates Statistics Centre for oil production (2016 data), Thompson Eikon and company data for refining capacities by company; </a:t>
            </a:r>
          </a:p>
          <a:p>
            <a:pPr lvl="0"/>
            <a:r>
              <a:rPr lang="en-US" sz="800" dirty="0">
                <a:solidFill>
                  <a:srgbClr val="9DACC0"/>
                </a:solidFill>
              </a:rPr>
              <a:t>              R. </a:t>
            </a:r>
            <a:r>
              <a:rPr lang="en-US" sz="800" dirty="0" err="1">
                <a:solidFill>
                  <a:srgbClr val="9DACC0"/>
                </a:solidFill>
              </a:rPr>
              <a:t>Steinhagen</a:t>
            </a:r>
            <a:r>
              <a:rPr lang="en-US" sz="800" dirty="0">
                <a:solidFill>
                  <a:srgbClr val="9DACC0"/>
                </a:solidFill>
              </a:rPr>
              <a:t>, H. Müller-</a:t>
            </a:r>
            <a:r>
              <a:rPr lang="en-US" sz="800" dirty="0" err="1">
                <a:solidFill>
                  <a:srgbClr val="9DACC0"/>
                </a:solidFill>
              </a:rPr>
              <a:t>Steinhagen</a:t>
            </a:r>
            <a:r>
              <a:rPr lang="en-US" sz="800" dirty="0">
                <a:solidFill>
                  <a:srgbClr val="9DACC0"/>
                </a:solidFill>
              </a:rPr>
              <a:t>, K. </a:t>
            </a:r>
            <a:r>
              <a:rPr lang="en-US" sz="800" dirty="0" err="1">
                <a:solidFill>
                  <a:srgbClr val="9DACC0"/>
                </a:solidFill>
              </a:rPr>
              <a:t>Maani</a:t>
            </a:r>
            <a:r>
              <a:rPr lang="en-US" sz="800" dirty="0">
                <a:solidFill>
                  <a:srgbClr val="9DACC0"/>
                </a:solidFill>
              </a:rPr>
              <a:t> Francesco </a:t>
            </a:r>
            <a:r>
              <a:rPr lang="en-US" sz="800" dirty="0" err="1">
                <a:solidFill>
                  <a:srgbClr val="9DACC0"/>
                </a:solidFill>
              </a:rPr>
              <a:t>Coletti</a:t>
            </a:r>
            <a:r>
              <a:rPr lang="en-US" sz="800" dirty="0">
                <a:solidFill>
                  <a:srgbClr val="9DACC0"/>
                </a:solidFill>
              </a:rPr>
              <a:t>, Geoffrey Hewitt, “Crude Oil Fouling: Deposit Characterization, Measurements, and Modeling”, 2014</a:t>
            </a:r>
          </a:p>
        </p:txBody>
      </p:sp>
      <p:grpSp>
        <p:nvGrpSpPr>
          <p:cNvPr id="10" name="Группа 9">
            <a:extLst>
              <a:ext uri="{FF2B5EF4-FFF2-40B4-BE49-F238E27FC236}">
                <a16:creationId xmlns:a16="http://schemas.microsoft.com/office/drawing/2014/main" id="{29F83132-259C-1D44-BE08-07189A97D4E4}"/>
              </a:ext>
            </a:extLst>
          </p:cNvPr>
          <p:cNvGrpSpPr/>
          <p:nvPr/>
        </p:nvGrpSpPr>
        <p:grpSpPr>
          <a:xfrm>
            <a:off x="5859304" y="977989"/>
            <a:ext cx="5596096" cy="740479"/>
            <a:chOff x="5714547" y="727833"/>
            <a:chExt cx="5239020" cy="740479"/>
          </a:xfrm>
        </p:grpSpPr>
        <p:sp>
          <p:nvSpPr>
            <p:cNvPr id="95" name="TextBox 94">
              <a:extLst>
                <a:ext uri="{FF2B5EF4-FFF2-40B4-BE49-F238E27FC236}">
                  <a16:creationId xmlns:a16="http://schemas.microsoft.com/office/drawing/2014/main" id="{5A374DE3-BBCC-634C-A93D-86A95F4E644B}"/>
                </a:ext>
              </a:extLst>
            </p:cNvPr>
            <p:cNvSpPr txBox="1"/>
            <p:nvPr/>
          </p:nvSpPr>
          <p:spPr>
            <a:xfrm>
              <a:off x="5714547" y="729648"/>
              <a:ext cx="2577687" cy="738664"/>
            </a:xfrm>
            <a:prstGeom prst="rect">
              <a:avLst/>
            </a:prstGeom>
            <a:noFill/>
          </p:spPr>
          <p:txBody>
            <a:bodyPr wrap="square" lIns="0" tIns="0" rIns="0" bIns="0" rtlCol="0">
              <a:spAutoFit/>
            </a:bodyPr>
            <a:lstStyle/>
            <a:p>
              <a:pPr lvl="0">
                <a:spcAft>
                  <a:spcPts val="600"/>
                </a:spcAft>
              </a:pPr>
              <a:r>
                <a:rPr lang="en-US" sz="4800" b="1" dirty="0">
                  <a:solidFill>
                    <a:srgbClr val="0074AC"/>
                  </a:solidFill>
                  <a:effectLst>
                    <a:glow rad="63500">
                      <a:schemeClr val="accent6">
                        <a:satMod val="175000"/>
                        <a:alpha val="40000"/>
                      </a:schemeClr>
                    </a:glow>
                    <a:outerShdw blurRad="571500" dist="50800" dir="5400000" sx="112000" sy="112000" algn="ctr" rotWithShape="0">
                      <a:schemeClr val="bg1">
                        <a:alpha val="57000"/>
                      </a:schemeClr>
                    </a:outerShdw>
                  </a:effectLst>
                  <a:ea typeface="Roboto Condensed Light" panose="02000000000000000000" pitchFamily="2" charset="0"/>
                </a:rPr>
                <a:t>$2,</a:t>
              </a:r>
              <a:r>
                <a:rPr lang="ru-RU" sz="4800" b="1" dirty="0">
                  <a:solidFill>
                    <a:srgbClr val="0074AC"/>
                  </a:solidFill>
                  <a:effectLst>
                    <a:glow rad="63500">
                      <a:schemeClr val="accent6">
                        <a:satMod val="175000"/>
                        <a:alpha val="40000"/>
                      </a:schemeClr>
                    </a:glow>
                    <a:outerShdw blurRad="571500" dist="50800" dir="5400000" sx="112000" sy="112000" algn="ctr" rotWithShape="0">
                      <a:schemeClr val="bg1">
                        <a:alpha val="57000"/>
                      </a:schemeClr>
                    </a:outerShdw>
                  </a:effectLst>
                  <a:ea typeface="Roboto Condensed Light" panose="02000000000000000000" pitchFamily="2" charset="0"/>
                </a:rPr>
                <a:t>500</a:t>
              </a:r>
              <a:r>
                <a:rPr lang="en-US" sz="4800" b="1" dirty="0">
                  <a:solidFill>
                    <a:srgbClr val="0074AC"/>
                  </a:solidFill>
                  <a:effectLst>
                    <a:glow rad="63500">
                      <a:schemeClr val="accent6">
                        <a:satMod val="175000"/>
                        <a:alpha val="40000"/>
                      </a:schemeClr>
                    </a:glow>
                    <a:outerShdw blurRad="571500" dist="50800" dir="5400000" sx="112000" sy="112000" algn="ctr" rotWithShape="0">
                      <a:schemeClr val="bg1">
                        <a:alpha val="57000"/>
                      </a:schemeClr>
                    </a:outerShdw>
                  </a:effectLst>
                  <a:ea typeface="Roboto Condensed Light" panose="02000000000000000000" pitchFamily="2" charset="0"/>
                </a:rPr>
                <a:t>M</a:t>
              </a:r>
              <a:endParaRPr lang="en-US" sz="2000" b="1" dirty="0">
                <a:solidFill>
                  <a:srgbClr val="0074AC"/>
                </a:solidFill>
                <a:effectLst>
                  <a:glow rad="63500">
                    <a:schemeClr val="accent6">
                      <a:satMod val="175000"/>
                      <a:alpha val="40000"/>
                    </a:schemeClr>
                  </a:glow>
                  <a:outerShdw blurRad="571500" dist="50800" dir="5400000" sx="112000" sy="112000" algn="ctr" rotWithShape="0">
                    <a:schemeClr val="bg1">
                      <a:alpha val="57000"/>
                    </a:schemeClr>
                  </a:outerShdw>
                </a:effectLst>
                <a:ea typeface="Roboto Condensed Light" panose="02000000000000000000" pitchFamily="2" charset="0"/>
              </a:endParaRPr>
            </a:p>
          </p:txBody>
        </p:sp>
        <p:sp>
          <p:nvSpPr>
            <p:cNvPr id="113" name="TextBox 112">
              <a:extLst>
                <a:ext uri="{FF2B5EF4-FFF2-40B4-BE49-F238E27FC236}">
                  <a16:creationId xmlns:a16="http://schemas.microsoft.com/office/drawing/2014/main" id="{34DF2F44-9D72-774D-A82D-18D36CD968E4}"/>
                </a:ext>
              </a:extLst>
            </p:cNvPr>
            <p:cNvSpPr txBox="1"/>
            <p:nvPr/>
          </p:nvSpPr>
          <p:spPr>
            <a:xfrm>
              <a:off x="8395023" y="727833"/>
              <a:ext cx="2558544" cy="646331"/>
            </a:xfrm>
            <a:prstGeom prst="rect">
              <a:avLst/>
            </a:prstGeom>
            <a:noFill/>
          </p:spPr>
          <p:txBody>
            <a:bodyPr wrap="square" lIns="0" tIns="0" rIns="0" bIns="0" rtlCol="0">
              <a:spAutoFit/>
            </a:bodyPr>
            <a:lstStyle/>
            <a:p>
              <a:pPr lvl="0">
                <a:spcAft>
                  <a:spcPts val="600"/>
                </a:spcAft>
              </a:pPr>
              <a:r>
                <a:rPr lang="en-US" sz="1400" dirty="0">
                  <a:effectLst>
                    <a:glow rad="63500">
                      <a:schemeClr val="accent6">
                        <a:satMod val="175000"/>
                        <a:alpha val="40000"/>
                      </a:schemeClr>
                    </a:glow>
                    <a:outerShdw blurRad="571500" dist="50800" dir="5400000" sx="112000" sy="112000" algn="ctr" rotWithShape="0">
                      <a:schemeClr val="bg1">
                        <a:alpha val="57000"/>
                      </a:schemeClr>
                    </a:outerShdw>
                  </a:effectLst>
                </a:rPr>
                <a:t>total positive economic value creation together with 	                  </a:t>
              </a:r>
              <a:r>
                <a:rPr lang="en-US" sz="1400" b="1" dirty="0">
                  <a:solidFill>
                    <a:srgbClr val="005C89"/>
                  </a:solidFill>
                  <a:effectLst>
                    <a:glow rad="63500">
                      <a:schemeClr val="accent6">
                        <a:satMod val="175000"/>
                        <a:alpha val="40000"/>
                      </a:schemeClr>
                    </a:glow>
                    <a:outerShdw blurRad="571500" dist="50800" dir="5400000" sx="112000" sy="112000" algn="ctr" rotWithShape="0">
                      <a:schemeClr val="bg1">
                        <a:alpha val="57000"/>
                      </a:schemeClr>
                    </a:outerShdw>
                  </a:effectLst>
                </a:rPr>
                <a:t>Oil &amp; Gas Upstream &amp; other industries</a:t>
              </a:r>
            </a:p>
          </p:txBody>
        </p:sp>
      </p:grpSp>
      <p:grpSp>
        <p:nvGrpSpPr>
          <p:cNvPr id="25" name="Группа 24">
            <a:extLst>
              <a:ext uri="{FF2B5EF4-FFF2-40B4-BE49-F238E27FC236}">
                <a16:creationId xmlns:a16="http://schemas.microsoft.com/office/drawing/2014/main" id="{110B58C0-907F-CC45-A21C-EB5DF3A2F7D4}"/>
              </a:ext>
            </a:extLst>
          </p:cNvPr>
          <p:cNvGrpSpPr/>
          <p:nvPr/>
        </p:nvGrpSpPr>
        <p:grpSpPr>
          <a:xfrm>
            <a:off x="6711793" y="5550584"/>
            <a:ext cx="4856320" cy="220287"/>
            <a:chOff x="6153040" y="5762519"/>
            <a:chExt cx="4856320" cy="220287"/>
          </a:xfrm>
        </p:grpSpPr>
        <p:grpSp>
          <p:nvGrpSpPr>
            <p:cNvPr id="20" name="Группа 19">
              <a:extLst>
                <a:ext uri="{FF2B5EF4-FFF2-40B4-BE49-F238E27FC236}">
                  <a16:creationId xmlns:a16="http://schemas.microsoft.com/office/drawing/2014/main" id="{81189F7C-6E5D-5B48-B58C-F980980F144C}"/>
                </a:ext>
              </a:extLst>
            </p:cNvPr>
            <p:cNvGrpSpPr/>
            <p:nvPr/>
          </p:nvGrpSpPr>
          <p:grpSpPr>
            <a:xfrm>
              <a:off x="6153040" y="5762519"/>
              <a:ext cx="1098660" cy="220287"/>
              <a:chOff x="6610240" y="5762519"/>
              <a:chExt cx="1098660" cy="220287"/>
            </a:xfrm>
          </p:grpSpPr>
          <p:grpSp>
            <p:nvGrpSpPr>
              <p:cNvPr id="13" name="Группа 12">
                <a:extLst>
                  <a:ext uri="{FF2B5EF4-FFF2-40B4-BE49-F238E27FC236}">
                    <a16:creationId xmlns:a16="http://schemas.microsoft.com/office/drawing/2014/main" id="{F1BC45FA-3816-4049-96DC-17FAEC60C93F}"/>
                  </a:ext>
                </a:extLst>
              </p:cNvPr>
              <p:cNvGrpSpPr/>
              <p:nvPr/>
            </p:nvGrpSpPr>
            <p:grpSpPr>
              <a:xfrm>
                <a:off x="6610240" y="5762519"/>
                <a:ext cx="220287" cy="220287"/>
                <a:chOff x="6140340" y="5392286"/>
                <a:chExt cx="220287" cy="220287"/>
              </a:xfrm>
            </p:grpSpPr>
            <p:sp>
              <p:nvSpPr>
                <p:cNvPr id="160" name="Овал 159">
                  <a:extLst>
                    <a:ext uri="{FF2B5EF4-FFF2-40B4-BE49-F238E27FC236}">
                      <a16:creationId xmlns:a16="http://schemas.microsoft.com/office/drawing/2014/main" id="{8C3E5701-0886-46BC-B845-1E12C7759748}"/>
                    </a:ext>
                  </a:extLst>
                </p:cNvPr>
                <p:cNvSpPr/>
                <p:nvPr/>
              </p:nvSpPr>
              <p:spPr>
                <a:xfrm>
                  <a:off x="6140340" y="5392286"/>
                  <a:ext cx="220287" cy="220287"/>
                </a:xfrm>
                <a:prstGeom prst="ellipse">
                  <a:avLst/>
                </a:prstGeom>
                <a:solidFill>
                  <a:schemeClr val="accent1">
                    <a:lumMod val="60000"/>
                    <a:lumOff val="4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61" name="Овал 160">
                  <a:extLst>
                    <a:ext uri="{FF2B5EF4-FFF2-40B4-BE49-F238E27FC236}">
                      <a16:creationId xmlns:a16="http://schemas.microsoft.com/office/drawing/2014/main" id="{9F552240-C2D4-475A-9704-19D442C5A467}"/>
                    </a:ext>
                  </a:extLst>
                </p:cNvPr>
                <p:cNvSpPr/>
                <p:nvPr/>
              </p:nvSpPr>
              <p:spPr>
                <a:xfrm>
                  <a:off x="6198425" y="5450370"/>
                  <a:ext cx="104119" cy="104119"/>
                </a:xfrm>
                <a:prstGeom prst="ellipse">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sp>
            <p:nvSpPr>
              <p:cNvPr id="17" name="TextBox 16">
                <a:extLst>
                  <a:ext uri="{FF2B5EF4-FFF2-40B4-BE49-F238E27FC236}">
                    <a16:creationId xmlns:a16="http://schemas.microsoft.com/office/drawing/2014/main" id="{3DBE5ADA-83B7-49B7-AF35-DA6414E290B9}"/>
                  </a:ext>
                </a:extLst>
              </p:cNvPr>
              <p:cNvSpPr txBox="1"/>
              <p:nvPr/>
            </p:nvSpPr>
            <p:spPr>
              <a:xfrm>
                <a:off x="6915294" y="5787291"/>
                <a:ext cx="793606" cy="170742"/>
              </a:xfrm>
              <a:prstGeom prst="rect">
                <a:avLst/>
              </a:prstGeom>
              <a:noFill/>
            </p:spPr>
            <p:txBody>
              <a:bodyPr wrap="square" lIns="0" tIns="0" rIns="0" bIns="0" rtlCol="0">
                <a:spAutoFit/>
              </a:bodyPr>
              <a:lstStyle/>
              <a:p>
                <a:pPr>
                  <a:spcAft>
                    <a:spcPts val="600"/>
                  </a:spcAft>
                </a:pPr>
                <a:r>
                  <a:rPr lang="en-US" sz="1100" dirty="0">
                    <a:solidFill>
                      <a:schemeClr val="tx2">
                        <a:lumMod val="75000"/>
                      </a:schemeClr>
                    </a:solidFill>
                  </a:rPr>
                  <a:t>Saudi Arabia</a:t>
                </a:r>
              </a:p>
            </p:txBody>
          </p:sp>
        </p:grpSp>
        <p:grpSp>
          <p:nvGrpSpPr>
            <p:cNvPr id="21" name="Группа 20">
              <a:extLst>
                <a:ext uri="{FF2B5EF4-FFF2-40B4-BE49-F238E27FC236}">
                  <a16:creationId xmlns:a16="http://schemas.microsoft.com/office/drawing/2014/main" id="{DBCA8E2B-EB98-824C-B38F-A654AB8496DE}"/>
                </a:ext>
              </a:extLst>
            </p:cNvPr>
            <p:cNvGrpSpPr/>
            <p:nvPr/>
          </p:nvGrpSpPr>
          <p:grpSpPr>
            <a:xfrm>
              <a:off x="7447501" y="5762519"/>
              <a:ext cx="1119792" cy="220287"/>
              <a:chOff x="8160733" y="5762519"/>
              <a:chExt cx="1119792" cy="220287"/>
            </a:xfrm>
          </p:grpSpPr>
          <p:grpSp>
            <p:nvGrpSpPr>
              <p:cNvPr id="15" name="Группа 14">
                <a:extLst>
                  <a:ext uri="{FF2B5EF4-FFF2-40B4-BE49-F238E27FC236}">
                    <a16:creationId xmlns:a16="http://schemas.microsoft.com/office/drawing/2014/main" id="{B6402DDD-3ED3-4546-AE64-BC556C4C48F1}"/>
                  </a:ext>
                </a:extLst>
              </p:cNvPr>
              <p:cNvGrpSpPr/>
              <p:nvPr/>
            </p:nvGrpSpPr>
            <p:grpSpPr>
              <a:xfrm>
                <a:off x="8160733" y="5762519"/>
                <a:ext cx="220287" cy="220287"/>
                <a:chOff x="10167885" y="5392286"/>
                <a:chExt cx="220287" cy="220287"/>
              </a:xfrm>
            </p:grpSpPr>
            <p:sp>
              <p:nvSpPr>
                <p:cNvPr id="158" name="Овал 157">
                  <a:extLst>
                    <a:ext uri="{FF2B5EF4-FFF2-40B4-BE49-F238E27FC236}">
                      <a16:creationId xmlns:a16="http://schemas.microsoft.com/office/drawing/2014/main" id="{0540CA55-3FD2-4EB7-8400-2B21A7E590CA}"/>
                    </a:ext>
                  </a:extLst>
                </p:cNvPr>
                <p:cNvSpPr/>
                <p:nvPr/>
              </p:nvSpPr>
              <p:spPr>
                <a:xfrm>
                  <a:off x="10167885" y="5392286"/>
                  <a:ext cx="220287" cy="220287"/>
                </a:xfrm>
                <a:prstGeom prst="ellipse">
                  <a:avLst/>
                </a:prstGeom>
                <a:solidFill>
                  <a:srgbClr val="13517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63" name="Овал 162">
                  <a:extLst>
                    <a:ext uri="{FF2B5EF4-FFF2-40B4-BE49-F238E27FC236}">
                      <a16:creationId xmlns:a16="http://schemas.microsoft.com/office/drawing/2014/main" id="{6338C725-A2C6-495B-B43E-FDDF07A9678C}"/>
                    </a:ext>
                  </a:extLst>
                </p:cNvPr>
                <p:cNvSpPr/>
                <p:nvPr/>
              </p:nvSpPr>
              <p:spPr>
                <a:xfrm>
                  <a:off x="10226040" y="5450370"/>
                  <a:ext cx="104119" cy="104119"/>
                </a:xfrm>
                <a:prstGeom prst="ellipse">
                  <a:avLst/>
                </a:prstGeom>
                <a:solidFill>
                  <a:schemeClr val="accent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sp>
            <p:nvSpPr>
              <p:cNvPr id="168" name="TextBox 167">
                <a:extLst>
                  <a:ext uri="{FF2B5EF4-FFF2-40B4-BE49-F238E27FC236}">
                    <a16:creationId xmlns:a16="http://schemas.microsoft.com/office/drawing/2014/main" id="{AC96650C-84A9-4BD8-A689-1DF01E5FB2F4}"/>
                  </a:ext>
                </a:extLst>
              </p:cNvPr>
              <p:cNvSpPr txBox="1"/>
              <p:nvPr/>
            </p:nvSpPr>
            <p:spPr>
              <a:xfrm>
                <a:off x="8486919" y="5787291"/>
                <a:ext cx="793606" cy="170742"/>
              </a:xfrm>
              <a:prstGeom prst="rect">
                <a:avLst/>
              </a:prstGeom>
              <a:noFill/>
            </p:spPr>
            <p:txBody>
              <a:bodyPr wrap="square" lIns="0" tIns="0" rIns="0" bIns="0" rtlCol="0">
                <a:spAutoFit/>
              </a:bodyPr>
              <a:lstStyle/>
              <a:p>
                <a:pPr>
                  <a:spcAft>
                    <a:spcPts val="600"/>
                  </a:spcAft>
                </a:pPr>
                <a:r>
                  <a:rPr lang="en-US" sz="1100" dirty="0">
                    <a:solidFill>
                      <a:schemeClr val="tx2">
                        <a:lumMod val="75000"/>
                      </a:schemeClr>
                    </a:solidFill>
                  </a:rPr>
                  <a:t>UAE</a:t>
                </a:r>
              </a:p>
            </p:txBody>
          </p:sp>
        </p:grpSp>
        <p:grpSp>
          <p:nvGrpSpPr>
            <p:cNvPr id="22" name="Группа 21">
              <a:extLst>
                <a:ext uri="{FF2B5EF4-FFF2-40B4-BE49-F238E27FC236}">
                  <a16:creationId xmlns:a16="http://schemas.microsoft.com/office/drawing/2014/main" id="{F5F12CE1-6BE3-794E-BEDB-887822AB7856}"/>
                </a:ext>
              </a:extLst>
            </p:cNvPr>
            <p:cNvGrpSpPr/>
            <p:nvPr/>
          </p:nvGrpSpPr>
          <p:grpSpPr>
            <a:xfrm>
              <a:off x="8309091" y="5762519"/>
              <a:ext cx="1111392" cy="220287"/>
              <a:chOff x="9355059" y="5762519"/>
              <a:chExt cx="1111392" cy="220287"/>
            </a:xfrm>
          </p:grpSpPr>
          <p:grpSp>
            <p:nvGrpSpPr>
              <p:cNvPr id="16" name="Группа 15">
                <a:extLst>
                  <a:ext uri="{FF2B5EF4-FFF2-40B4-BE49-F238E27FC236}">
                    <a16:creationId xmlns:a16="http://schemas.microsoft.com/office/drawing/2014/main" id="{C001519D-5832-4901-8F17-0B9EDD573715}"/>
                  </a:ext>
                </a:extLst>
              </p:cNvPr>
              <p:cNvGrpSpPr/>
              <p:nvPr/>
            </p:nvGrpSpPr>
            <p:grpSpPr>
              <a:xfrm>
                <a:off x="9355059" y="5762519"/>
                <a:ext cx="220287" cy="220287"/>
                <a:chOff x="10583270" y="5392286"/>
                <a:chExt cx="220287" cy="220287"/>
              </a:xfrm>
            </p:grpSpPr>
            <p:sp>
              <p:nvSpPr>
                <p:cNvPr id="157" name="Овал 156">
                  <a:extLst>
                    <a:ext uri="{FF2B5EF4-FFF2-40B4-BE49-F238E27FC236}">
                      <a16:creationId xmlns:a16="http://schemas.microsoft.com/office/drawing/2014/main" id="{65F51FFB-5310-49E1-A75C-5210B6C9089E}"/>
                    </a:ext>
                  </a:extLst>
                </p:cNvPr>
                <p:cNvSpPr/>
                <p:nvPr/>
              </p:nvSpPr>
              <p:spPr>
                <a:xfrm>
                  <a:off x="10583270" y="5392286"/>
                  <a:ext cx="220287" cy="220287"/>
                </a:xfrm>
                <a:prstGeom prst="ellipse">
                  <a:avLst/>
                </a:prstGeom>
                <a:solidFill>
                  <a:schemeClr val="accent1">
                    <a:lumMod val="40000"/>
                    <a:lumOff val="6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64" name="Овал 163">
                  <a:extLst>
                    <a:ext uri="{FF2B5EF4-FFF2-40B4-BE49-F238E27FC236}">
                      <a16:creationId xmlns:a16="http://schemas.microsoft.com/office/drawing/2014/main" id="{4CAB9CD7-2C11-4155-BA67-2192B2020FEA}"/>
                    </a:ext>
                  </a:extLst>
                </p:cNvPr>
                <p:cNvSpPr/>
                <p:nvPr/>
              </p:nvSpPr>
              <p:spPr>
                <a:xfrm>
                  <a:off x="10641355" y="5450370"/>
                  <a:ext cx="104119" cy="104119"/>
                </a:xfrm>
                <a:prstGeom prst="ellipse">
                  <a:avLst/>
                </a:prstGeom>
                <a:solidFill>
                  <a:schemeClr val="accent1">
                    <a:lumMod val="60000"/>
                    <a:lumOff val="4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sp>
            <p:nvSpPr>
              <p:cNvPr id="169" name="TextBox 168">
                <a:extLst>
                  <a:ext uri="{FF2B5EF4-FFF2-40B4-BE49-F238E27FC236}">
                    <a16:creationId xmlns:a16="http://schemas.microsoft.com/office/drawing/2014/main" id="{7914D18A-C05C-412F-BDE3-AEE2FA8D41B0}"/>
                  </a:ext>
                </a:extLst>
              </p:cNvPr>
              <p:cNvSpPr txBox="1"/>
              <p:nvPr/>
            </p:nvSpPr>
            <p:spPr>
              <a:xfrm>
                <a:off x="9672845" y="5787291"/>
                <a:ext cx="793606" cy="170742"/>
              </a:xfrm>
              <a:prstGeom prst="rect">
                <a:avLst/>
              </a:prstGeom>
              <a:noFill/>
            </p:spPr>
            <p:txBody>
              <a:bodyPr wrap="square" lIns="0" tIns="0" rIns="0" bIns="0" rtlCol="0">
                <a:spAutoFit/>
              </a:bodyPr>
              <a:lstStyle/>
              <a:p>
                <a:pPr>
                  <a:spcAft>
                    <a:spcPts val="600"/>
                  </a:spcAft>
                </a:pPr>
                <a:r>
                  <a:rPr lang="en-US" sz="1100" dirty="0">
                    <a:solidFill>
                      <a:schemeClr val="tx2">
                        <a:lumMod val="75000"/>
                      </a:schemeClr>
                    </a:solidFill>
                  </a:rPr>
                  <a:t>Oman</a:t>
                </a:r>
              </a:p>
            </p:txBody>
          </p:sp>
        </p:grpSp>
        <p:grpSp>
          <p:nvGrpSpPr>
            <p:cNvPr id="23" name="Группа 22">
              <a:extLst>
                <a:ext uri="{FF2B5EF4-FFF2-40B4-BE49-F238E27FC236}">
                  <a16:creationId xmlns:a16="http://schemas.microsoft.com/office/drawing/2014/main" id="{7409F061-6E70-2A4A-877E-B67FD955050B}"/>
                </a:ext>
              </a:extLst>
            </p:cNvPr>
            <p:cNvGrpSpPr/>
            <p:nvPr/>
          </p:nvGrpSpPr>
          <p:grpSpPr>
            <a:xfrm>
              <a:off x="9249944" y="5762519"/>
              <a:ext cx="1125959" cy="220287"/>
              <a:chOff x="10631066" y="5762519"/>
              <a:chExt cx="1125959" cy="220287"/>
            </a:xfrm>
          </p:grpSpPr>
          <p:grpSp>
            <p:nvGrpSpPr>
              <p:cNvPr id="14" name="Группа 13">
                <a:extLst>
                  <a:ext uri="{FF2B5EF4-FFF2-40B4-BE49-F238E27FC236}">
                    <a16:creationId xmlns:a16="http://schemas.microsoft.com/office/drawing/2014/main" id="{D09D745B-0B2F-4038-86BD-6D475E79B54A}"/>
                  </a:ext>
                </a:extLst>
              </p:cNvPr>
              <p:cNvGrpSpPr/>
              <p:nvPr/>
            </p:nvGrpSpPr>
            <p:grpSpPr>
              <a:xfrm>
                <a:off x="10631066" y="5762519"/>
                <a:ext cx="220287" cy="220287"/>
                <a:chOff x="9503755" y="5392286"/>
                <a:chExt cx="220287" cy="220287"/>
              </a:xfrm>
            </p:grpSpPr>
            <p:sp>
              <p:nvSpPr>
                <p:cNvPr id="159" name="Овал 158">
                  <a:extLst>
                    <a:ext uri="{FF2B5EF4-FFF2-40B4-BE49-F238E27FC236}">
                      <a16:creationId xmlns:a16="http://schemas.microsoft.com/office/drawing/2014/main" id="{80890F0B-4826-4A12-8F3C-11C09BE98935}"/>
                    </a:ext>
                  </a:extLst>
                </p:cNvPr>
                <p:cNvSpPr/>
                <p:nvPr/>
              </p:nvSpPr>
              <p:spPr>
                <a:xfrm>
                  <a:off x="9503755" y="5392286"/>
                  <a:ext cx="220287" cy="220287"/>
                </a:xfrm>
                <a:prstGeom prst="ellipse">
                  <a:avLst/>
                </a:prstGeom>
                <a:solidFill>
                  <a:srgbClr val="5A9EB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62" name="Овал 161">
                  <a:extLst>
                    <a:ext uri="{FF2B5EF4-FFF2-40B4-BE49-F238E27FC236}">
                      <a16:creationId xmlns:a16="http://schemas.microsoft.com/office/drawing/2014/main" id="{86111D60-C4CE-4670-9DF7-53DD7D313534}"/>
                    </a:ext>
                  </a:extLst>
                </p:cNvPr>
                <p:cNvSpPr/>
                <p:nvPr/>
              </p:nvSpPr>
              <p:spPr>
                <a:xfrm>
                  <a:off x="9561840" y="5450370"/>
                  <a:ext cx="104119" cy="104119"/>
                </a:xfrm>
                <a:prstGeom prst="ellipse">
                  <a:avLst/>
                </a:prstGeom>
                <a:solidFill>
                  <a:schemeClr val="accent3"/>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sp>
            <p:nvSpPr>
              <p:cNvPr id="170" name="TextBox 169">
                <a:extLst>
                  <a:ext uri="{FF2B5EF4-FFF2-40B4-BE49-F238E27FC236}">
                    <a16:creationId xmlns:a16="http://schemas.microsoft.com/office/drawing/2014/main" id="{AEE89EF0-0D1D-47C7-AD6F-386E52E83037}"/>
                  </a:ext>
                </a:extLst>
              </p:cNvPr>
              <p:cNvSpPr txBox="1"/>
              <p:nvPr/>
            </p:nvSpPr>
            <p:spPr>
              <a:xfrm>
                <a:off x="10963419" y="5787291"/>
                <a:ext cx="793606" cy="170742"/>
              </a:xfrm>
              <a:prstGeom prst="rect">
                <a:avLst/>
              </a:prstGeom>
              <a:noFill/>
            </p:spPr>
            <p:txBody>
              <a:bodyPr wrap="square" lIns="0" tIns="0" rIns="0" bIns="0" rtlCol="0">
                <a:spAutoFit/>
              </a:bodyPr>
              <a:lstStyle/>
              <a:p>
                <a:pPr>
                  <a:spcAft>
                    <a:spcPts val="600"/>
                  </a:spcAft>
                </a:pPr>
                <a:r>
                  <a:rPr lang="en-US" sz="1100" dirty="0">
                    <a:solidFill>
                      <a:schemeClr val="tx2">
                        <a:lumMod val="75000"/>
                      </a:schemeClr>
                    </a:solidFill>
                  </a:rPr>
                  <a:t>Bahrain</a:t>
                </a:r>
              </a:p>
            </p:txBody>
          </p:sp>
        </p:grpSp>
        <p:grpSp>
          <p:nvGrpSpPr>
            <p:cNvPr id="177" name="Группа 176">
              <a:extLst>
                <a:ext uri="{FF2B5EF4-FFF2-40B4-BE49-F238E27FC236}">
                  <a16:creationId xmlns:a16="http://schemas.microsoft.com/office/drawing/2014/main" id="{5D107631-FA21-5445-826E-04CFAA37E432}"/>
                </a:ext>
              </a:extLst>
            </p:cNvPr>
            <p:cNvGrpSpPr/>
            <p:nvPr/>
          </p:nvGrpSpPr>
          <p:grpSpPr>
            <a:xfrm>
              <a:off x="10298698" y="5762519"/>
              <a:ext cx="710662" cy="220287"/>
              <a:chOff x="10631066" y="5762519"/>
              <a:chExt cx="710662" cy="220287"/>
            </a:xfrm>
          </p:grpSpPr>
          <p:grpSp>
            <p:nvGrpSpPr>
              <p:cNvPr id="178" name="Группа 177">
                <a:extLst>
                  <a:ext uri="{FF2B5EF4-FFF2-40B4-BE49-F238E27FC236}">
                    <a16:creationId xmlns:a16="http://schemas.microsoft.com/office/drawing/2014/main" id="{38152FDC-31F6-7543-B1EA-DE46BD485FB6}"/>
                  </a:ext>
                </a:extLst>
              </p:cNvPr>
              <p:cNvGrpSpPr/>
              <p:nvPr/>
            </p:nvGrpSpPr>
            <p:grpSpPr>
              <a:xfrm>
                <a:off x="10631066" y="5762519"/>
                <a:ext cx="220287" cy="220287"/>
                <a:chOff x="9503755" y="5392286"/>
                <a:chExt cx="220287" cy="220287"/>
              </a:xfrm>
            </p:grpSpPr>
            <p:sp>
              <p:nvSpPr>
                <p:cNvPr id="180" name="Овал 179">
                  <a:extLst>
                    <a:ext uri="{FF2B5EF4-FFF2-40B4-BE49-F238E27FC236}">
                      <a16:creationId xmlns:a16="http://schemas.microsoft.com/office/drawing/2014/main" id="{0213BCE8-1553-954F-A2EB-7434710ADA84}"/>
                    </a:ext>
                  </a:extLst>
                </p:cNvPr>
                <p:cNvSpPr/>
                <p:nvPr/>
              </p:nvSpPr>
              <p:spPr>
                <a:xfrm>
                  <a:off x="9503755" y="5392286"/>
                  <a:ext cx="220287" cy="220287"/>
                </a:xfrm>
                <a:prstGeom prst="ellipse">
                  <a:avLst/>
                </a:prstGeom>
                <a:solidFill>
                  <a:schemeClr val="tx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1" name="Овал 180">
                  <a:extLst>
                    <a:ext uri="{FF2B5EF4-FFF2-40B4-BE49-F238E27FC236}">
                      <a16:creationId xmlns:a16="http://schemas.microsoft.com/office/drawing/2014/main" id="{9D7C54FA-3887-5E4D-8870-82B7E0E09D86}"/>
                    </a:ext>
                  </a:extLst>
                </p:cNvPr>
                <p:cNvSpPr/>
                <p:nvPr/>
              </p:nvSpPr>
              <p:spPr>
                <a:xfrm>
                  <a:off x="9561840" y="5450370"/>
                  <a:ext cx="104119" cy="104119"/>
                </a:xfrm>
                <a:prstGeom prst="ellipse">
                  <a:avLst/>
                </a:prstGeom>
                <a:solidFill>
                  <a:schemeClr val="tx2">
                    <a:lumMod val="75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sp>
            <p:nvSpPr>
              <p:cNvPr id="179" name="TextBox 178">
                <a:extLst>
                  <a:ext uri="{FF2B5EF4-FFF2-40B4-BE49-F238E27FC236}">
                    <a16:creationId xmlns:a16="http://schemas.microsoft.com/office/drawing/2014/main" id="{30A90147-E366-BE42-9C18-4DC96CAF209D}"/>
                  </a:ext>
                </a:extLst>
              </p:cNvPr>
              <p:cNvSpPr txBox="1"/>
              <p:nvPr/>
            </p:nvSpPr>
            <p:spPr>
              <a:xfrm>
                <a:off x="10963419" y="5787291"/>
                <a:ext cx="378309" cy="169277"/>
              </a:xfrm>
              <a:prstGeom prst="rect">
                <a:avLst/>
              </a:prstGeom>
              <a:noFill/>
            </p:spPr>
            <p:txBody>
              <a:bodyPr wrap="none" lIns="0" tIns="0" rIns="0" bIns="0" rtlCol="0">
                <a:spAutoFit/>
              </a:bodyPr>
              <a:lstStyle/>
              <a:p>
                <a:pPr>
                  <a:spcAft>
                    <a:spcPts val="600"/>
                  </a:spcAft>
                </a:pPr>
                <a:r>
                  <a:rPr lang="en-US" sz="1100" dirty="0">
                    <a:solidFill>
                      <a:schemeClr val="tx2">
                        <a:lumMod val="75000"/>
                      </a:schemeClr>
                    </a:solidFill>
                  </a:rPr>
                  <a:t>Kuwait</a:t>
                </a:r>
              </a:p>
            </p:txBody>
          </p:sp>
        </p:grpSp>
      </p:grpSp>
      <p:pic>
        <p:nvPicPr>
          <p:cNvPr id="70" name="Рисунок 69">
            <a:extLst>
              <a:ext uri="{FF2B5EF4-FFF2-40B4-BE49-F238E27FC236}">
                <a16:creationId xmlns:a16="http://schemas.microsoft.com/office/drawing/2014/main" id="{E9D36556-CFB1-49E4-90FF-ACD3BC57A0B2}"/>
              </a:ext>
            </a:extLst>
          </p:cNvPr>
          <p:cNvPicPr>
            <a:picLocks noChangeAspect="1"/>
          </p:cNvPicPr>
          <p:nvPr/>
        </p:nvPicPr>
        <p:blipFill rotWithShape="1">
          <a:blip r:embed="rId4"/>
          <a:srcRect t="20288"/>
          <a:stretch/>
        </p:blipFill>
        <p:spPr>
          <a:xfrm>
            <a:off x="707172" y="3944268"/>
            <a:ext cx="283046" cy="174770"/>
          </a:xfrm>
          <a:prstGeom prst="rect">
            <a:avLst/>
          </a:prstGeom>
          <a:ln w="6350">
            <a:solidFill>
              <a:schemeClr val="bg1">
                <a:lumMod val="75000"/>
              </a:schemeClr>
            </a:solidFill>
          </a:ln>
        </p:spPr>
      </p:pic>
      <p:pic>
        <p:nvPicPr>
          <p:cNvPr id="72" name="Рисунок 71">
            <a:extLst>
              <a:ext uri="{FF2B5EF4-FFF2-40B4-BE49-F238E27FC236}">
                <a16:creationId xmlns:a16="http://schemas.microsoft.com/office/drawing/2014/main" id="{F8EC42BF-3742-49C3-8EDC-B25E3F70C4C3}"/>
              </a:ext>
            </a:extLst>
          </p:cNvPr>
          <p:cNvPicPr>
            <a:picLocks noChangeAspect="1"/>
          </p:cNvPicPr>
          <p:nvPr/>
        </p:nvPicPr>
        <p:blipFill rotWithShape="1">
          <a:blip r:embed="rId5"/>
          <a:srcRect t="11766" b="13234"/>
          <a:stretch/>
        </p:blipFill>
        <p:spPr>
          <a:xfrm>
            <a:off x="707171" y="3566147"/>
            <a:ext cx="283046" cy="182710"/>
          </a:xfrm>
          <a:prstGeom prst="rect">
            <a:avLst/>
          </a:prstGeom>
          <a:ln w="6350">
            <a:solidFill>
              <a:schemeClr val="bg1">
                <a:lumMod val="75000"/>
              </a:schemeClr>
            </a:solidFill>
          </a:ln>
        </p:spPr>
      </p:pic>
      <p:pic>
        <p:nvPicPr>
          <p:cNvPr id="75" name="Рисунок 74">
            <a:extLst>
              <a:ext uri="{FF2B5EF4-FFF2-40B4-BE49-F238E27FC236}">
                <a16:creationId xmlns:a16="http://schemas.microsoft.com/office/drawing/2014/main" id="{D0B38B7F-C8FE-4755-A9BB-21CE0340C137}"/>
              </a:ext>
            </a:extLst>
          </p:cNvPr>
          <p:cNvPicPr>
            <a:picLocks noChangeAspect="1"/>
          </p:cNvPicPr>
          <p:nvPr/>
        </p:nvPicPr>
        <p:blipFill>
          <a:blip r:embed="rId6"/>
          <a:stretch>
            <a:fillRect/>
          </a:stretch>
        </p:blipFill>
        <p:spPr>
          <a:xfrm>
            <a:off x="707171" y="4327470"/>
            <a:ext cx="283046" cy="182710"/>
          </a:xfrm>
          <a:prstGeom prst="rect">
            <a:avLst/>
          </a:prstGeom>
          <a:ln w="6350">
            <a:solidFill>
              <a:schemeClr val="bg1">
                <a:lumMod val="75000"/>
              </a:schemeClr>
            </a:solidFill>
          </a:ln>
        </p:spPr>
      </p:pic>
      <p:pic>
        <p:nvPicPr>
          <p:cNvPr id="1032" name="Picture 8" descr="Image result for ÑÐ»Ð°Ð³ Ð¾Ð¼Ð°Ð½">
            <a:extLst>
              <a:ext uri="{FF2B5EF4-FFF2-40B4-BE49-F238E27FC236}">
                <a16:creationId xmlns:a16="http://schemas.microsoft.com/office/drawing/2014/main" id="{49E1A4AB-0314-429C-84D2-E4CF1D4F46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171" y="4707180"/>
            <a:ext cx="283046" cy="182710"/>
          </a:xfrm>
          <a:prstGeom prst="rect">
            <a:avLst/>
          </a:prstGeom>
          <a:ln w="6350">
            <a:solidFill>
              <a:schemeClr val="bg1">
                <a:lumMod val="75000"/>
              </a:schemeClr>
            </a:solidFill>
          </a:ln>
          <a:extLst>
            <a:ext uri="{909E8E84-426E-40dd-AFC4-6F175D3DCCD1}">
              <a14:hiddenFill xmlns="" xmlns:a14="http://schemas.microsoft.com/office/drawing/2010/main">
                <a:solidFill>
                  <a:srgbClr val="FFFFFF"/>
                </a:solidFill>
              </a14:hiddenFill>
            </a:ext>
          </a:extLst>
        </p:spPr>
      </p:pic>
      <p:pic>
        <p:nvPicPr>
          <p:cNvPr id="77" name="Рисунок 76">
            <a:extLst>
              <a:ext uri="{FF2B5EF4-FFF2-40B4-BE49-F238E27FC236}">
                <a16:creationId xmlns:a16="http://schemas.microsoft.com/office/drawing/2014/main" id="{67D8C98A-D230-42D4-B30A-1E522833CC07}"/>
              </a:ext>
            </a:extLst>
          </p:cNvPr>
          <p:cNvPicPr>
            <a:picLocks noChangeAspect="1"/>
          </p:cNvPicPr>
          <p:nvPr/>
        </p:nvPicPr>
        <p:blipFill>
          <a:blip r:embed="rId8"/>
          <a:stretch>
            <a:fillRect/>
          </a:stretch>
        </p:blipFill>
        <p:spPr>
          <a:xfrm>
            <a:off x="707171" y="5094710"/>
            <a:ext cx="283046" cy="182710"/>
          </a:xfrm>
          <a:prstGeom prst="rect">
            <a:avLst/>
          </a:prstGeom>
          <a:ln w="6350">
            <a:solidFill>
              <a:schemeClr val="bg1">
                <a:lumMod val="75000"/>
              </a:schemeClr>
            </a:solidFill>
          </a:ln>
        </p:spPr>
      </p:pic>
    </p:spTree>
    <p:extLst>
      <p:ext uri="{BB962C8B-B14F-4D97-AF65-F5344CB8AC3E}">
        <p14:creationId xmlns:p14="http://schemas.microsoft.com/office/powerpoint/2010/main" val="223767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73941"/>
          </a:xfrm>
          <a:prstGeom prst="rect">
            <a:avLst/>
          </a:prstGeom>
        </p:spPr>
      </p:pic>
      <p:sp>
        <p:nvSpPr>
          <p:cNvPr id="60" name="Прямоугольник 59">
            <a:extLst>
              <a:ext uri="{FF2B5EF4-FFF2-40B4-BE49-F238E27FC236}">
                <a16:creationId xmlns:a16="http://schemas.microsoft.com/office/drawing/2014/main" id="{7779530F-19D9-4848-A2E8-C956343FB54F}"/>
              </a:ext>
            </a:extLst>
          </p:cNvPr>
          <p:cNvSpPr/>
          <p:nvPr/>
        </p:nvSpPr>
        <p:spPr>
          <a:xfrm>
            <a:off x="3025821" y="4122186"/>
            <a:ext cx="1968047" cy="1862048"/>
          </a:xfrm>
          <a:prstGeom prst="rect">
            <a:avLst/>
          </a:prstGeom>
          <a:solidFill>
            <a:schemeClr val="bg2">
              <a:alpha val="15000"/>
            </a:schemeClr>
          </a:solidFill>
        </p:spPr>
        <p:txBody>
          <a:bodyPr wrap="square" lIns="0" tIns="0" rIns="0" bIns="0" anchor="ctr">
            <a:spAutoFit/>
          </a:bodyPr>
          <a:lstStyle/>
          <a:p>
            <a:pPr>
              <a:spcBef>
                <a:spcPts val="600"/>
              </a:spcBef>
            </a:pPr>
            <a:r>
              <a:rPr lang="en-US" sz="1600" b="1" dirty="0">
                <a:solidFill>
                  <a:schemeClr val="bg1"/>
                </a:solidFill>
              </a:rPr>
              <a:t>Cognitive Cleaning™</a:t>
            </a:r>
          </a:p>
          <a:p>
            <a:pPr>
              <a:spcBef>
                <a:spcPts val="600"/>
              </a:spcBef>
            </a:pPr>
            <a:r>
              <a:rPr lang="en-US" sz="1400" b="1" dirty="0">
                <a:solidFill>
                  <a:schemeClr val="bg1"/>
                </a:solidFill>
              </a:rPr>
              <a:t>Process Innovation</a:t>
            </a:r>
            <a:r>
              <a:rPr lang="en-US" sz="1400" dirty="0">
                <a:solidFill>
                  <a:schemeClr val="bg1"/>
                </a:solidFill>
              </a:rPr>
              <a:t> Fusion of seamlessly integrated digital and chemical solutions for ultimate cleanliness management</a:t>
            </a:r>
          </a:p>
        </p:txBody>
      </p:sp>
      <p:sp>
        <p:nvSpPr>
          <p:cNvPr id="61" name="Прямоугольник 60">
            <a:extLst>
              <a:ext uri="{FF2B5EF4-FFF2-40B4-BE49-F238E27FC236}">
                <a16:creationId xmlns:a16="http://schemas.microsoft.com/office/drawing/2014/main" id="{7779530F-19D9-4848-A2E8-C956343FB54F}"/>
              </a:ext>
            </a:extLst>
          </p:cNvPr>
          <p:cNvSpPr/>
          <p:nvPr/>
        </p:nvSpPr>
        <p:spPr>
          <a:xfrm>
            <a:off x="5108190" y="3022339"/>
            <a:ext cx="1936666" cy="2369880"/>
          </a:xfrm>
          <a:prstGeom prst="rect">
            <a:avLst/>
          </a:prstGeom>
          <a:noFill/>
        </p:spPr>
        <p:txBody>
          <a:bodyPr wrap="square" lIns="0" tIns="0" rIns="0" bIns="0" anchor="ctr">
            <a:spAutoFit/>
          </a:bodyPr>
          <a:lstStyle/>
          <a:p>
            <a:pPr>
              <a:spcBef>
                <a:spcPts val="600"/>
              </a:spcBef>
            </a:pPr>
            <a:r>
              <a:rPr lang="en-US" sz="1600" b="1" dirty="0">
                <a:solidFill>
                  <a:schemeClr val="bg1"/>
                </a:solidFill>
              </a:rPr>
              <a:t>Cleanliness-As-A-Service</a:t>
            </a:r>
          </a:p>
          <a:p>
            <a:pPr>
              <a:spcBef>
                <a:spcPts val="600"/>
              </a:spcBef>
            </a:pPr>
            <a:r>
              <a:rPr lang="en-US" sz="1400" b="1" dirty="0">
                <a:solidFill>
                  <a:schemeClr val="bg1"/>
                </a:solidFill>
              </a:rPr>
              <a:t>Business Model Innovation </a:t>
            </a:r>
            <a:r>
              <a:rPr lang="en-US" sz="1400" dirty="0">
                <a:solidFill>
                  <a:schemeClr val="bg1"/>
                </a:solidFill>
              </a:rPr>
              <a:t>Gain-sharing philosophy through a Service Level Agreement model to maintain enterprise cleanliness </a:t>
            </a:r>
            <a:endParaRPr lang="en-US" sz="1400" b="1" dirty="0">
              <a:solidFill>
                <a:schemeClr val="bg1"/>
              </a:solidFill>
            </a:endParaRPr>
          </a:p>
          <a:p>
            <a:pPr>
              <a:spcBef>
                <a:spcPts val="600"/>
              </a:spcBef>
            </a:pPr>
            <a:endParaRPr lang="en-US" sz="1400" dirty="0">
              <a:solidFill>
                <a:schemeClr val="bg1"/>
              </a:solidFill>
            </a:endParaRPr>
          </a:p>
        </p:txBody>
      </p:sp>
      <p:sp>
        <p:nvSpPr>
          <p:cNvPr id="62" name="Прямоугольник 61">
            <a:extLst>
              <a:ext uri="{FF2B5EF4-FFF2-40B4-BE49-F238E27FC236}">
                <a16:creationId xmlns:a16="http://schemas.microsoft.com/office/drawing/2014/main" id="{7779530F-19D9-4848-A2E8-C956343FB54F}"/>
              </a:ext>
            </a:extLst>
          </p:cNvPr>
          <p:cNvSpPr/>
          <p:nvPr/>
        </p:nvSpPr>
        <p:spPr>
          <a:xfrm>
            <a:off x="914439" y="4742323"/>
            <a:ext cx="1901810" cy="1831271"/>
          </a:xfrm>
          <a:prstGeom prst="rect">
            <a:avLst/>
          </a:prstGeom>
        </p:spPr>
        <p:txBody>
          <a:bodyPr wrap="square" lIns="0" tIns="0" rIns="0" bIns="0" anchor="ctr">
            <a:spAutoFit/>
          </a:bodyPr>
          <a:lstStyle/>
          <a:p>
            <a:pPr>
              <a:spcBef>
                <a:spcPts val="600"/>
              </a:spcBef>
            </a:pPr>
            <a:r>
              <a:rPr lang="en-US" sz="1600" b="1" dirty="0">
                <a:solidFill>
                  <a:schemeClr val="bg1"/>
                </a:solidFill>
              </a:rPr>
              <a:t>AlfaPEROX™</a:t>
            </a:r>
          </a:p>
          <a:p>
            <a:pPr>
              <a:spcBef>
                <a:spcPts val="600"/>
              </a:spcBef>
            </a:pPr>
            <a:r>
              <a:rPr lang="en-US" sz="1400" b="1" dirty="0">
                <a:solidFill>
                  <a:schemeClr val="bg1"/>
                </a:solidFill>
              </a:rPr>
              <a:t>Product Innovation </a:t>
            </a:r>
            <a:r>
              <a:rPr lang="en-US" sz="1400" dirty="0">
                <a:solidFill>
                  <a:schemeClr val="bg1"/>
                </a:solidFill>
              </a:rPr>
              <a:t>A family of core cleaning solutions based on innovative fouling-tailored chemicals developed by Angara </a:t>
            </a:r>
            <a:r>
              <a:rPr lang="en-US" sz="1400" i="1" dirty="0">
                <a:solidFill>
                  <a:schemeClr val="bg1"/>
                </a:solidFill>
              </a:rPr>
              <a:t>(‘Magic Bubbles’) </a:t>
            </a:r>
          </a:p>
        </p:txBody>
      </p:sp>
      <p:sp>
        <p:nvSpPr>
          <p:cNvPr id="83" name="Прямоугольник 82"/>
          <p:cNvSpPr/>
          <p:nvPr/>
        </p:nvSpPr>
        <p:spPr>
          <a:xfrm rot="16200000">
            <a:off x="-776452" y="3452436"/>
            <a:ext cx="2583500" cy="307777"/>
          </a:xfrm>
          <a:prstGeom prst="rect">
            <a:avLst/>
          </a:prstGeom>
        </p:spPr>
        <p:txBody>
          <a:bodyPr wrap="square">
            <a:spAutoFit/>
          </a:bodyPr>
          <a:lstStyle/>
          <a:p>
            <a:pPr algn="ctr"/>
            <a:r>
              <a:rPr lang="en-US" sz="1400" b="1" dirty="0">
                <a:solidFill>
                  <a:schemeClr val="bg1"/>
                </a:solidFill>
              </a:rPr>
              <a:t>Value for Business</a:t>
            </a:r>
            <a:endParaRPr lang="ru-RU" sz="1400" dirty="0">
              <a:solidFill>
                <a:schemeClr val="bg1"/>
              </a:solidFill>
            </a:endParaRPr>
          </a:p>
        </p:txBody>
      </p:sp>
      <p:sp>
        <p:nvSpPr>
          <p:cNvPr id="29" name="Прямоугольник 28">
            <a:extLst>
              <a:ext uri="{FF2B5EF4-FFF2-40B4-BE49-F238E27FC236}">
                <a16:creationId xmlns:a16="http://schemas.microsoft.com/office/drawing/2014/main" id="{7779530F-19D9-4848-A2E8-C956343FB54F}"/>
              </a:ext>
            </a:extLst>
          </p:cNvPr>
          <p:cNvSpPr/>
          <p:nvPr/>
        </p:nvSpPr>
        <p:spPr>
          <a:xfrm>
            <a:off x="7273499" y="2171560"/>
            <a:ext cx="1888327" cy="2046714"/>
          </a:xfrm>
          <a:prstGeom prst="rect">
            <a:avLst/>
          </a:prstGeom>
          <a:noFill/>
        </p:spPr>
        <p:txBody>
          <a:bodyPr wrap="square" lIns="0" tIns="0" rIns="0" bIns="0" anchor="ctr">
            <a:spAutoFit/>
          </a:bodyPr>
          <a:lstStyle/>
          <a:p>
            <a:pPr>
              <a:spcBef>
                <a:spcPts val="600"/>
              </a:spcBef>
            </a:pPr>
            <a:r>
              <a:rPr lang="en-US" sz="1600" b="1" dirty="0">
                <a:solidFill>
                  <a:schemeClr val="bg1"/>
                </a:solidFill>
              </a:rPr>
              <a:t>Hardware Upgrade</a:t>
            </a:r>
          </a:p>
          <a:p>
            <a:pPr>
              <a:spcBef>
                <a:spcPts val="600"/>
              </a:spcBef>
            </a:pPr>
            <a:r>
              <a:rPr lang="en-US" sz="1400" b="1" dirty="0">
                <a:solidFill>
                  <a:schemeClr val="bg1"/>
                </a:solidFill>
              </a:rPr>
              <a:t>Equipment Innovation </a:t>
            </a:r>
            <a:r>
              <a:rPr lang="en-US" sz="1400" dirty="0">
                <a:solidFill>
                  <a:schemeClr val="bg1"/>
                </a:solidFill>
              </a:rPr>
              <a:t>Ultimate benefits maximization through use of the best available equipment maintained through cleanliness-as-a- service</a:t>
            </a:r>
            <a:endParaRPr lang="en-US" sz="1400" i="1" dirty="0">
              <a:solidFill>
                <a:schemeClr val="bg1"/>
              </a:solidFill>
            </a:endParaRPr>
          </a:p>
        </p:txBody>
      </p:sp>
      <p:cxnSp>
        <p:nvCxnSpPr>
          <p:cNvPr id="7" name="Прямая со стрелкой 6"/>
          <p:cNvCxnSpPr/>
          <p:nvPr/>
        </p:nvCxnSpPr>
        <p:spPr>
          <a:xfrm flipV="1">
            <a:off x="631963" y="1558456"/>
            <a:ext cx="49574" cy="5127460"/>
          </a:xfrm>
          <a:prstGeom prst="straightConnector1">
            <a:avLst/>
          </a:prstGeom>
          <a:ln w="12700">
            <a:solidFill>
              <a:schemeClr val="bg1">
                <a:lumMod val="95000"/>
                <a:alpha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a:xfrm>
            <a:off x="9111098" y="6414345"/>
            <a:ext cx="2337952" cy="276999"/>
          </a:xfrm>
          <a:prstGeom prst="rect">
            <a:avLst/>
          </a:prstGeom>
        </p:spPr>
        <p:txBody>
          <a:bodyPr wrap="square">
            <a:spAutoFit/>
          </a:bodyPr>
          <a:lstStyle/>
          <a:p>
            <a:pPr algn="ctr"/>
            <a:r>
              <a:rPr lang="en-US" sz="1200" b="1" dirty="0">
                <a:solidFill>
                  <a:schemeClr val="bg1"/>
                </a:solidFill>
              </a:rPr>
              <a:t>Innovation Degree</a:t>
            </a:r>
            <a:endParaRPr lang="ru-RU" sz="1200" dirty="0">
              <a:solidFill>
                <a:schemeClr val="bg1"/>
              </a:solidFill>
            </a:endParaRPr>
          </a:p>
        </p:txBody>
      </p:sp>
      <p:sp>
        <p:nvSpPr>
          <p:cNvPr id="50" name="Title 20"/>
          <p:cNvSpPr txBox="1">
            <a:spLocks/>
          </p:cNvSpPr>
          <p:nvPr/>
        </p:nvSpPr>
        <p:spPr>
          <a:xfrm>
            <a:off x="1411377" y="126230"/>
            <a:ext cx="8066911" cy="894118"/>
          </a:xfrm>
          <a:prstGeom prst="rect">
            <a:avLst/>
          </a:prstGeom>
          <a:solidFill>
            <a:schemeClr val="bg2">
              <a:alpha val="7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00"/>
              </a:spcAft>
            </a:pPr>
            <a:r>
              <a:rPr lang="en-US" sz="2400" b="1" dirty="0">
                <a:solidFill>
                  <a:schemeClr val="bg1"/>
                </a:solidFill>
                <a:cs typeface="Arial" panose="020B0604020202020204" pitchFamily="34" charset="0"/>
              </a:rPr>
              <a:t> </a:t>
            </a:r>
            <a:r>
              <a:rPr lang="en-US" sz="2400" b="1" dirty="0">
                <a:solidFill>
                  <a:schemeClr val="accent1">
                    <a:lumMod val="20000"/>
                    <a:lumOff val="80000"/>
                  </a:schemeClr>
                </a:solidFill>
                <a:cs typeface="Arial" panose="020B0604020202020204" pitchFamily="34" charset="0"/>
              </a:rPr>
              <a:t>Explore a Blue Ocean of Opportunities with Angara</a:t>
            </a:r>
          </a:p>
          <a:p>
            <a:r>
              <a:rPr lang="en-US" sz="2400" b="1" dirty="0">
                <a:solidFill>
                  <a:schemeClr val="bg1"/>
                </a:solidFill>
                <a:cs typeface="Arial" panose="020B0604020202020204" pitchFamily="34" charset="0"/>
              </a:rPr>
              <a:t> AlfaPEROX</a:t>
            </a:r>
            <a:r>
              <a:rPr lang="en-US" sz="1600" b="1" baseline="30000" dirty="0">
                <a:solidFill>
                  <a:schemeClr val="bg1"/>
                </a:solidFill>
                <a:cs typeface="Arial" panose="020B0604020202020204" pitchFamily="34" charset="0"/>
              </a:rPr>
              <a:t>TM</a:t>
            </a:r>
          </a:p>
        </p:txBody>
      </p:sp>
      <p:sp>
        <p:nvSpPr>
          <p:cNvPr id="2" name="Номер слайда 1"/>
          <p:cNvSpPr>
            <a:spLocks noGrp="1"/>
          </p:cNvSpPr>
          <p:nvPr>
            <p:ph type="sldNum" sz="quarter" idx="4294967295"/>
          </p:nvPr>
        </p:nvSpPr>
        <p:spPr>
          <a:xfrm>
            <a:off x="11506221" y="6414345"/>
            <a:ext cx="357187" cy="184150"/>
          </a:xfrm>
        </p:spPr>
        <p:txBody>
          <a:bodyPr/>
          <a:lstStyle/>
          <a:p>
            <a:fld id="{D3C2E419-5CA0-4B7A-AB48-A1EB8C9046CF}" type="slidenum">
              <a:rPr lang="ru-RU" smtClean="0">
                <a:solidFill>
                  <a:schemeClr val="bg1"/>
                </a:solidFill>
              </a:rPr>
              <a:t>12</a:t>
            </a:fld>
            <a:endParaRPr lang="ru-RU" dirty="0">
              <a:solidFill>
                <a:schemeClr val="bg1"/>
              </a:solidFill>
            </a:endParaRPr>
          </a:p>
        </p:txBody>
      </p:sp>
      <p:sp>
        <p:nvSpPr>
          <p:cNvPr id="18" name="Прямоугольник 17"/>
          <p:cNvSpPr/>
          <p:nvPr/>
        </p:nvSpPr>
        <p:spPr>
          <a:xfrm>
            <a:off x="767283" y="4685282"/>
            <a:ext cx="2068016" cy="1971120"/>
          </a:xfrm>
          <a:prstGeom prst="rect">
            <a:avLst/>
          </a:prstGeom>
          <a:solidFill>
            <a:srgbClr val="92D050">
              <a:alpha val="42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cxnSp>
        <p:nvCxnSpPr>
          <p:cNvPr id="5" name="Прямая со стрелкой 4"/>
          <p:cNvCxnSpPr/>
          <p:nvPr/>
        </p:nvCxnSpPr>
        <p:spPr>
          <a:xfrm flipV="1">
            <a:off x="636104" y="6669201"/>
            <a:ext cx="10803421" cy="9896"/>
          </a:xfrm>
          <a:prstGeom prst="straightConnector1">
            <a:avLst/>
          </a:prstGeom>
          <a:ln w="12700">
            <a:solidFill>
              <a:schemeClr val="bg1">
                <a:lumMod val="95000"/>
                <a:alpha val="8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2892470" y="4152578"/>
            <a:ext cx="2068016" cy="2513349"/>
          </a:xfrm>
          <a:prstGeom prst="rect">
            <a:avLst/>
          </a:prstGeom>
          <a:solidFill>
            <a:schemeClr val="bg1">
              <a:lumMod val="50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1" name="Прямоугольник 20"/>
          <p:cNvSpPr/>
          <p:nvPr/>
        </p:nvSpPr>
        <p:spPr>
          <a:xfrm>
            <a:off x="5017657" y="3009905"/>
            <a:ext cx="2068016" cy="3676011"/>
          </a:xfrm>
          <a:prstGeom prst="rect">
            <a:avLst/>
          </a:prstGeom>
          <a:solidFill>
            <a:schemeClr val="bg1">
              <a:lumMod val="50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2" name="Прямоугольник 21"/>
          <p:cNvSpPr/>
          <p:nvPr/>
        </p:nvSpPr>
        <p:spPr>
          <a:xfrm>
            <a:off x="7144076" y="2152510"/>
            <a:ext cx="2068016" cy="4526791"/>
          </a:xfrm>
          <a:prstGeom prst="rect">
            <a:avLst/>
          </a:prstGeom>
          <a:solidFill>
            <a:schemeClr val="bg1">
              <a:lumMod val="50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cxnSp>
        <p:nvCxnSpPr>
          <p:cNvPr id="24" name="Прямая соединительная линия 12">
            <a:extLst>
              <a:ext uri="{FF2B5EF4-FFF2-40B4-BE49-F238E27FC236}">
                <a16:creationId xmlns:a16="http://schemas.microsoft.com/office/drawing/2014/main" id="{BDF75FF0-EFC8-47D2-AF85-9C343DD5A640}"/>
              </a:ext>
            </a:extLst>
          </p:cNvPr>
          <p:cNvCxnSpPr>
            <a:cxnSpLocks/>
          </p:cNvCxnSpPr>
          <p:nvPr/>
        </p:nvCxnSpPr>
        <p:spPr>
          <a:xfrm>
            <a:off x="1238455" y="0"/>
            <a:ext cx="0" cy="1200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18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вода&#10;&#10;Автоматически созданное описание">
            <a:extLst>
              <a:ext uri="{FF2B5EF4-FFF2-40B4-BE49-F238E27FC236}">
                <a16:creationId xmlns:a16="http://schemas.microsoft.com/office/drawing/2014/main" id="{B2A27149-2FED-4FC4-BD66-832FA126C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15">
            <a:extLst>
              <a:ext uri="{FF2B5EF4-FFF2-40B4-BE49-F238E27FC236}">
                <a16:creationId xmlns:a16="http://schemas.microsoft.com/office/drawing/2014/main" id="{93F92C55-9F22-447F-9597-72B140270552}"/>
              </a:ext>
            </a:extLst>
          </p:cNvPr>
          <p:cNvPicPr>
            <a:picLocks/>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l="4815" r="4815"/>
          <a:stretch/>
        </p:blipFill>
        <p:spPr>
          <a:xfrm>
            <a:off x="5786739" y="1794879"/>
            <a:ext cx="2511488" cy="1438322"/>
          </a:xfrm>
          <a:prstGeom prst="rect">
            <a:avLst/>
          </a:prstGeom>
          <a:ln w="19050">
            <a:solidFill>
              <a:schemeClr val="accent1"/>
            </a:solidFill>
          </a:ln>
          <a:effectLst>
            <a:outerShdw blurRad="101600" dist="127000" dir="2700000" algn="tl" rotWithShape="0">
              <a:prstClr val="black">
                <a:alpha val="20000"/>
              </a:prstClr>
            </a:outerShdw>
          </a:effectLst>
        </p:spPr>
      </p:pic>
      <p:sp>
        <p:nvSpPr>
          <p:cNvPr id="9" name="Прямоугольник 8">
            <a:extLst>
              <a:ext uri="{FF2B5EF4-FFF2-40B4-BE49-F238E27FC236}">
                <a16:creationId xmlns:a16="http://schemas.microsoft.com/office/drawing/2014/main" id="{96A59FBB-7CAC-4158-8C08-E5F98061AEDB}"/>
              </a:ext>
            </a:extLst>
          </p:cNvPr>
          <p:cNvSpPr/>
          <p:nvPr/>
        </p:nvSpPr>
        <p:spPr>
          <a:xfrm>
            <a:off x="5784320" y="6365217"/>
            <a:ext cx="2446437" cy="184666"/>
          </a:xfrm>
          <a:prstGeom prst="rect">
            <a:avLst/>
          </a:prstGeom>
        </p:spPr>
        <p:txBody>
          <a:bodyPr wrap="square" lIns="0" tIns="0" rIns="0" bIns="0">
            <a:spAutoFit/>
          </a:bodyPr>
          <a:lstStyle/>
          <a:p>
            <a:r>
              <a:rPr lang="en-US" sz="1200" b="1" dirty="0">
                <a:solidFill>
                  <a:schemeClr val="accent1">
                    <a:lumMod val="60000"/>
                    <a:lumOff val="40000"/>
                  </a:schemeClr>
                </a:solidFill>
              </a:rPr>
              <a:t>Patented technology</a:t>
            </a:r>
            <a:endParaRPr lang="ru-RU" sz="1200" b="1" dirty="0">
              <a:solidFill>
                <a:schemeClr val="accent1">
                  <a:lumMod val="60000"/>
                  <a:lumOff val="40000"/>
                </a:schemeClr>
              </a:solidFill>
            </a:endParaRPr>
          </a:p>
        </p:txBody>
      </p:sp>
      <p:sp>
        <p:nvSpPr>
          <p:cNvPr id="10" name="Rectangle 1">
            <a:extLst>
              <a:ext uri="{FF2B5EF4-FFF2-40B4-BE49-F238E27FC236}">
                <a16:creationId xmlns:a16="http://schemas.microsoft.com/office/drawing/2014/main" id="{77D69F2B-B705-402E-8A54-5328E7D45038}"/>
              </a:ext>
            </a:extLst>
          </p:cNvPr>
          <p:cNvSpPr/>
          <p:nvPr/>
        </p:nvSpPr>
        <p:spPr>
          <a:xfrm>
            <a:off x="418194" y="6655843"/>
            <a:ext cx="6096000" cy="184666"/>
          </a:xfrm>
          <a:prstGeom prst="rect">
            <a:avLst/>
          </a:prstGeom>
        </p:spPr>
        <p:txBody>
          <a:bodyPr lIns="0" tIns="0" rIns="0" bIns="0">
            <a:spAutoFit/>
          </a:bodyPr>
          <a:lstStyle/>
          <a:p>
            <a:pPr lvl="0"/>
            <a:r>
              <a:rPr lang="en" sz="1200" i="1" dirty="0">
                <a:solidFill>
                  <a:schemeClr val="accent1">
                    <a:lumMod val="60000"/>
                    <a:lumOff val="40000"/>
                  </a:schemeClr>
                </a:solidFill>
              </a:rPr>
              <a:t>* AlfaPEROX is proprietary patented technology developed by Angara Industries</a:t>
            </a:r>
          </a:p>
        </p:txBody>
      </p:sp>
      <p:sp>
        <p:nvSpPr>
          <p:cNvPr id="2" name="Номер слайда 1">
            <a:extLst>
              <a:ext uri="{FF2B5EF4-FFF2-40B4-BE49-F238E27FC236}">
                <a16:creationId xmlns:a16="http://schemas.microsoft.com/office/drawing/2014/main" id="{EA90DD99-9742-4191-A95C-8F665E647C7D}"/>
              </a:ext>
            </a:extLst>
          </p:cNvPr>
          <p:cNvSpPr>
            <a:spLocks noGrp="1"/>
          </p:cNvSpPr>
          <p:nvPr>
            <p:ph type="sldNum" sz="quarter" idx="10"/>
          </p:nvPr>
        </p:nvSpPr>
        <p:spPr>
          <a:xfrm>
            <a:off x="11334220" y="6434467"/>
            <a:ext cx="357188" cy="184666"/>
          </a:xfrm>
        </p:spPr>
        <p:txBody>
          <a:bodyPr/>
          <a:lstStyle/>
          <a:p>
            <a:fld id="{BEBBE1A4-B8D4-4FCD-8EBF-3AF890B45536}" type="slidenum">
              <a:rPr lang="ru-RU" smtClean="0">
                <a:solidFill>
                  <a:schemeClr val="accent1">
                    <a:lumMod val="60000"/>
                    <a:lumOff val="40000"/>
                  </a:schemeClr>
                </a:solidFill>
              </a:rPr>
              <a:pPr/>
              <a:t>13</a:t>
            </a:fld>
            <a:endParaRPr lang="ru-RU" dirty="0">
              <a:solidFill>
                <a:schemeClr val="accent1">
                  <a:lumMod val="60000"/>
                  <a:lumOff val="40000"/>
                </a:schemeClr>
              </a:solidFill>
            </a:endParaRPr>
          </a:p>
        </p:txBody>
      </p:sp>
      <p:sp>
        <p:nvSpPr>
          <p:cNvPr id="12" name="Прямоугольник 11">
            <a:extLst>
              <a:ext uri="{FF2B5EF4-FFF2-40B4-BE49-F238E27FC236}">
                <a16:creationId xmlns:a16="http://schemas.microsoft.com/office/drawing/2014/main" id="{3CABD7FA-1AD3-48BE-974E-4B52436D4272}"/>
              </a:ext>
            </a:extLst>
          </p:cNvPr>
          <p:cNvSpPr/>
          <p:nvPr/>
        </p:nvSpPr>
        <p:spPr>
          <a:xfrm>
            <a:off x="1018181" y="200318"/>
            <a:ext cx="9518063" cy="553998"/>
          </a:xfrm>
          <a:prstGeom prst="rect">
            <a:avLst/>
          </a:prstGeom>
          <a:effectLst/>
        </p:spPr>
        <p:txBody>
          <a:bodyPr wrap="square" lIns="0" tIns="0" rIns="0" bIns="0">
            <a:spAutoFit/>
          </a:bodyPr>
          <a:lstStyle/>
          <a:p>
            <a:r>
              <a:rPr lang="en-US" sz="3600" b="1" dirty="0">
                <a:solidFill>
                  <a:schemeClr val="bg1"/>
                </a:solidFill>
                <a:latin typeface="Roboto Medium"/>
                <a:ea typeface="+mj-ea"/>
                <a:cs typeface="Arial" panose="020B0604020202020204" pitchFamily="34" charset="0"/>
              </a:rPr>
              <a:t>AlfaPEROX</a:t>
            </a:r>
            <a:r>
              <a:rPr lang="en-US" sz="2000" b="1" baseline="100000" dirty="0">
                <a:solidFill>
                  <a:schemeClr val="bg1"/>
                </a:solidFill>
                <a:latin typeface="Roboto Medium"/>
                <a:ea typeface="+mj-ea"/>
                <a:cs typeface="Arial" panose="020B0604020202020204" pitchFamily="34" charset="0"/>
              </a:rPr>
              <a:t>*</a:t>
            </a:r>
            <a:r>
              <a:rPr lang="en-US" sz="3600" b="1" dirty="0">
                <a:solidFill>
                  <a:schemeClr val="bg1"/>
                </a:solidFill>
                <a:latin typeface="Roboto Medium"/>
                <a:ea typeface="+mj-ea"/>
                <a:cs typeface="Arial" panose="020B0604020202020204" pitchFamily="34" charset="0"/>
              </a:rPr>
              <a:t> </a:t>
            </a:r>
            <a:r>
              <a:rPr lang="en-US" sz="2100" b="1" dirty="0">
                <a:solidFill>
                  <a:schemeClr val="bg1"/>
                </a:solidFill>
                <a:latin typeface="Roboto Medium"/>
                <a:ea typeface="+mj-ea"/>
                <a:cs typeface="Arial" panose="020B0604020202020204" pitchFamily="34" charset="0"/>
              </a:rPr>
              <a:t>is the key enabling technology of Angara</a:t>
            </a:r>
            <a:r>
              <a:rPr lang="en-US" sz="2400" b="1" dirty="0">
                <a:solidFill>
                  <a:schemeClr val="bg1"/>
                </a:solidFill>
                <a:latin typeface="Roboto Medium"/>
                <a:ea typeface="+mj-ea"/>
                <a:cs typeface="Arial" panose="020B0604020202020204" pitchFamily="34" charset="0"/>
              </a:rPr>
              <a:t> </a:t>
            </a:r>
            <a:endParaRPr lang="ru-RU" sz="2400" b="1" dirty="0">
              <a:solidFill>
                <a:schemeClr val="bg1"/>
              </a:solidFill>
            </a:endParaRPr>
          </a:p>
        </p:txBody>
      </p:sp>
      <p:cxnSp>
        <p:nvCxnSpPr>
          <p:cNvPr id="13" name="Прямая соединительная линия 12">
            <a:extLst>
              <a:ext uri="{FF2B5EF4-FFF2-40B4-BE49-F238E27FC236}">
                <a16:creationId xmlns:a16="http://schemas.microsoft.com/office/drawing/2014/main" id="{55A0AF8D-F302-4A96-8AB6-BBAF9247F91A}"/>
              </a:ext>
            </a:extLst>
          </p:cNvPr>
          <p:cNvCxnSpPr>
            <a:cxnSpLocks/>
          </p:cNvCxnSpPr>
          <p:nvPr/>
        </p:nvCxnSpPr>
        <p:spPr>
          <a:xfrm>
            <a:off x="520700" y="0"/>
            <a:ext cx="0" cy="13589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7CCCA33-33E9-4A71-B63A-5F21CB35CE91}"/>
              </a:ext>
            </a:extLst>
          </p:cNvPr>
          <p:cNvSpPr txBox="1"/>
          <p:nvPr/>
        </p:nvSpPr>
        <p:spPr>
          <a:xfrm>
            <a:off x="8542978" y="2062824"/>
            <a:ext cx="3266221" cy="3416320"/>
          </a:xfrm>
          <a:prstGeom prst="rect">
            <a:avLst/>
          </a:prstGeom>
          <a:noFill/>
        </p:spPr>
        <p:txBody>
          <a:bodyPr wrap="square" lIns="0" tIns="0" rIns="0" bIns="0" rtlCol="0">
            <a:spAutoFit/>
          </a:bodyPr>
          <a:lstStyle/>
          <a:p>
            <a:pPr>
              <a:spcAft>
                <a:spcPts val="600"/>
              </a:spcAft>
            </a:pPr>
            <a:r>
              <a:rPr lang="en-US" sz="2000" b="1" dirty="0">
                <a:solidFill>
                  <a:schemeClr val="accent1">
                    <a:lumMod val="60000"/>
                    <a:lumOff val="40000"/>
                  </a:schemeClr>
                </a:solidFill>
              </a:rPr>
              <a:t>HOW IT WORKS</a:t>
            </a:r>
          </a:p>
          <a:p>
            <a:pPr>
              <a:spcAft>
                <a:spcPts val="600"/>
              </a:spcAft>
            </a:pPr>
            <a:r>
              <a:rPr lang="en-US" dirty="0">
                <a:solidFill>
                  <a:schemeClr val="bg1"/>
                </a:solidFill>
              </a:rPr>
              <a:t>Finely controlled release of bubbles – in the right time, in the right place</a:t>
            </a:r>
            <a:r>
              <a:rPr lang="en-US" sz="1600" dirty="0">
                <a:solidFill>
                  <a:schemeClr val="bg1"/>
                </a:solidFill>
              </a:rPr>
              <a:t>:  </a:t>
            </a:r>
          </a:p>
          <a:p>
            <a:pPr marL="285750" indent="-285750">
              <a:spcAft>
                <a:spcPts val="600"/>
              </a:spcAft>
              <a:buFont typeface="Arial" panose="020B0604020202020204" pitchFamily="34" charset="0"/>
              <a:buChar char="•"/>
            </a:pPr>
            <a:r>
              <a:rPr lang="en-US" sz="1600" dirty="0">
                <a:solidFill>
                  <a:schemeClr val="bg1"/>
                </a:solidFill>
              </a:rPr>
              <a:t>Peroxide gets decomposed into </a:t>
            </a:r>
            <a:r>
              <a:rPr lang="en-US" sz="1600" b="1" dirty="0">
                <a:solidFill>
                  <a:schemeClr val="bg1"/>
                </a:solidFill>
              </a:rPr>
              <a:t>H</a:t>
            </a:r>
            <a:r>
              <a:rPr lang="en-US" sz="1050" b="1" dirty="0">
                <a:solidFill>
                  <a:schemeClr val="bg1"/>
                </a:solidFill>
              </a:rPr>
              <a:t>2</a:t>
            </a:r>
            <a:r>
              <a:rPr lang="en-US" sz="1600" b="1" dirty="0">
                <a:solidFill>
                  <a:schemeClr val="bg1"/>
                </a:solidFill>
              </a:rPr>
              <a:t>O</a:t>
            </a:r>
            <a:r>
              <a:rPr lang="en-US" sz="1600" dirty="0">
                <a:solidFill>
                  <a:schemeClr val="bg1"/>
                </a:solidFill>
              </a:rPr>
              <a:t> and </a:t>
            </a:r>
            <a:r>
              <a:rPr lang="en-US" sz="1600" b="1" dirty="0">
                <a:solidFill>
                  <a:schemeClr val="bg1"/>
                </a:solidFill>
              </a:rPr>
              <a:t>O</a:t>
            </a:r>
            <a:r>
              <a:rPr lang="en-US" sz="1050" b="1" dirty="0">
                <a:solidFill>
                  <a:schemeClr val="bg1"/>
                </a:solidFill>
              </a:rPr>
              <a:t>2</a:t>
            </a:r>
            <a:r>
              <a:rPr lang="en-US" sz="1600" dirty="0">
                <a:solidFill>
                  <a:schemeClr val="bg1"/>
                </a:solidFill>
              </a:rPr>
              <a:t> inside the pores and cracks of fouling</a:t>
            </a:r>
          </a:p>
          <a:p>
            <a:pPr marL="285750" indent="-285750">
              <a:spcAft>
                <a:spcPts val="600"/>
              </a:spcAft>
              <a:buFont typeface="Arial" panose="020B0604020202020204" pitchFamily="34" charset="0"/>
              <a:buChar char="•"/>
            </a:pPr>
            <a:r>
              <a:rPr lang="en-US" sz="1600" dirty="0">
                <a:solidFill>
                  <a:schemeClr val="bg1"/>
                </a:solidFill>
              </a:rPr>
              <a:t>Released O</a:t>
            </a:r>
            <a:r>
              <a:rPr lang="en-US" sz="1100" dirty="0">
                <a:solidFill>
                  <a:schemeClr val="bg1"/>
                </a:solidFill>
              </a:rPr>
              <a:t>2</a:t>
            </a:r>
            <a:r>
              <a:rPr lang="en-US" sz="1600" dirty="0">
                <a:solidFill>
                  <a:schemeClr val="bg1"/>
                </a:solidFill>
              </a:rPr>
              <a:t> expands and applies pressure inside the fouling</a:t>
            </a:r>
            <a:endParaRPr lang="ru-RU" sz="1600" dirty="0">
              <a:solidFill>
                <a:schemeClr val="bg1"/>
              </a:solidFill>
            </a:endParaRPr>
          </a:p>
          <a:p>
            <a:pPr marL="285750" indent="-285750">
              <a:spcAft>
                <a:spcPts val="600"/>
              </a:spcAft>
              <a:buFont typeface="Arial" panose="020B0604020202020204" pitchFamily="34" charset="0"/>
              <a:buChar char="•"/>
            </a:pPr>
            <a:r>
              <a:rPr lang="en-US" sz="1600" dirty="0">
                <a:solidFill>
                  <a:schemeClr val="bg1"/>
                </a:solidFill>
              </a:rPr>
              <a:t>The pressure mechanically </a:t>
            </a:r>
            <a:br>
              <a:rPr lang="ru-RU" sz="1600" dirty="0">
                <a:solidFill>
                  <a:schemeClr val="bg1"/>
                </a:solidFill>
              </a:rPr>
            </a:br>
            <a:r>
              <a:rPr lang="en-US" sz="1600" dirty="0">
                <a:solidFill>
                  <a:schemeClr val="bg1"/>
                </a:solidFill>
              </a:rPr>
              <a:t>removes fouling from inside</a:t>
            </a:r>
          </a:p>
        </p:txBody>
      </p:sp>
      <p:pic>
        <p:nvPicPr>
          <p:cNvPr id="7" name="Рисунок 13">
            <a:extLst>
              <a:ext uri="{FF2B5EF4-FFF2-40B4-BE49-F238E27FC236}">
                <a16:creationId xmlns:a16="http://schemas.microsoft.com/office/drawing/2014/main" id="{6360105A-E0B4-4445-87F4-FE034DC5E361}"/>
              </a:ext>
            </a:extLst>
          </p:cNvPr>
          <p:cNvPicPr>
            <a:picLocks/>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rcRect l="104" r="104"/>
          <a:stretch/>
        </p:blipFill>
        <p:spPr>
          <a:xfrm>
            <a:off x="5786739" y="3349246"/>
            <a:ext cx="2512182" cy="1438122"/>
          </a:xfrm>
          <a:prstGeom prst="rect">
            <a:avLst/>
          </a:prstGeom>
          <a:ln w="19050">
            <a:solidFill>
              <a:schemeClr val="accent1"/>
            </a:solidFill>
          </a:ln>
          <a:effectLst>
            <a:outerShdw blurRad="101600" dist="127000" dir="2700000" algn="tl" rotWithShape="0">
              <a:prstClr val="black">
                <a:alpha val="20000"/>
              </a:prstClr>
            </a:outerShdw>
          </a:effectLst>
        </p:spPr>
      </p:pic>
      <p:pic>
        <p:nvPicPr>
          <p:cNvPr id="6" name="Рисунок 5" descr="Изображение выглядит как скала, гриб, внешний, продукт&#10;&#10;Описание создано автоматически">
            <a:extLst>
              <a:ext uri="{FF2B5EF4-FFF2-40B4-BE49-F238E27FC236}">
                <a16:creationId xmlns:a16="http://schemas.microsoft.com/office/drawing/2014/main" id="{3EB69E1E-C73B-4C79-B685-68AB07ECEE24}"/>
              </a:ext>
            </a:extLst>
          </p:cNvPr>
          <p:cNvPicPr>
            <a:picLocks/>
          </p:cNvPicPr>
          <p:nvPr/>
        </p:nvPicPr>
        <p:blipFill rotWithShape="1">
          <a:blip r:embed="rId8" cstate="print">
            <a:extLst>
              <a:ext uri="{28A0092B-C50C-407E-A947-70E740481C1C}">
                <a14:useLocalDpi xmlns:a14="http://schemas.microsoft.com/office/drawing/2010/main"/>
              </a:ext>
            </a:extLst>
          </a:blip>
          <a:srcRect l="3806" r="3806"/>
          <a:stretch/>
        </p:blipFill>
        <p:spPr>
          <a:xfrm>
            <a:off x="5786739" y="4903398"/>
            <a:ext cx="2512182" cy="1438122"/>
          </a:xfrm>
          <a:prstGeom prst="rect">
            <a:avLst/>
          </a:prstGeom>
          <a:ln w="19050">
            <a:solidFill>
              <a:schemeClr val="accent1"/>
            </a:solidFill>
          </a:ln>
          <a:effectLst>
            <a:outerShdw blurRad="101600" dist="127000" dir="2700000" algn="tl" rotWithShape="0">
              <a:prstClr val="black">
                <a:alpha val="20000"/>
              </a:prstClr>
            </a:outerShdw>
          </a:effectLst>
        </p:spPr>
      </p:pic>
      <p:sp>
        <p:nvSpPr>
          <p:cNvPr id="37" name="Овал 36">
            <a:extLst>
              <a:ext uri="{FF2B5EF4-FFF2-40B4-BE49-F238E27FC236}">
                <a16:creationId xmlns:a16="http://schemas.microsoft.com/office/drawing/2014/main" id="{3CD382DB-910B-4D40-9BD5-05B34A7A6ADC}"/>
              </a:ext>
            </a:extLst>
          </p:cNvPr>
          <p:cNvSpPr/>
          <p:nvPr/>
        </p:nvSpPr>
        <p:spPr>
          <a:xfrm>
            <a:off x="5686703" y="2423530"/>
            <a:ext cx="181020" cy="181020"/>
          </a:xfrm>
          <a:prstGeom prst="ellipse">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a:extLst>
              <a:ext uri="{FF2B5EF4-FFF2-40B4-BE49-F238E27FC236}">
                <a16:creationId xmlns:a16="http://schemas.microsoft.com/office/drawing/2014/main" id="{7928AE4F-6E9C-4439-BBB1-C42383396AF3}"/>
              </a:ext>
            </a:extLst>
          </p:cNvPr>
          <p:cNvSpPr/>
          <p:nvPr/>
        </p:nvSpPr>
        <p:spPr>
          <a:xfrm>
            <a:off x="5729566" y="2466393"/>
            <a:ext cx="95294" cy="95294"/>
          </a:xfrm>
          <a:prstGeom prst="ellipse">
            <a:avLst/>
          </a:prstGeom>
          <a:solidFill>
            <a:srgbClr val="007A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a:extLst>
              <a:ext uri="{FF2B5EF4-FFF2-40B4-BE49-F238E27FC236}">
                <a16:creationId xmlns:a16="http://schemas.microsoft.com/office/drawing/2014/main" id="{71B1D070-30E4-493E-9718-A34BED1315BD}"/>
              </a:ext>
            </a:extLst>
          </p:cNvPr>
          <p:cNvSpPr/>
          <p:nvPr/>
        </p:nvSpPr>
        <p:spPr>
          <a:xfrm>
            <a:off x="5686703" y="3977797"/>
            <a:ext cx="181020" cy="181020"/>
          </a:xfrm>
          <a:prstGeom prst="ellipse">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a:extLst>
              <a:ext uri="{FF2B5EF4-FFF2-40B4-BE49-F238E27FC236}">
                <a16:creationId xmlns:a16="http://schemas.microsoft.com/office/drawing/2014/main" id="{D8CF74D6-6E36-40D7-833E-52E97083A991}"/>
              </a:ext>
            </a:extLst>
          </p:cNvPr>
          <p:cNvSpPr/>
          <p:nvPr/>
        </p:nvSpPr>
        <p:spPr>
          <a:xfrm>
            <a:off x="5729566" y="4020660"/>
            <a:ext cx="95294" cy="95294"/>
          </a:xfrm>
          <a:prstGeom prst="ellipse">
            <a:avLst/>
          </a:prstGeom>
          <a:solidFill>
            <a:srgbClr val="007A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a:extLst>
              <a:ext uri="{FF2B5EF4-FFF2-40B4-BE49-F238E27FC236}">
                <a16:creationId xmlns:a16="http://schemas.microsoft.com/office/drawing/2014/main" id="{4451BA5A-25AE-41A3-9282-7729647B9E8E}"/>
              </a:ext>
            </a:extLst>
          </p:cNvPr>
          <p:cNvSpPr/>
          <p:nvPr/>
        </p:nvSpPr>
        <p:spPr>
          <a:xfrm>
            <a:off x="5686703" y="5531949"/>
            <a:ext cx="181020" cy="181020"/>
          </a:xfrm>
          <a:prstGeom prst="ellipse">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a:extLst>
              <a:ext uri="{FF2B5EF4-FFF2-40B4-BE49-F238E27FC236}">
                <a16:creationId xmlns:a16="http://schemas.microsoft.com/office/drawing/2014/main" id="{513ECA5F-53E1-428B-BE81-340F40A32A67}"/>
              </a:ext>
            </a:extLst>
          </p:cNvPr>
          <p:cNvSpPr/>
          <p:nvPr/>
        </p:nvSpPr>
        <p:spPr>
          <a:xfrm>
            <a:off x="5729566" y="5574812"/>
            <a:ext cx="95294" cy="95294"/>
          </a:xfrm>
          <a:prstGeom prst="ellipse">
            <a:avLst/>
          </a:prstGeom>
          <a:solidFill>
            <a:srgbClr val="007A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Рисунок 44" descr="Изображение выглядит как объект&#10;&#10;Автоматически созданное описание">
            <a:extLst>
              <a:ext uri="{FF2B5EF4-FFF2-40B4-BE49-F238E27FC236}">
                <a16:creationId xmlns:a16="http://schemas.microsoft.com/office/drawing/2014/main" id="{AC8EE277-A24C-44DF-9005-D6D139E9CCB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44033" y="167113"/>
            <a:ext cx="1224080" cy="244816"/>
          </a:xfrm>
          <a:prstGeom prst="rect">
            <a:avLst/>
          </a:prstGeom>
        </p:spPr>
      </p:pic>
      <p:pic>
        <p:nvPicPr>
          <p:cNvPr id="3" name="Picture 2" descr="2019_GEA_Finalist_Logo_hz-01.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4320" y="823966"/>
            <a:ext cx="2529840" cy="814690"/>
          </a:xfrm>
          <a:prstGeom prst="rect">
            <a:avLst/>
          </a:prstGeom>
        </p:spPr>
      </p:pic>
      <p:sp>
        <p:nvSpPr>
          <p:cNvPr id="22" name="TextBox 21">
            <a:extLst>
              <a:ext uri="{FF2B5EF4-FFF2-40B4-BE49-F238E27FC236}">
                <a16:creationId xmlns:a16="http://schemas.microsoft.com/office/drawing/2014/main" id="{B7CCCA33-33E9-4A71-B63A-5F21CB35CE91}"/>
              </a:ext>
            </a:extLst>
          </p:cNvPr>
          <p:cNvSpPr txBox="1"/>
          <p:nvPr/>
        </p:nvSpPr>
        <p:spPr>
          <a:xfrm>
            <a:off x="8493229" y="942956"/>
            <a:ext cx="3315970" cy="276999"/>
          </a:xfrm>
          <a:prstGeom prst="rect">
            <a:avLst/>
          </a:prstGeom>
          <a:noFill/>
        </p:spPr>
        <p:txBody>
          <a:bodyPr wrap="square" lIns="0" tIns="0" rIns="0" bIns="0" rtlCol="0">
            <a:spAutoFit/>
          </a:bodyPr>
          <a:lstStyle/>
          <a:p>
            <a:pPr>
              <a:spcAft>
                <a:spcPts val="600"/>
              </a:spcAft>
            </a:pPr>
            <a:r>
              <a:rPr lang="en-US" dirty="0">
                <a:solidFill>
                  <a:schemeClr val="accent1">
                    <a:lumMod val="60000"/>
                    <a:lumOff val="40000"/>
                  </a:schemeClr>
                </a:solidFill>
              </a:rPr>
              <a:t>RECOGNIZED BY WORLD EXPERTS**</a:t>
            </a:r>
          </a:p>
        </p:txBody>
      </p:sp>
      <p:sp>
        <p:nvSpPr>
          <p:cNvPr id="23" name="Прямоугольник 8">
            <a:extLst>
              <a:ext uri="{FF2B5EF4-FFF2-40B4-BE49-F238E27FC236}">
                <a16:creationId xmlns:a16="http://schemas.microsoft.com/office/drawing/2014/main" id="{96A59FBB-7CAC-4158-8C08-E5F98061AEDB}"/>
              </a:ext>
            </a:extLst>
          </p:cNvPr>
          <p:cNvSpPr/>
          <p:nvPr/>
        </p:nvSpPr>
        <p:spPr>
          <a:xfrm>
            <a:off x="8722049" y="6155102"/>
            <a:ext cx="2296160" cy="507831"/>
          </a:xfrm>
          <a:prstGeom prst="rect">
            <a:avLst/>
          </a:prstGeom>
        </p:spPr>
        <p:txBody>
          <a:bodyPr wrap="square" lIns="0" tIns="0" rIns="0" bIns="0">
            <a:spAutoFit/>
          </a:bodyPr>
          <a:lstStyle/>
          <a:p>
            <a:r>
              <a:rPr lang="en-US" sz="1100" i="1" dirty="0">
                <a:solidFill>
                  <a:schemeClr val="accent1">
                    <a:lumMod val="60000"/>
                    <a:lumOff val="40000"/>
                  </a:schemeClr>
                </a:solidFill>
              </a:rPr>
              <a:t>** Additional info:</a:t>
            </a:r>
          </a:p>
          <a:p>
            <a:r>
              <a:rPr lang="en-US" sz="1100" i="1" dirty="0">
                <a:solidFill>
                  <a:schemeClr val="accent1">
                    <a:lumMod val="60000"/>
                    <a:lumOff val="40000"/>
                  </a:schemeClr>
                </a:solidFill>
              </a:rPr>
              <a:t>https://www.spglobal.com/platts/global-energy-awards/finalists</a:t>
            </a:r>
          </a:p>
        </p:txBody>
      </p:sp>
    </p:spTree>
    <p:extLst>
      <p:ext uri="{BB962C8B-B14F-4D97-AF65-F5344CB8AC3E}">
        <p14:creationId xmlns:p14="http://schemas.microsoft.com/office/powerpoint/2010/main" val="47680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F123016-DCA5-C14A-849F-FE03AFE97F83}"/>
              </a:ext>
            </a:extLst>
          </p:cNvPr>
          <p:cNvPicPr>
            <a:picLocks noChangeAspect="1"/>
          </p:cNvPicPr>
          <p:nvPr/>
        </p:nvPicPr>
        <p:blipFill>
          <a:blip r:embed="rId2"/>
          <a:stretch>
            <a:fillRect/>
          </a:stretch>
        </p:blipFill>
        <p:spPr>
          <a:xfrm>
            <a:off x="1667872" y="610399"/>
            <a:ext cx="4354295" cy="6151601"/>
          </a:xfrm>
          <a:prstGeom prst="rect">
            <a:avLst/>
          </a:prstGeom>
        </p:spPr>
      </p:pic>
      <p:pic>
        <p:nvPicPr>
          <p:cNvPr id="5" name="Рисунок 4">
            <a:extLst>
              <a:ext uri="{FF2B5EF4-FFF2-40B4-BE49-F238E27FC236}">
                <a16:creationId xmlns:a16="http://schemas.microsoft.com/office/drawing/2014/main" id="{4C7025D2-0F19-DA41-9A4B-87F253D76E2B}"/>
              </a:ext>
            </a:extLst>
          </p:cNvPr>
          <p:cNvPicPr>
            <a:picLocks noChangeAspect="1"/>
          </p:cNvPicPr>
          <p:nvPr/>
        </p:nvPicPr>
        <p:blipFill rotWithShape="1">
          <a:blip r:embed="rId3"/>
          <a:srcRect l="7950" b="13701"/>
          <a:stretch/>
        </p:blipFill>
        <p:spPr>
          <a:xfrm>
            <a:off x="6072570" y="610400"/>
            <a:ext cx="4451559" cy="4520653"/>
          </a:xfrm>
          <a:prstGeom prst="rect">
            <a:avLst/>
          </a:prstGeom>
        </p:spPr>
      </p:pic>
      <p:pic>
        <p:nvPicPr>
          <p:cNvPr id="6" name="Рисунок 5">
            <a:extLst>
              <a:ext uri="{FF2B5EF4-FFF2-40B4-BE49-F238E27FC236}">
                <a16:creationId xmlns:a16="http://schemas.microsoft.com/office/drawing/2014/main" id="{1B500E1D-3DA2-EC45-B8B6-9BE002F527F2}"/>
              </a:ext>
            </a:extLst>
          </p:cNvPr>
          <p:cNvPicPr>
            <a:picLocks noChangeAspect="1"/>
          </p:cNvPicPr>
          <p:nvPr/>
        </p:nvPicPr>
        <p:blipFill>
          <a:blip r:embed="rId4"/>
          <a:stretch>
            <a:fillRect/>
          </a:stretch>
        </p:blipFill>
        <p:spPr>
          <a:xfrm>
            <a:off x="6169836" y="5097247"/>
            <a:ext cx="5161935" cy="1591450"/>
          </a:xfrm>
          <a:prstGeom prst="rect">
            <a:avLst/>
          </a:prstGeom>
        </p:spPr>
      </p:pic>
      <p:sp>
        <p:nvSpPr>
          <p:cNvPr id="3" name="Прямоугольник 2"/>
          <p:cNvSpPr/>
          <p:nvPr/>
        </p:nvSpPr>
        <p:spPr>
          <a:xfrm>
            <a:off x="643475" y="0"/>
            <a:ext cx="5080237" cy="523220"/>
          </a:xfrm>
          <a:prstGeom prst="rect">
            <a:avLst/>
          </a:prstGeom>
        </p:spPr>
        <p:txBody>
          <a:bodyPr wrap="none">
            <a:spAutoFit/>
          </a:bodyPr>
          <a:lstStyle/>
          <a:p>
            <a:r>
              <a:rPr lang="en-US" sz="2800" b="1" dirty="0">
                <a:solidFill>
                  <a:srgbClr val="007BB7"/>
                </a:solidFill>
              </a:rPr>
              <a:t>Equipment safety is ensured</a:t>
            </a:r>
            <a:endParaRPr lang="ru-RU" sz="2800" b="1" dirty="0">
              <a:solidFill>
                <a:srgbClr val="007BB7"/>
              </a:solidFill>
            </a:endParaRPr>
          </a:p>
        </p:txBody>
      </p:sp>
      <p:sp>
        <p:nvSpPr>
          <p:cNvPr id="2" name="Заголовок 1">
            <a:extLst>
              <a:ext uri="{FF2B5EF4-FFF2-40B4-BE49-F238E27FC236}">
                <a16:creationId xmlns:a16="http://schemas.microsoft.com/office/drawing/2014/main" id="{C94C2264-6E76-AE47-9B1E-67F076A46299}"/>
              </a:ext>
            </a:extLst>
          </p:cNvPr>
          <p:cNvSpPr>
            <a:spLocks noGrp="1"/>
          </p:cNvSpPr>
          <p:nvPr>
            <p:ph type="title"/>
          </p:nvPr>
        </p:nvSpPr>
        <p:spPr>
          <a:xfrm>
            <a:off x="754905" y="444199"/>
            <a:ext cx="9468000" cy="332399"/>
          </a:xfrm>
        </p:spPr>
        <p:txBody>
          <a:bodyPr/>
          <a:lstStyle/>
          <a:p>
            <a:r>
              <a:rPr lang="en-US" sz="2400" dirty="0"/>
              <a:t>Corrosion report</a:t>
            </a:r>
            <a:endParaRPr lang="ru-RU" sz="2400" dirty="0"/>
          </a:p>
        </p:txBody>
      </p:sp>
      <p:sp>
        <p:nvSpPr>
          <p:cNvPr id="7" name="Номер слайда 6"/>
          <p:cNvSpPr>
            <a:spLocks noGrp="1"/>
          </p:cNvSpPr>
          <p:nvPr>
            <p:ph type="sldNum" sz="quarter" idx="12"/>
          </p:nvPr>
        </p:nvSpPr>
        <p:spPr/>
        <p:txBody>
          <a:bodyPr/>
          <a:lstStyle/>
          <a:p>
            <a:fld id="{D3C2E419-5CA0-4B7A-AB48-A1EB8C9046CF}" type="slidenum">
              <a:rPr lang="ru-RU" smtClean="0"/>
              <a:t>14</a:t>
            </a:fld>
            <a:endParaRPr lang="ru-RU"/>
          </a:p>
        </p:txBody>
      </p:sp>
    </p:spTree>
    <p:extLst>
      <p:ext uri="{BB962C8B-B14F-4D97-AF65-F5344CB8AC3E}">
        <p14:creationId xmlns:p14="http://schemas.microsoft.com/office/powerpoint/2010/main" val="3275542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9CD351-7D79-4584-895A-530CAB85647E}"/>
              </a:ext>
            </a:extLst>
          </p:cNvPr>
          <p:cNvSpPr>
            <a:spLocks noGrp="1"/>
          </p:cNvSpPr>
          <p:nvPr>
            <p:ph type="title"/>
          </p:nvPr>
        </p:nvSpPr>
        <p:spPr>
          <a:xfrm>
            <a:off x="1458378" y="192697"/>
            <a:ext cx="8391958" cy="376000"/>
          </a:xfrm>
        </p:spPr>
        <p:txBody>
          <a:bodyPr/>
          <a:lstStyle/>
          <a:p>
            <a:r>
              <a:rPr lang="en-US" sz="2715" dirty="0"/>
              <a:t>Case study: TANECO Refinery 280 kbbl/d</a:t>
            </a:r>
            <a:endParaRPr lang="ru-RU" sz="2715" dirty="0"/>
          </a:p>
        </p:txBody>
      </p:sp>
      <p:sp>
        <p:nvSpPr>
          <p:cNvPr id="41" name="TextBox 40">
            <a:extLst>
              <a:ext uri="{FF2B5EF4-FFF2-40B4-BE49-F238E27FC236}">
                <a16:creationId xmlns:a16="http://schemas.microsoft.com/office/drawing/2014/main" id="{F44A35E5-C65E-4DBF-91B0-B2A0F6B241D3}"/>
              </a:ext>
            </a:extLst>
          </p:cNvPr>
          <p:cNvSpPr txBox="1"/>
          <p:nvPr/>
        </p:nvSpPr>
        <p:spPr>
          <a:xfrm>
            <a:off x="6601980" y="1221215"/>
            <a:ext cx="5163284" cy="2614562"/>
          </a:xfrm>
          <a:prstGeom prst="rect">
            <a:avLst/>
          </a:prstGeom>
          <a:noFill/>
        </p:spPr>
        <p:txBody>
          <a:bodyPr wrap="square" lIns="0" tIns="0" rIns="0" bIns="0" rtlCol="0">
            <a:noAutofit/>
          </a:bodyPr>
          <a:lstStyle/>
          <a:p>
            <a:pPr>
              <a:spcAft>
                <a:spcPts val="1511"/>
              </a:spcAft>
              <a:buSzPct val="140000"/>
            </a:pPr>
            <a:r>
              <a:rPr lang="en-US" sz="2327" b="1" dirty="0">
                <a:solidFill>
                  <a:srgbClr val="007AB4"/>
                </a:solidFill>
                <a:ea typeface="Arial Unicode MS" panose="020B0604020202020204" pitchFamily="34" charset="-128"/>
                <a:cs typeface="Arial Unicode MS" panose="020B0604020202020204" pitchFamily="34" charset="-128"/>
              </a:rPr>
              <a:t>Heat exchanger: </a:t>
            </a:r>
            <a:r>
              <a:rPr lang="en-US" sz="2327" dirty="0">
                <a:solidFill>
                  <a:schemeClr val="tx1">
                    <a:lumMod val="75000"/>
                    <a:lumOff val="25000"/>
                  </a:schemeClr>
                </a:solidFill>
                <a:ea typeface="Arial Unicode MS" panose="020B0604020202020204" pitchFamily="34" charset="-128"/>
                <a:cs typeface="Arial Unicode MS" panose="020B0604020202020204" pitchFamily="34" charset="-128"/>
              </a:rPr>
              <a:t>plate heat exchanger Alfa Laval CPK75-V- 150PLS </a:t>
            </a:r>
            <a:r>
              <a:rPr lang="en-US" sz="2327">
                <a:solidFill>
                  <a:schemeClr val="tx1">
                    <a:lumMod val="75000"/>
                    <a:lumOff val="25000"/>
                  </a:schemeClr>
                </a:solidFill>
                <a:ea typeface="Arial Unicode MS" panose="020B0604020202020204" pitchFamily="34" charset="-128"/>
                <a:cs typeface="Arial Unicode MS" panose="020B0604020202020204" pitchFamily="34" charset="-128"/>
              </a:rPr>
              <a:t>at VDU. </a:t>
            </a:r>
            <a:r>
              <a:rPr lang="en-US" sz="2327" dirty="0">
                <a:solidFill>
                  <a:schemeClr val="tx1">
                    <a:lumMod val="75000"/>
                    <a:lumOff val="25000"/>
                  </a:schemeClr>
                </a:solidFill>
                <a:ea typeface="Arial Unicode MS" panose="020B0604020202020204" pitchFamily="34" charset="-128"/>
                <a:cs typeface="Arial Unicode MS" panose="020B0604020202020204" pitchFamily="34" charset="-128"/>
              </a:rPr>
              <a:t>Medium is tar at hot side and crude oil at </a:t>
            </a:r>
            <a:r>
              <a:rPr lang="en-US" sz="2327">
                <a:solidFill>
                  <a:schemeClr val="tx1">
                    <a:lumMod val="75000"/>
                    <a:lumOff val="25000"/>
                  </a:schemeClr>
                </a:solidFill>
                <a:ea typeface="Arial Unicode MS" panose="020B0604020202020204" pitchFamily="34" charset="-128"/>
                <a:cs typeface="Arial Unicode MS" panose="020B0604020202020204" pitchFamily="34" charset="-128"/>
              </a:rPr>
              <a:t>cold side. </a:t>
            </a:r>
            <a:r>
              <a:rPr lang="en-US" sz="2327" dirty="0">
                <a:solidFill>
                  <a:schemeClr val="tx1">
                    <a:lumMod val="75000"/>
                    <a:lumOff val="25000"/>
                  </a:schemeClr>
                </a:solidFill>
                <a:ea typeface="Arial Unicode MS" panose="020B0604020202020204" pitchFamily="34" charset="-128"/>
                <a:cs typeface="Arial Unicode MS" panose="020B0604020202020204" pitchFamily="34" charset="-128"/>
              </a:rPr>
              <a:t>Volume </a:t>
            </a:r>
            <a:r>
              <a:rPr lang="en-US" sz="2327">
                <a:solidFill>
                  <a:schemeClr val="tx1">
                    <a:lumMod val="75000"/>
                    <a:lumOff val="25000"/>
                  </a:schemeClr>
                </a:solidFill>
                <a:ea typeface="Arial Unicode MS" panose="020B0604020202020204" pitchFamily="34" charset="-128"/>
                <a:cs typeface="Arial Unicode MS" panose="020B0604020202020204" pitchFamily="34" charset="-128"/>
              </a:rPr>
              <a:t>is 0.6 </a:t>
            </a:r>
            <a:r>
              <a:rPr lang="en-US" sz="2327" dirty="0">
                <a:solidFill>
                  <a:schemeClr val="tx1">
                    <a:lumMod val="75000"/>
                    <a:lumOff val="25000"/>
                  </a:schemeClr>
                </a:solidFill>
                <a:ea typeface="Arial Unicode MS" panose="020B0604020202020204" pitchFamily="34" charset="-128"/>
                <a:cs typeface="Arial Unicode MS" panose="020B0604020202020204" pitchFamily="34" charset="-128"/>
              </a:rPr>
              <a:t>m3 </a:t>
            </a:r>
            <a:r>
              <a:rPr lang="en-US" sz="2327">
                <a:solidFill>
                  <a:schemeClr val="tx1">
                    <a:lumMod val="75000"/>
                    <a:lumOff val="25000"/>
                  </a:schemeClr>
                </a:solidFill>
                <a:ea typeface="Arial Unicode MS" panose="020B0604020202020204" pitchFamily="34" charset="-128"/>
                <a:cs typeface="Arial Unicode MS" panose="020B0604020202020204" pitchFamily="34" charset="-128"/>
              </a:rPr>
              <a:t>each side. </a:t>
            </a:r>
            <a:endParaRPr lang="en-US" sz="2327" dirty="0">
              <a:solidFill>
                <a:schemeClr val="tx1">
                  <a:lumMod val="75000"/>
                  <a:lumOff val="25000"/>
                </a:schemeClr>
              </a:solidFill>
              <a:ea typeface="Arial Unicode MS" panose="020B0604020202020204" pitchFamily="34" charset="-128"/>
            </a:endParaRPr>
          </a:p>
          <a:p>
            <a:pPr>
              <a:buSzPct val="140000"/>
            </a:pPr>
            <a:r>
              <a:rPr lang="en-US" sz="2327" b="1" dirty="0">
                <a:solidFill>
                  <a:srgbClr val="007AB4"/>
                </a:solidFill>
                <a:ea typeface="Arial Unicode MS" panose="020B0604020202020204" pitchFamily="34" charset="-128"/>
                <a:cs typeface="Arial Unicode MS" panose="020B0604020202020204" pitchFamily="34" charset="-128"/>
              </a:rPr>
              <a:t>Fouling: </a:t>
            </a:r>
            <a:r>
              <a:rPr lang="en-US" sz="2327" dirty="0">
                <a:solidFill>
                  <a:schemeClr val="tx1">
                    <a:lumMod val="75000"/>
                    <a:lumOff val="25000"/>
                  </a:schemeClr>
                </a:solidFill>
                <a:ea typeface="Arial Unicode MS" panose="020B0604020202020204" pitchFamily="34" charset="-128"/>
              </a:rPr>
              <a:t>Deposits at both sides are products of thermal destruction of crude oil and tar, crude oil coke </a:t>
            </a:r>
            <a:r>
              <a:rPr lang="en-US" sz="2327">
                <a:solidFill>
                  <a:schemeClr val="tx1">
                    <a:lumMod val="75000"/>
                    <a:lumOff val="25000"/>
                  </a:schemeClr>
                </a:solidFill>
                <a:ea typeface="Arial Unicode MS" panose="020B0604020202020204" pitchFamily="34" charset="-128"/>
              </a:rPr>
              <a:t>and pyrocoke. </a:t>
            </a:r>
            <a:r>
              <a:rPr lang="en-US" sz="2327" dirty="0">
                <a:solidFill>
                  <a:schemeClr val="tx1">
                    <a:lumMod val="75000"/>
                    <a:lumOff val="25000"/>
                  </a:schemeClr>
                </a:solidFill>
                <a:ea typeface="Arial Unicode MS" panose="020B0604020202020204" pitchFamily="34" charset="-128"/>
              </a:rPr>
              <a:t>Deposit thickness is </a:t>
            </a:r>
            <a:r>
              <a:rPr lang="en-US" sz="2327">
                <a:solidFill>
                  <a:schemeClr val="tx1">
                    <a:lumMod val="75000"/>
                    <a:lumOff val="25000"/>
                  </a:schemeClr>
                </a:solidFill>
                <a:ea typeface="Arial Unicode MS" panose="020B0604020202020204" pitchFamily="34" charset="-128"/>
              </a:rPr>
              <a:t>2 mm.</a:t>
            </a:r>
            <a:endParaRPr lang="en-US" sz="2327" dirty="0">
              <a:solidFill>
                <a:schemeClr val="tx1">
                  <a:lumMod val="75000"/>
                  <a:lumOff val="25000"/>
                </a:schemeClr>
              </a:solidFill>
              <a:ea typeface="Arial Unicode MS" panose="020B0604020202020204" pitchFamily="34" charset="-128"/>
            </a:endParaRPr>
          </a:p>
        </p:txBody>
      </p:sp>
      <p:pic>
        <p:nvPicPr>
          <p:cNvPr id="48" name="Рисунок 4">
            <a:extLst>
              <a:ext uri="{FF2B5EF4-FFF2-40B4-BE49-F238E27FC236}">
                <a16:creationId xmlns:a16="http://schemas.microsoft.com/office/drawing/2014/main" id="{B9DCB8E7-65AB-4799-9226-30C7DBB7BC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brightnessContrast bright="5000"/>
                    </a14:imgEffect>
                  </a14:imgLayer>
                </a14:imgProps>
              </a:ext>
              <a:ext uri="{28A0092B-C50C-407E-A947-70E740481C1C}">
                <a14:useLocalDpi xmlns:a14="http://schemas.microsoft.com/office/drawing/2010/main"/>
              </a:ext>
            </a:extLst>
          </a:blip>
          <a:srcRect/>
          <a:stretch/>
        </p:blipFill>
        <p:spPr>
          <a:xfrm>
            <a:off x="1343790" y="915391"/>
            <a:ext cx="4844364" cy="5752682"/>
          </a:xfrm>
          <a:prstGeom prst="rect">
            <a:avLst/>
          </a:prstGeom>
        </p:spPr>
      </p:pic>
      <p:sp>
        <p:nvSpPr>
          <p:cNvPr id="49" name="TextBox 48">
            <a:extLst>
              <a:ext uri="{FF2B5EF4-FFF2-40B4-BE49-F238E27FC236}">
                <a16:creationId xmlns:a16="http://schemas.microsoft.com/office/drawing/2014/main" id="{5DCF047D-75A0-4FEF-8D2B-F6544C3479B9}"/>
              </a:ext>
            </a:extLst>
          </p:cNvPr>
          <p:cNvSpPr txBox="1"/>
          <p:nvPr/>
        </p:nvSpPr>
        <p:spPr>
          <a:xfrm>
            <a:off x="1347962" y="1732189"/>
            <a:ext cx="1684450" cy="727993"/>
          </a:xfrm>
          <a:prstGeom prst="rect">
            <a:avLst/>
          </a:prstGeom>
          <a:solidFill>
            <a:srgbClr val="5793BE">
              <a:alpha val="89000"/>
            </a:srgbClr>
          </a:solidFill>
        </p:spPr>
        <p:txBody>
          <a:bodyPr wrap="square" lIns="136024" tIns="0" rIns="136024" bIns="0" rtlCol="0" anchor="ctr" anchorCtr="0">
            <a:noAutofit/>
          </a:bodyPr>
          <a:lstStyle/>
          <a:p>
            <a:r>
              <a:rPr lang="en-US" sz="1890" dirty="0">
                <a:solidFill>
                  <a:schemeClr val="bg1"/>
                </a:solidFill>
              </a:rPr>
              <a:t>Alfa Laval </a:t>
            </a:r>
          </a:p>
          <a:p>
            <a:r>
              <a:rPr lang="en-US" sz="1890" dirty="0" err="1">
                <a:solidFill>
                  <a:schemeClr val="bg1"/>
                </a:solidFill>
              </a:rPr>
              <a:t>Compabloc</a:t>
            </a:r>
            <a:endParaRPr lang="ru-RU" sz="1890" dirty="0">
              <a:solidFill>
                <a:schemeClr val="bg1"/>
              </a:solidFill>
            </a:endParaRPr>
          </a:p>
        </p:txBody>
      </p:sp>
      <p:sp>
        <p:nvSpPr>
          <p:cNvPr id="50" name="TextBox 49">
            <a:extLst>
              <a:ext uri="{FF2B5EF4-FFF2-40B4-BE49-F238E27FC236}">
                <a16:creationId xmlns:a16="http://schemas.microsoft.com/office/drawing/2014/main" id="{A10075BA-CA3A-4DC7-AA93-4BDC114ABF89}"/>
              </a:ext>
            </a:extLst>
          </p:cNvPr>
          <p:cNvSpPr txBox="1"/>
          <p:nvPr/>
        </p:nvSpPr>
        <p:spPr>
          <a:xfrm>
            <a:off x="1343790" y="2777571"/>
            <a:ext cx="1594111" cy="569349"/>
          </a:xfrm>
          <a:prstGeom prst="rect">
            <a:avLst/>
          </a:prstGeom>
          <a:solidFill>
            <a:srgbClr val="5793BE"/>
          </a:solidFill>
        </p:spPr>
        <p:txBody>
          <a:bodyPr wrap="square" lIns="136024" tIns="0" rIns="136024" bIns="0" rtlCol="0" anchor="ctr" anchorCtr="0">
            <a:noAutofit/>
          </a:bodyPr>
          <a:lstStyle>
            <a:defPPr>
              <a:defRPr lang="ru-RU"/>
            </a:defPPr>
            <a:lvl1pPr>
              <a:defRPr sz="1500">
                <a:solidFill>
                  <a:schemeClr val="bg1"/>
                </a:solidFill>
              </a:defRPr>
            </a:lvl1pPr>
          </a:lstStyle>
          <a:p>
            <a:r>
              <a:rPr lang="en-US" sz="1890" dirty="0" err="1"/>
              <a:t>AlfaPEROX</a:t>
            </a:r>
            <a:endParaRPr lang="ru-RU" sz="1890" dirty="0"/>
          </a:p>
        </p:txBody>
      </p:sp>
      <p:cxnSp>
        <p:nvCxnSpPr>
          <p:cNvPr id="52" name="Прямая со стрелкой 51">
            <a:extLst>
              <a:ext uri="{FF2B5EF4-FFF2-40B4-BE49-F238E27FC236}">
                <a16:creationId xmlns:a16="http://schemas.microsoft.com/office/drawing/2014/main" id="{AC2CF759-B359-44B6-B097-8D8B7499D943}"/>
              </a:ext>
            </a:extLst>
          </p:cNvPr>
          <p:cNvCxnSpPr>
            <a:cxnSpLocks/>
            <a:stCxn id="50" idx="2"/>
            <a:endCxn id="62" idx="0"/>
          </p:cNvCxnSpPr>
          <p:nvPr/>
        </p:nvCxnSpPr>
        <p:spPr>
          <a:xfrm>
            <a:off x="2140847" y="3346921"/>
            <a:ext cx="307735" cy="1905656"/>
          </a:xfrm>
          <a:prstGeom prst="straightConnector1">
            <a:avLst/>
          </a:prstGeom>
          <a:ln w="57150" cmpd="sng">
            <a:solidFill>
              <a:srgbClr val="3279AF">
                <a:alpha val="89804"/>
              </a:srgbClr>
            </a:solidFill>
            <a:miter lim="800000"/>
            <a:headEnd w="lg" len="med"/>
            <a:tailEnd type="triangle" w="lg"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7CFB7CB-7861-4C5E-BC89-79078A2286E9}"/>
              </a:ext>
            </a:extLst>
          </p:cNvPr>
          <p:cNvSpPr txBox="1"/>
          <p:nvPr/>
        </p:nvSpPr>
        <p:spPr>
          <a:xfrm>
            <a:off x="4443681" y="3098543"/>
            <a:ext cx="1723021" cy="725461"/>
          </a:xfrm>
          <a:prstGeom prst="rect">
            <a:avLst/>
          </a:prstGeom>
          <a:solidFill>
            <a:srgbClr val="5793BE"/>
          </a:solidFill>
        </p:spPr>
        <p:txBody>
          <a:bodyPr wrap="square" lIns="136024" tIns="0" rIns="136024" bIns="0" rtlCol="0" anchor="ctr" anchorCtr="0">
            <a:noAutofit/>
          </a:bodyPr>
          <a:lstStyle/>
          <a:p>
            <a:r>
              <a:rPr lang="en-US" sz="1890" dirty="0">
                <a:solidFill>
                  <a:schemeClr val="bg1"/>
                </a:solidFill>
              </a:rPr>
              <a:t>Pumping unit</a:t>
            </a:r>
            <a:endParaRPr lang="ru-RU" sz="1890" dirty="0">
              <a:solidFill>
                <a:schemeClr val="bg1"/>
              </a:solidFill>
            </a:endParaRPr>
          </a:p>
        </p:txBody>
      </p:sp>
      <p:cxnSp>
        <p:nvCxnSpPr>
          <p:cNvPr id="61" name="Соединительная линия уступом 12">
            <a:extLst>
              <a:ext uri="{FF2B5EF4-FFF2-40B4-BE49-F238E27FC236}">
                <a16:creationId xmlns:a16="http://schemas.microsoft.com/office/drawing/2014/main" id="{FA3CD5E0-BEEE-4DE0-86A8-E1682644502E}"/>
              </a:ext>
            </a:extLst>
          </p:cNvPr>
          <p:cNvCxnSpPr>
            <a:cxnSpLocks/>
            <a:stCxn id="49" idx="3"/>
            <a:endCxn id="64" idx="0"/>
          </p:cNvCxnSpPr>
          <p:nvPr/>
        </p:nvCxnSpPr>
        <p:spPr>
          <a:xfrm>
            <a:off x="3032412" y="2096187"/>
            <a:ext cx="543926" cy="1964100"/>
          </a:xfrm>
          <a:prstGeom prst="bentConnector2">
            <a:avLst/>
          </a:prstGeom>
          <a:ln w="57150" cmpd="sng">
            <a:solidFill>
              <a:srgbClr val="3279AF">
                <a:alpha val="89804"/>
              </a:srgbClr>
            </a:solidFill>
            <a:miter lim="800000"/>
            <a:headEnd w="lg" len="med"/>
            <a:tailEnd type="triangle" w="lg" len="sm"/>
          </a:ln>
        </p:spPr>
        <p:style>
          <a:lnRef idx="1">
            <a:schemeClr val="accent1"/>
          </a:lnRef>
          <a:fillRef idx="0">
            <a:schemeClr val="accent1"/>
          </a:fillRef>
          <a:effectRef idx="0">
            <a:schemeClr val="accent1"/>
          </a:effectRef>
          <a:fontRef idx="minor">
            <a:schemeClr val="tx1"/>
          </a:fontRef>
        </p:style>
      </p:cxnSp>
      <p:sp>
        <p:nvSpPr>
          <p:cNvPr id="62" name="Oval 15">
            <a:extLst>
              <a:ext uri="{FF2B5EF4-FFF2-40B4-BE49-F238E27FC236}">
                <a16:creationId xmlns:a16="http://schemas.microsoft.com/office/drawing/2014/main" id="{F90A1220-DA00-4178-8BA7-70F36F89AED6}"/>
              </a:ext>
            </a:extLst>
          </p:cNvPr>
          <p:cNvSpPr/>
          <p:nvPr/>
        </p:nvSpPr>
        <p:spPr>
          <a:xfrm>
            <a:off x="1761575" y="5252576"/>
            <a:ext cx="1374013" cy="1385563"/>
          </a:xfrm>
          <a:prstGeom prst="ellipse">
            <a:avLst/>
          </a:prstGeom>
          <a:noFill/>
          <a:ln w="47625">
            <a:solidFill>
              <a:srgbClr val="327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7"/>
          </a:p>
        </p:txBody>
      </p:sp>
      <p:sp>
        <p:nvSpPr>
          <p:cNvPr id="64" name="Oval 34">
            <a:extLst>
              <a:ext uri="{FF2B5EF4-FFF2-40B4-BE49-F238E27FC236}">
                <a16:creationId xmlns:a16="http://schemas.microsoft.com/office/drawing/2014/main" id="{FEEA6918-5343-491E-9B50-7DF32110442F}"/>
              </a:ext>
            </a:extLst>
          </p:cNvPr>
          <p:cNvSpPr/>
          <p:nvPr/>
        </p:nvSpPr>
        <p:spPr>
          <a:xfrm>
            <a:off x="2850792" y="4060286"/>
            <a:ext cx="1451089" cy="1385563"/>
          </a:xfrm>
          <a:prstGeom prst="ellipse">
            <a:avLst/>
          </a:prstGeom>
          <a:noFill/>
          <a:ln w="47625">
            <a:solidFill>
              <a:srgbClr val="327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7"/>
          </a:p>
        </p:txBody>
      </p:sp>
      <p:sp>
        <p:nvSpPr>
          <p:cNvPr id="65" name="Oval 35">
            <a:extLst>
              <a:ext uri="{FF2B5EF4-FFF2-40B4-BE49-F238E27FC236}">
                <a16:creationId xmlns:a16="http://schemas.microsoft.com/office/drawing/2014/main" id="{1911B2A2-EEDE-48B9-A859-E7A619BDB11E}"/>
              </a:ext>
            </a:extLst>
          </p:cNvPr>
          <p:cNvSpPr/>
          <p:nvPr/>
        </p:nvSpPr>
        <p:spPr>
          <a:xfrm>
            <a:off x="4305425" y="4259092"/>
            <a:ext cx="1881269" cy="1786030"/>
          </a:xfrm>
          <a:prstGeom prst="ellipse">
            <a:avLst/>
          </a:prstGeom>
          <a:noFill/>
          <a:ln w="47625">
            <a:solidFill>
              <a:srgbClr val="327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7"/>
          </a:p>
        </p:txBody>
      </p:sp>
      <p:cxnSp>
        <p:nvCxnSpPr>
          <p:cNvPr id="66" name="Прямая со стрелкой 14">
            <a:extLst>
              <a:ext uri="{FF2B5EF4-FFF2-40B4-BE49-F238E27FC236}">
                <a16:creationId xmlns:a16="http://schemas.microsoft.com/office/drawing/2014/main" id="{E0258597-06C9-4D57-B197-DA6CF35A2CD1}"/>
              </a:ext>
            </a:extLst>
          </p:cNvPr>
          <p:cNvCxnSpPr>
            <a:cxnSpLocks/>
            <a:stCxn id="54" idx="2"/>
          </p:cNvCxnSpPr>
          <p:nvPr/>
        </p:nvCxnSpPr>
        <p:spPr>
          <a:xfrm flipH="1">
            <a:off x="5283876" y="3824005"/>
            <a:ext cx="21316" cy="472560"/>
          </a:xfrm>
          <a:prstGeom prst="straightConnector1">
            <a:avLst/>
          </a:prstGeom>
          <a:ln w="57150" cmpd="sng">
            <a:solidFill>
              <a:srgbClr val="3279AF">
                <a:alpha val="89804"/>
              </a:srgbClr>
            </a:solidFill>
            <a:miter lim="800000"/>
            <a:headEnd w="lg" len="med"/>
            <a:tailEnd type="triangle" w="lg" len="sm"/>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D3C2E419-5CA0-4B7A-AB48-A1EB8C9046CF}" type="slidenum">
              <a:rPr lang="ru-RU" smtClean="0"/>
              <a:t>15</a:t>
            </a:fld>
            <a:endParaRPr lang="ru-RU"/>
          </a:p>
        </p:txBody>
      </p:sp>
    </p:spTree>
    <p:extLst>
      <p:ext uri="{BB962C8B-B14F-4D97-AF65-F5344CB8AC3E}">
        <p14:creationId xmlns:p14="http://schemas.microsoft.com/office/powerpoint/2010/main" val="3434646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a:extLst>
              <a:ext uri="{FF2B5EF4-FFF2-40B4-BE49-F238E27FC236}">
                <a16:creationId xmlns:a16="http://schemas.microsoft.com/office/drawing/2014/main" id="{F83E3CD2-8E6F-4F53-BCE6-AD4CAE7F42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9902" y="5117980"/>
            <a:ext cx="804309" cy="651592"/>
          </a:xfrm>
          <a:prstGeom prst="rect">
            <a:avLst/>
          </a:prstGeom>
          <a:solidFill>
            <a:srgbClr val="007AB4"/>
          </a:solidFill>
        </p:spPr>
      </p:pic>
      <p:sp>
        <p:nvSpPr>
          <p:cNvPr id="2" name="Заголовок 1">
            <a:extLst>
              <a:ext uri="{FF2B5EF4-FFF2-40B4-BE49-F238E27FC236}">
                <a16:creationId xmlns:a16="http://schemas.microsoft.com/office/drawing/2014/main" id="{6B9CD351-7D79-4584-895A-530CAB85647E}"/>
              </a:ext>
            </a:extLst>
          </p:cNvPr>
          <p:cNvSpPr>
            <a:spLocks noGrp="1"/>
          </p:cNvSpPr>
          <p:nvPr>
            <p:ph type="title"/>
          </p:nvPr>
        </p:nvSpPr>
        <p:spPr>
          <a:xfrm>
            <a:off x="1572319" y="177037"/>
            <a:ext cx="8391958" cy="376000"/>
          </a:xfrm>
        </p:spPr>
        <p:txBody>
          <a:bodyPr/>
          <a:lstStyle/>
          <a:p>
            <a:r>
              <a:rPr lang="en-US" sz="2715" dirty="0"/>
              <a:t>Case study: TANECO Refinery 280 kbbl/d</a:t>
            </a:r>
            <a:endParaRPr lang="ru-RU" sz="2715" dirty="0"/>
          </a:p>
        </p:txBody>
      </p:sp>
      <p:grpSp>
        <p:nvGrpSpPr>
          <p:cNvPr id="5" name="Группа 4">
            <a:extLst>
              <a:ext uri="{FF2B5EF4-FFF2-40B4-BE49-F238E27FC236}">
                <a16:creationId xmlns:a16="http://schemas.microsoft.com/office/drawing/2014/main" id="{7C7D12E1-D57D-41B3-BFB8-43E3F5B56AF8}"/>
              </a:ext>
            </a:extLst>
          </p:cNvPr>
          <p:cNvGrpSpPr>
            <a:grpSpLocks noChangeAspect="1"/>
          </p:cNvGrpSpPr>
          <p:nvPr/>
        </p:nvGrpSpPr>
        <p:grpSpPr>
          <a:xfrm>
            <a:off x="1584166" y="3137816"/>
            <a:ext cx="3664170" cy="1630117"/>
            <a:chOff x="571472" y="3247747"/>
            <a:chExt cx="3295908" cy="1511292"/>
          </a:xfrm>
        </p:grpSpPr>
        <p:grpSp>
          <p:nvGrpSpPr>
            <p:cNvPr id="6" name="Группа 5">
              <a:extLst>
                <a:ext uri="{FF2B5EF4-FFF2-40B4-BE49-F238E27FC236}">
                  <a16:creationId xmlns:a16="http://schemas.microsoft.com/office/drawing/2014/main" id="{C25E18E6-6FFB-4339-975B-3C5BA129F228}"/>
                </a:ext>
              </a:extLst>
            </p:cNvPr>
            <p:cNvGrpSpPr/>
            <p:nvPr/>
          </p:nvGrpSpPr>
          <p:grpSpPr>
            <a:xfrm>
              <a:off x="571472" y="3247747"/>
              <a:ext cx="1571636" cy="1503304"/>
              <a:chOff x="500034" y="3286148"/>
              <a:chExt cx="1643074" cy="1571636"/>
            </a:xfrm>
          </p:grpSpPr>
          <p:sp>
            <p:nvSpPr>
              <p:cNvPr id="10" name="Прямоугольник 9">
                <a:extLst>
                  <a:ext uri="{FF2B5EF4-FFF2-40B4-BE49-F238E27FC236}">
                    <a16:creationId xmlns:a16="http://schemas.microsoft.com/office/drawing/2014/main" id="{07F9EB35-9809-4AC0-B7DD-A849E4811E2D}"/>
                  </a:ext>
                </a:extLst>
              </p:cNvPr>
              <p:cNvSpPr/>
              <p:nvPr/>
            </p:nvSpPr>
            <p:spPr>
              <a:xfrm flipH="1">
                <a:off x="500034" y="3286148"/>
                <a:ext cx="71438" cy="1571636"/>
              </a:xfrm>
              <a:prstGeom prst="rect">
                <a:avLst/>
              </a:prstGeom>
              <a:solidFill>
                <a:srgbClr val="0A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pic>
            <p:nvPicPr>
              <p:cNvPr id="11" name="Изображение 7">
                <a:extLst>
                  <a:ext uri="{FF2B5EF4-FFF2-40B4-BE49-F238E27FC236}">
                    <a16:creationId xmlns:a16="http://schemas.microsoft.com/office/drawing/2014/main" id="{95FEB65D-9AC2-4328-BE00-0E7156B5CA71}"/>
                  </a:ext>
                </a:extLst>
              </p:cNvPr>
              <p:cNvPicPr/>
              <p:nvPr/>
            </p:nvPicPr>
            <p:blipFill>
              <a:blip r:embed="rId4" cstate="print">
                <a:extLst>
                  <a:ext uri="{28A0092B-C50C-407E-A947-70E740481C1C}">
                    <a14:useLocalDpi xmlns:a14="http://schemas.microsoft.com/office/drawing/2010/main"/>
                  </a:ext>
                </a:extLst>
              </a:blip>
              <a:srcRect/>
              <a:stretch>
                <a:fillRect/>
              </a:stretch>
            </p:blipFill>
            <p:spPr>
              <a:xfrm>
                <a:off x="571472" y="3286148"/>
                <a:ext cx="1571636" cy="1571636"/>
              </a:xfrm>
              <a:prstGeom prst="rect">
                <a:avLst/>
              </a:prstGeom>
            </p:spPr>
          </p:pic>
        </p:grpSp>
        <p:grpSp>
          <p:nvGrpSpPr>
            <p:cNvPr id="7" name="Группа 6">
              <a:extLst>
                <a:ext uri="{FF2B5EF4-FFF2-40B4-BE49-F238E27FC236}">
                  <a16:creationId xmlns:a16="http://schemas.microsoft.com/office/drawing/2014/main" id="{A4E75F0A-FDD2-4F61-9B47-B0D1EEE4CD97}"/>
                </a:ext>
              </a:extLst>
            </p:cNvPr>
            <p:cNvGrpSpPr/>
            <p:nvPr/>
          </p:nvGrpSpPr>
          <p:grpSpPr>
            <a:xfrm>
              <a:off x="2214547" y="3247747"/>
              <a:ext cx="1652833" cy="1511292"/>
              <a:chOff x="2214547" y="3286148"/>
              <a:chExt cx="1724695" cy="1577000"/>
            </a:xfrm>
          </p:grpSpPr>
          <p:pic>
            <p:nvPicPr>
              <p:cNvPr id="8" name="Изображение 8">
                <a:extLst>
                  <a:ext uri="{FF2B5EF4-FFF2-40B4-BE49-F238E27FC236}">
                    <a16:creationId xmlns:a16="http://schemas.microsoft.com/office/drawing/2014/main" id="{4E0A2EF2-F67F-4F0B-8495-B6294C089754}"/>
                  </a:ext>
                </a:extLst>
              </p:cNvPr>
              <p:cNvPicPr/>
              <p:nvPr/>
            </p:nvPicPr>
            <p:blipFill>
              <a:blip r:embed="rId5" cstate="print">
                <a:extLst>
                  <a:ext uri="{28A0092B-C50C-407E-A947-70E740481C1C}">
                    <a14:useLocalDpi xmlns:a14="http://schemas.microsoft.com/office/drawing/2010/main"/>
                  </a:ext>
                </a:extLst>
              </a:blip>
              <a:srcRect/>
              <a:stretch>
                <a:fillRect/>
              </a:stretch>
            </p:blipFill>
            <p:spPr>
              <a:xfrm>
                <a:off x="2214547" y="3286148"/>
                <a:ext cx="1643074" cy="1577000"/>
              </a:xfrm>
              <a:prstGeom prst="rect">
                <a:avLst/>
              </a:prstGeom>
            </p:spPr>
          </p:pic>
          <p:sp>
            <p:nvSpPr>
              <p:cNvPr id="9" name="Прямоугольник 8">
                <a:extLst>
                  <a:ext uri="{FF2B5EF4-FFF2-40B4-BE49-F238E27FC236}">
                    <a16:creationId xmlns:a16="http://schemas.microsoft.com/office/drawing/2014/main" id="{596195FC-07E0-4A73-B5F7-B397CA2D9FEF}"/>
                  </a:ext>
                </a:extLst>
              </p:cNvPr>
              <p:cNvSpPr/>
              <p:nvPr/>
            </p:nvSpPr>
            <p:spPr>
              <a:xfrm flipH="1">
                <a:off x="3847305" y="3286148"/>
                <a:ext cx="91937" cy="1577000"/>
              </a:xfrm>
              <a:prstGeom prst="rect">
                <a:avLst/>
              </a:prstGeom>
              <a:solidFill>
                <a:srgbClr val="0A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grpSp>
      </p:grpSp>
      <p:sp>
        <p:nvSpPr>
          <p:cNvPr id="16" name="Объект 3">
            <a:extLst>
              <a:ext uri="{FF2B5EF4-FFF2-40B4-BE49-F238E27FC236}">
                <a16:creationId xmlns:a16="http://schemas.microsoft.com/office/drawing/2014/main" id="{754C6F9F-D13F-4C31-8123-2BA7A820D4C5}"/>
              </a:ext>
            </a:extLst>
          </p:cNvPr>
          <p:cNvSpPr txBox="1">
            <a:spLocks/>
          </p:cNvSpPr>
          <p:nvPr/>
        </p:nvSpPr>
        <p:spPr>
          <a:xfrm rot="5400000">
            <a:off x="4750688" y="3565666"/>
            <a:ext cx="1476471" cy="65509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267" dirty="0">
                <a:solidFill>
                  <a:srgbClr val="007AB4"/>
                </a:solidFill>
                <a:latin typeface="Arial" panose="020B0604020202020204" pitchFamily="34" charset="0"/>
                <a:cs typeface="Arial" panose="020B0604020202020204" pitchFamily="34" charset="0"/>
              </a:rPr>
              <a:t>Cold (oil)</a:t>
            </a:r>
          </a:p>
        </p:txBody>
      </p:sp>
      <p:grpSp>
        <p:nvGrpSpPr>
          <p:cNvPr id="27" name="Группа 26">
            <a:extLst>
              <a:ext uri="{FF2B5EF4-FFF2-40B4-BE49-F238E27FC236}">
                <a16:creationId xmlns:a16="http://schemas.microsoft.com/office/drawing/2014/main" id="{84C58D52-BE14-4550-8118-8A9A89FE173F}"/>
              </a:ext>
            </a:extLst>
          </p:cNvPr>
          <p:cNvGrpSpPr>
            <a:grpSpLocks noChangeAspect="1"/>
          </p:cNvGrpSpPr>
          <p:nvPr/>
        </p:nvGrpSpPr>
        <p:grpSpPr>
          <a:xfrm>
            <a:off x="1572319" y="1085658"/>
            <a:ext cx="3673259" cy="1716972"/>
            <a:chOff x="571472" y="1202304"/>
            <a:chExt cx="3286125" cy="1506151"/>
          </a:xfrm>
        </p:grpSpPr>
        <p:grpSp>
          <p:nvGrpSpPr>
            <p:cNvPr id="28" name="Группа 27">
              <a:extLst>
                <a:ext uri="{FF2B5EF4-FFF2-40B4-BE49-F238E27FC236}">
                  <a16:creationId xmlns:a16="http://schemas.microsoft.com/office/drawing/2014/main" id="{29E81200-033E-4A9E-8E06-CBA0F2A33394}"/>
                </a:ext>
              </a:extLst>
            </p:cNvPr>
            <p:cNvGrpSpPr/>
            <p:nvPr/>
          </p:nvGrpSpPr>
          <p:grpSpPr>
            <a:xfrm>
              <a:off x="571472" y="1202304"/>
              <a:ext cx="1643074" cy="1506151"/>
              <a:chOff x="500034" y="1071570"/>
              <a:chExt cx="1714512" cy="1571636"/>
            </a:xfrm>
          </p:grpSpPr>
          <p:pic>
            <p:nvPicPr>
              <p:cNvPr id="32" name="Изображение 1">
                <a:extLst>
                  <a:ext uri="{FF2B5EF4-FFF2-40B4-BE49-F238E27FC236}">
                    <a16:creationId xmlns:a16="http://schemas.microsoft.com/office/drawing/2014/main" id="{EE45164C-CC48-403A-90FD-86C6E12C3805}"/>
                  </a:ext>
                </a:extLst>
              </p:cNvPr>
              <p:cNvPicPr/>
              <p:nvPr/>
            </p:nvPicPr>
            <p:blipFill>
              <a:blip r:embed="rId6" cstate="print">
                <a:extLst>
                  <a:ext uri="{28A0092B-C50C-407E-A947-70E740481C1C}">
                    <a14:useLocalDpi xmlns:a14="http://schemas.microsoft.com/office/drawing/2010/main"/>
                  </a:ext>
                </a:extLst>
              </a:blip>
              <a:srcRect r="-4182"/>
              <a:stretch>
                <a:fillRect/>
              </a:stretch>
            </p:blipFill>
            <p:spPr>
              <a:xfrm>
                <a:off x="571472" y="1071570"/>
                <a:ext cx="1643074" cy="1571636"/>
              </a:xfrm>
              <a:prstGeom prst="rect">
                <a:avLst/>
              </a:prstGeom>
            </p:spPr>
          </p:pic>
          <p:sp>
            <p:nvSpPr>
              <p:cNvPr id="33" name="Прямоугольник 32">
                <a:extLst>
                  <a:ext uri="{FF2B5EF4-FFF2-40B4-BE49-F238E27FC236}">
                    <a16:creationId xmlns:a16="http://schemas.microsoft.com/office/drawing/2014/main" id="{4DABF60B-B4D1-4F5E-A06B-B11AE09A0672}"/>
                  </a:ext>
                </a:extLst>
              </p:cNvPr>
              <p:cNvSpPr/>
              <p:nvPr/>
            </p:nvSpPr>
            <p:spPr>
              <a:xfrm flipH="1">
                <a:off x="500034" y="1071570"/>
                <a:ext cx="71438" cy="15716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grpSp>
        <p:grpSp>
          <p:nvGrpSpPr>
            <p:cNvPr id="29" name="Группа 28">
              <a:extLst>
                <a:ext uri="{FF2B5EF4-FFF2-40B4-BE49-F238E27FC236}">
                  <a16:creationId xmlns:a16="http://schemas.microsoft.com/office/drawing/2014/main" id="{A56790C0-30D9-423E-9601-54DA3C3D919D}"/>
                </a:ext>
              </a:extLst>
            </p:cNvPr>
            <p:cNvGrpSpPr/>
            <p:nvPr/>
          </p:nvGrpSpPr>
          <p:grpSpPr>
            <a:xfrm>
              <a:off x="2214533" y="1202304"/>
              <a:ext cx="1643064" cy="1506151"/>
              <a:chOff x="2214546" y="1071570"/>
              <a:chExt cx="1714512" cy="1571636"/>
            </a:xfrm>
          </p:grpSpPr>
          <p:pic>
            <p:nvPicPr>
              <p:cNvPr id="30" name="Изображение 2">
                <a:extLst>
                  <a:ext uri="{FF2B5EF4-FFF2-40B4-BE49-F238E27FC236}">
                    <a16:creationId xmlns:a16="http://schemas.microsoft.com/office/drawing/2014/main" id="{7AD6D2F6-065E-4951-8CB4-B39018214D3F}"/>
                  </a:ext>
                </a:extLst>
              </p:cNvPr>
              <p:cNvPicPr/>
              <p:nvPr/>
            </p:nvPicPr>
            <p:blipFill>
              <a:blip r:embed="rId7" cstate="print">
                <a:extLst>
                  <a:ext uri="{28A0092B-C50C-407E-A947-70E740481C1C}">
                    <a14:useLocalDpi xmlns:a14="http://schemas.microsoft.com/office/drawing/2010/main"/>
                  </a:ext>
                </a:extLst>
              </a:blip>
              <a:srcRect/>
              <a:stretch>
                <a:fillRect/>
              </a:stretch>
            </p:blipFill>
            <p:spPr>
              <a:xfrm>
                <a:off x="2214546" y="1071570"/>
                <a:ext cx="1643074" cy="1571636"/>
              </a:xfrm>
              <a:prstGeom prst="rect">
                <a:avLst/>
              </a:prstGeom>
            </p:spPr>
          </p:pic>
          <p:sp>
            <p:nvSpPr>
              <p:cNvPr id="31" name="Прямоугольник 30">
                <a:extLst>
                  <a:ext uri="{FF2B5EF4-FFF2-40B4-BE49-F238E27FC236}">
                    <a16:creationId xmlns:a16="http://schemas.microsoft.com/office/drawing/2014/main" id="{B9FD5D31-1D26-416E-8301-28823AC5E36B}"/>
                  </a:ext>
                </a:extLst>
              </p:cNvPr>
              <p:cNvSpPr/>
              <p:nvPr/>
            </p:nvSpPr>
            <p:spPr>
              <a:xfrm flipH="1">
                <a:off x="3857620" y="1071570"/>
                <a:ext cx="71438" cy="15716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grpSp>
      </p:grpSp>
      <p:sp>
        <p:nvSpPr>
          <p:cNvPr id="34" name="Объект 3">
            <a:extLst>
              <a:ext uri="{FF2B5EF4-FFF2-40B4-BE49-F238E27FC236}">
                <a16:creationId xmlns:a16="http://schemas.microsoft.com/office/drawing/2014/main" id="{B1020992-4927-4984-ADEE-398C906D66DA}"/>
              </a:ext>
            </a:extLst>
          </p:cNvPr>
          <p:cNvSpPr txBox="1">
            <a:spLocks/>
          </p:cNvSpPr>
          <p:nvPr/>
        </p:nvSpPr>
        <p:spPr>
          <a:xfrm rot="5400000">
            <a:off x="4690437" y="1695471"/>
            <a:ext cx="1806427" cy="5172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267" dirty="0">
                <a:solidFill>
                  <a:srgbClr val="C00000"/>
                </a:solidFill>
                <a:latin typeface="Arial" panose="020B0604020202020204" pitchFamily="34" charset="0"/>
                <a:cs typeface="Arial" panose="020B0604020202020204" pitchFamily="34" charset="0"/>
              </a:rPr>
              <a:t>Hot (tar)</a:t>
            </a:r>
          </a:p>
        </p:txBody>
      </p:sp>
      <p:sp>
        <p:nvSpPr>
          <p:cNvPr id="45" name="Прямоугольник 44">
            <a:extLst>
              <a:ext uri="{FF2B5EF4-FFF2-40B4-BE49-F238E27FC236}">
                <a16:creationId xmlns:a16="http://schemas.microsoft.com/office/drawing/2014/main" id="{2F414D56-0BFC-4E6C-AEF2-F10D74236FE1}"/>
              </a:ext>
            </a:extLst>
          </p:cNvPr>
          <p:cNvSpPr/>
          <p:nvPr/>
        </p:nvSpPr>
        <p:spPr>
          <a:xfrm>
            <a:off x="1584167" y="1085848"/>
            <a:ext cx="996475" cy="399709"/>
          </a:xfrm>
          <a:prstGeom prst="rect">
            <a:avLst/>
          </a:prstGeom>
        </p:spPr>
        <p:txBody>
          <a:bodyPr wrap="none">
            <a:spAutoFit/>
          </a:bodyPr>
          <a:lstStyle/>
          <a:p>
            <a:r>
              <a:rPr lang="en-US" sz="2016" b="1" dirty="0">
                <a:solidFill>
                  <a:schemeClr val="bg1"/>
                </a:solidFill>
                <a:latin typeface="Arial" panose="020B0604020202020204" pitchFamily="34" charset="0"/>
                <a:cs typeface="Arial" panose="020B0604020202020204" pitchFamily="34" charset="0"/>
              </a:rPr>
              <a:t>Before</a:t>
            </a:r>
            <a:endParaRPr lang="ru-RU" sz="2016" b="1" dirty="0">
              <a:solidFill>
                <a:schemeClr val="bg1"/>
              </a:solidFill>
              <a:latin typeface="Arial" panose="020B0604020202020204" pitchFamily="34" charset="0"/>
              <a:cs typeface="Arial" panose="020B0604020202020204" pitchFamily="34" charset="0"/>
            </a:endParaRPr>
          </a:p>
        </p:txBody>
      </p:sp>
      <p:sp>
        <p:nvSpPr>
          <p:cNvPr id="46" name="Прямоугольник 45">
            <a:extLst>
              <a:ext uri="{FF2B5EF4-FFF2-40B4-BE49-F238E27FC236}">
                <a16:creationId xmlns:a16="http://schemas.microsoft.com/office/drawing/2014/main" id="{5526F77D-6E1F-4E33-8119-69C802936D50}"/>
              </a:ext>
            </a:extLst>
          </p:cNvPr>
          <p:cNvSpPr/>
          <p:nvPr/>
        </p:nvSpPr>
        <p:spPr>
          <a:xfrm>
            <a:off x="3369970" y="1088795"/>
            <a:ext cx="788999" cy="402546"/>
          </a:xfrm>
          <a:prstGeom prst="rect">
            <a:avLst/>
          </a:prstGeom>
        </p:spPr>
        <p:txBody>
          <a:bodyPr wrap="none">
            <a:spAutoFit/>
          </a:bodyPr>
          <a:lstStyle/>
          <a:p>
            <a:r>
              <a:rPr lang="en-US" sz="2016" b="1" dirty="0">
                <a:solidFill>
                  <a:schemeClr val="bg1"/>
                </a:solidFill>
                <a:latin typeface="Arial" panose="020B0604020202020204" pitchFamily="34" charset="0"/>
                <a:cs typeface="Arial" panose="020B0604020202020204" pitchFamily="34" charset="0"/>
              </a:rPr>
              <a:t>After</a:t>
            </a:r>
            <a:endParaRPr lang="ru-RU" sz="2016" b="1" dirty="0">
              <a:solidFill>
                <a:schemeClr val="bg1"/>
              </a:solidFill>
              <a:latin typeface="Arial" panose="020B0604020202020204" pitchFamily="34" charset="0"/>
              <a:cs typeface="Arial" panose="020B0604020202020204" pitchFamily="34" charset="0"/>
            </a:endParaRPr>
          </a:p>
        </p:txBody>
      </p:sp>
      <p:sp>
        <p:nvSpPr>
          <p:cNvPr id="53" name="Прямоугольник 52">
            <a:extLst>
              <a:ext uri="{FF2B5EF4-FFF2-40B4-BE49-F238E27FC236}">
                <a16:creationId xmlns:a16="http://schemas.microsoft.com/office/drawing/2014/main" id="{9DAA7291-7057-4621-816F-B8CEB6D00A35}"/>
              </a:ext>
            </a:extLst>
          </p:cNvPr>
          <p:cNvSpPr/>
          <p:nvPr/>
        </p:nvSpPr>
        <p:spPr>
          <a:xfrm>
            <a:off x="1611740" y="5038836"/>
            <a:ext cx="10248281" cy="686281"/>
          </a:xfrm>
          <a:prstGeom prst="rect">
            <a:avLst/>
          </a:prstGeom>
          <a:ln w="12700">
            <a:noFill/>
          </a:ln>
        </p:spPr>
        <p:txBody>
          <a:bodyPr wrap="square">
            <a:spAutoFit/>
          </a:bodyPr>
          <a:lstStyle/>
          <a:p>
            <a:pPr lvl="1">
              <a:spcBef>
                <a:spcPts val="755"/>
              </a:spcBef>
            </a:pPr>
            <a:r>
              <a:rPr lang="ru-RU" sz="1939" b="1">
                <a:solidFill>
                  <a:prstClr val="black"/>
                </a:solidFill>
                <a:latin typeface="Arial" panose="020B0604020202020204" pitchFamily="34" charset="0"/>
                <a:cs typeface="Arial" panose="020B0604020202020204" pitchFamily="34" charset="0"/>
              </a:rPr>
              <a:t>21</a:t>
            </a:r>
            <a:r>
              <a:rPr lang="en-US" sz="1939" b="1">
                <a:solidFill>
                  <a:prstClr val="black"/>
                </a:solidFill>
                <a:latin typeface="Arial" panose="020B0604020202020204" pitchFamily="34" charset="0"/>
                <a:cs typeface="Arial" panose="020B0604020202020204" pitchFamily="34" charset="0"/>
              </a:rPr>
              <a:t>.</a:t>
            </a:r>
            <a:r>
              <a:rPr lang="ru-RU" sz="1939" b="1">
                <a:solidFill>
                  <a:prstClr val="black"/>
                </a:solidFill>
                <a:latin typeface="Arial" panose="020B0604020202020204" pitchFamily="34" charset="0"/>
                <a:cs typeface="Arial" panose="020B0604020202020204" pitchFamily="34" charset="0"/>
              </a:rPr>
              <a:t>1 </a:t>
            </a:r>
            <a:r>
              <a:rPr lang="en-US" sz="1939" dirty="0">
                <a:solidFill>
                  <a:prstClr val="black"/>
                </a:solidFill>
                <a:latin typeface="Arial" panose="020B0604020202020204" pitchFamily="34" charset="0"/>
                <a:cs typeface="Arial" panose="020B0604020202020204" pitchFamily="34" charset="0"/>
              </a:rPr>
              <a:t>GJ</a:t>
            </a:r>
            <a:r>
              <a:rPr lang="ru-RU" sz="1939" dirty="0">
                <a:solidFill>
                  <a:prstClr val="black"/>
                </a:solidFill>
                <a:latin typeface="Arial" panose="020B0604020202020204" pitchFamily="34" charset="0"/>
                <a:cs typeface="Arial" panose="020B0604020202020204" pitchFamily="34" charset="0"/>
              </a:rPr>
              <a:t>/</a:t>
            </a:r>
            <a:r>
              <a:rPr lang="en-US" sz="1939" dirty="0">
                <a:solidFill>
                  <a:prstClr val="black"/>
                </a:solidFill>
                <a:latin typeface="Arial" panose="020B0604020202020204" pitchFamily="34" charset="0"/>
                <a:cs typeface="Arial" panose="020B0604020202020204" pitchFamily="34" charset="0"/>
              </a:rPr>
              <a:t>h</a:t>
            </a:r>
            <a:r>
              <a:rPr lang="ru-RU" sz="1939" dirty="0">
                <a:solidFill>
                  <a:prstClr val="black"/>
                </a:solidFill>
                <a:latin typeface="Arial" panose="020B0604020202020204" pitchFamily="34" charset="0"/>
                <a:cs typeface="Arial" panose="020B0604020202020204" pitchFamily="34" charset="0"/>
              </a:rPr>
              <a:t> </a:t>
            </a:r>
            <a:r>
              <a:rPr lang="en-US" sz="1939" dirty="0">
                <a:solidFill>
                  <a:prstClr val="black"/>
                </a:solidFill>
                <a:latin typeface="Arial" panose="020B0604020202020204" pitchFamily="34" charset="0"/>
                <a:cs typeface="Arial" panose="020B0604020202020204" pitchFamily="34" charset="0"/>
              </a:rPr>
              <a:t>is required to compensate inefficiency of 1 foul</a:t>
            </a:r>
            <a:r>
              <a:rPr lang="ru-RU" sz="1939" dirty="0">
                <a:solidFill>
                  <a:prstClr val="black"/>
                </a:solidFill>
                <a:latin typeface="Arial" panose="020B0604020202020204" pitchFamily="34" charset="0"/>
                <a:cs typeface="Arial" panose="020B0604020202020204" pitchFamily="34" charset="0"/>
              </a:rPr>
              <a:t> </a:t>
            </a:r>
            <a:r>
              <a:rPr lang="en-US" sz="1939">
                <a:solidFill>
                  <a:prstClr val="black"/>
                </a:solidFill>
                <a:latin typeface="Arial" panose="020B0604020202020204" pitchFamily="34" charset="0"/>
                <a:cs typeface="Arial" panose="020B0604020202020204" pitchFamily="34" charset="0"/>
              </a:rPr>
              <a:t>heat exchanger. </a:t>
            </a:r>
            <a:r>
              <a:rPr lang="en-US" sz="1939" dirty="0">
                <a:solidFill>
                  <a:prstClr val="black"/>
                </a:solidFill>
                <a:latin typeface="Arial" panose="020B0604020202020204" pitchFamily="34" charset="0"/>
                <a:cs typeface="Arial" panose="020B0604020202020204" pitchFamily="34" charset="0"/>
              </a:rPr>
              <a:t>More gas needs to be burnt (instead of being sold)</a:t>
            </a:r>
          </a:p>
        </p:txBody>
      </p:sp>
      <p:graphicFrame>
        <p:nvGraphicFramePr>
          <p:cNvPr id="14" name="Таблица 13">
            <a:extLst>
              <a:ext uri="{FF2B5EF4-FFF2-40B4-BE49-F238E27FC236}">
                <a16:creationId xmlns:a16="http://schemas.microsoft.com/office/drawing/2014/main" id="{DA2D0375-0D22-4483-A24E-326E82C471A4}"/>
              </a:ext>
            </a:extLst>
          </p:cNvPr>
          <p:cNvGraphicFramePr>
            <a:graphicFrameLocks noGrp="1"/>
          </p:cNvGraphicFramePr>
          <p:nvPr>
            <p:extLst>
              <p:ext uri="{D42A27DB-BD31-4B8C-83A1-F6EECF244321}">
                <p14:modId xmlns:p14="http://schemas.microsoft.com/office/powerpoint/2010/main" val="2798386037"/>
              </p:ext>
            </p:extLst>
          </p:nvPr>
        </p:nvGraphicFramePr>
        <p:xfrm>
          <a:off x="6109541" y="1130364"/>
          <a:ext cx="5260178" cy="1720132"/>
        </p:xfrm>
        <a:graphic>
          <a:graphicData uri="http://schemas.openxmlformats.org/drawingml/2006/table">
            <a:tbl>
              <a:tblPr firstRow="1" firstCol="1" bandRow="1"/>
              <a:tblGrid>
                <a:gridCol w="3068438">
                  <a:extLst>
                    <a:ext uri="{9D8B030D-6E8A-4147-A177-3AD203B41FA5}">
                      <a16:colId xmlns:a16="http://schemas.microsoft.com/office/drawing/2014/main" val="2778204756"/>
                    </a:ext>
                  </a:extLst>
                </a:gridCol>
                <a:gridCol w="1052036">
                  <a:extLst>
                    <a:ext uri="{9D8B030D-6E8A-4147-A177-3AD203B41FA5}">
                      <a16:colId xmlns:a16="http://schemas.microsoft.com/office/drawing/2014/main" val="2829457620"/>
                    </a:ext>
                  </a:extLst>
                </a:gridCol>
                <a:gridCol w="1139704">
                  <a:extLst>
                    <a:ext uri="{9D8B030D-6E8A-4147-A177-3AD203B41FA5}">
                      <a16:colId xmlns:a16="http://schemas.microsoft.com/office/drawing/2014/main" val="1763527372"/>
                    </a:ext>
                  </a:extLst>
                </a:gridCol>
              </a:tblGrid>
              <a:tr h="550388">
                <a:tc>
                  <a:txBody>
                    <a:bodyPr/>
                    <a:lstStyle/>
                    <a:p>
                      <a:pPr algn="r">
                        <a:spcAft>
                          <a:spcPts val="0"/>
                        </a:spcAft>
                      </a:pPr>
                      <a:r>
                        <a:rPr lang="en-US" sz="2000" b="1" dirty="0">
                          <a:effectLst/>
                          <a:latin typeface="Arial" panose="020B0604020202020204" pitchFamily="34" charset="0"/>
                          <a:ea typeface="Times New Roman" panose="02020603050405020304" pitchFamily="18" charset="0"/>
                        </a:rPr>
                        <a:t>Measured parameter</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ru-RU" sz="2000" b="1" dirty="0" err="1">
                          <a:effectLst/>
                          <a:latin typeface="Arial" panose="020B0604020202020204" pitchFamily="34" charset="0"/>
                          <a:ea typeface="Times New Roman" panose="02020603050405020304" pitchFamily="18" charset="0"/>
                        </a:rPr>
                        <a:t>Before</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ru-RU" sz="2000" b="1" dirty="0" err="1">
                          <a:effectLst/>
                          <a:latin typeface="Arial" panose="020B0604020202020204" pitchFamily="34" charset="0"/>
                          <a:ea typeface="Times New Roman" panose="02020603050405020304" pitchFamily="18" charset="0"/>
                        </a:rPr>
                        <a:t>After</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extLst>
                  <a:ext uri="{0D108BD9-81ED-4DB2-BD59-A6C34878D82A}">
                    <a16:rowId xmlns:a16="http://schemas.microsoft.com/office/drawing/2014/main" val="595795493"/>
                  </a:ext>
                </a:extLst>
              </a:tr>
              <a:tr h="443289">
                <a:tc>
                  <a:txBody>
                    <a:bodyPr/>
                    <a:lstStyle/>
                    <a:p>
                      <a:pPr algn="r">
                        <a:spcAft>
                          <a:spcPts val="0"/>
                        </a:spcAft>
                      </a:pPr>
                      <a:r>
                        <a:rPr lang="en-US" sz="2000" dirty="0">
                          <a:effectLst/>
                          <a:latin typeface="Arial" panose="020B0604020202020204" pitchFamily="34" charset="0"/>
                          <a:ea typeface="Times New Roman" panose="02020603050405020304" pitchFamily="18" charset="0"/>
                        </a:rPr>
                        <a:t>Pressure gradient, MPa</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ru-RU" sz="2000">
                          <a:effectLst/>
                          <a:latin typeface="Arial" panose="020B0604020202020204" pitchFamily="34" charset="0"/>
                          <a:ea typeface="Times New Roman" panose="02020603050405020304" pitchFamily="18" charset="0"/>
                        </a:rPr>
                        <a:t>0</a:t>
                      </a:r>
                      <a:r>
                        <a:rPr lang="en-US" sz="2000">
                          <a:effectLst/>
                          <a:latin typeface="Arial" panose="020B0604020202020204" pitchFamily="34" charset="0"/>
                          <a:ea typeface="Times New Roman" panose="02020603050405020304" pitchFamily="18" charset="0"/>
                        </a:rPr>
                        <a:t>.</a:t>
                      </a:r>
                      <a:r>
                        <a:rPr lang="ru-RU" sz="2000">
                          <a:effectLst/>
                          <a:latin typeface="Arial" panose="020B0604020202020204" pitchFamily="34" charset="0"/>
                          <a:ea typeface="Times New Roman" panose="02020603050405020304" pitchFamily="18" charset="0"/>
                        </a:rPr>
                        <a:t>35</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ru-RU" sz="2000">
                          <a:effectLst/>
                          <a:latin typeface="Arial" panose="020B0604020202020204" pitchFamily="34" charset="0"/>
                          <a:ea typeface="Times New Roman" panose="02020603050405020304" pitchFamily="18" charset="0"/>
                        </a:rPr>
                        <a:t>0</a:t>
                      </a:r>
                      <a:r>
                        <a:rPr lang="en-US" sz="2000">
                          <a:effectLst/>
                          <a:latin typeface="Arial" panose="020B0604020202020204" pitchFamily="34" charset="0"/>
                          <a:ea typeface="Times New Roman" panose="02020603050405020304" pitchFamily="18" charset="0"/>
                        </a:rPr>
                        <a:t>.</a:t>
                      </a:r>
                      <a:r>
                        <a:rPr lang="ru-RU" sz="2000">
                          <a:effectLst/>
                          <a:latin typeface="Arial" panose="020B0604020202020204" pitchFamily="34" charset="0"/>
                          <a:ea typeface="Times New Roman" panose="02020603050405020304" pitchFamily="18" charset="0"/>
                        </a:rPr>
                        <a:t>2</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extLst>
                  <a:ext uri="{0D108BD9-81ED-4DB2-BD59-A6C34878D82A}">
                    <a16:rowId xmlns:a16="http://schemas.microsoft.com/office/drawing/2014/main" val="710475412"/>
                  </a:ext>
                </a:extLst>
              </a:tr>
              <a:tr h="416183">
                <a:tc>
                  <a:txBody>
                    <a:bodyPr/>
                    <a:lstStyle/>
                    <a:p>
                      <a:pPr algn="r">
                        <a:spcAft>
                          <a:spcPts val="0"/>
                        </a:spcAft>
                      </a:pPr>
                      <a:r>
                        <a:rPr lang="en-US" sz="2000" dirty="0">
                          <a:effectLst/>
                          <a:latin typeface="Arial" panose="020B0604020202020204" pitchFamily="34" charset="0"/>
                          <a:ea typeface="Times New Roman" panose="02020603050405020304" pitchFamily="18" charset="0"/>
                        </a:rPr>
                        <a:t>Temperature gradient</a:t>
                      </a:r>
                      <a:r>
                        <a:rPr lang="ru-RU" sz="2000" dirty="0">
                          <a:effectLst/>
                          <a:latin typeface="Arial" panose="020B0604020202020204" pitchFamily="34" charset="0"/>
                          <a:ea typeface="Times New Roman" panose="02020603050405020304" pitchFamily="18" charset="0"/>
                        </a:rPr>
                        <a:t>, °С</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ru-RU" sz="2000" dirty="0">
                          <a:effectLst/>
                          <a:latin typeface="Arial" panose="020B0604020202020204" pitchFamily="34" charset="0"/>
                          <a:ea typeface="Times New Roman" panose="02020603050405020304" pitchFamily="18" charset="0"/>
                        </a:rPr>
                        <a:t>9</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ru-RU" sz="2000" dirty="0">
                          <a:effectLst/>
                          <a:latin typeface="Arial" panose="020B0604020202020204" pitchFamily="34" charset="0"/>
                          <a:ea typeface="Times New Roman" panose="02020603050405020304" pitchFamily="18" charset="0"/>
                        </a:rPr>
                        <a:t>65</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extLst>
                  <a:ext uri="{0D108BD9-81ED-4DB2-BD59-A6C34878D82A}">
                    <a16:rowId xmlns:a16="http://schemas.microsoft.com/office/drawing/2014/main" val="3592660290"/>
                  </a:ext>
                </a:extLst>
              </a:tr>
              <a:tr h="310272">
                <a:tc>
                  <a:txBody>
                    <a:bodyPr/>
                    <a:lstStyle/>
                    <a:p>
                      <a:pPr algn="r">
                        <a:spcAft>
                          <a:spcPts val="0"/>
                        </a:spcAft>
                      </a:pPr>
                      <a:r>
                        <a:rPr lang="en-US" sz="2000" dirty="0">
                          <a:effectLst/>
                          <a:latin typeface="Arial" panose="020B0604020202020204" pitchFamily="34" charset="0"/>
                          <a:ea typeface="Times New Roman" panose="02020603050405020304" pitchFamily="18" charset="0"/>
                        </a:rPr>
                        <a:t>Free volume, m</a:t>
                      </a:r>
                      <a:r>
                        <a:rPr lang="en-US" sz="2000" baseline="30000" dirty="0">
                          <a:effectLst/>
                          <a:latin typeface="Arial" panose="020B0604020202020204" pitchFamily="34" charset="0"/>
                          <a:ea typeface="Times New Roman" panose="02020603050405020304" pitchFamily="18" charset="0"/>
                        </a:rPr>
                        <a:t>3</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en-US" sz="2000">
                          <a:effectLst/>
                          <a:latin typeface="Arial" panose="020B0604020202020204" pitchFamily="34" charset="0"/>
                          <a:ea typeface="Times New Roman" panose="02020603050405020304" pitchFamily="18" charset="0"/>
                        </a:rPr>
                        <a:t>0.46</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en-US" sz="2000">
                          <a:effectLst/>
                          <a:latin typeface="Arial" panose="020B0604020202020204" pitchFamily="34" charset="0"/>
                          <a:ea typeface="Times New Roman" panose="02020603050405020304" pitchFamily="18" charset="0"/>
                        </a:rPr>
                        <a:t>0.59</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extLst>
                  <a:ext uri="{0D108BD9-81ED-4DB2-BD59-A6C34878D82A}">
                    <a16:rowId xmlns:a16="http://schemas.microsoft.com/office/drawing/2014/main" val="4242488829"/>
                  </a:ext>
                </a:extLst>
              </a:tr>
            </a:tbl>
          </a:graphicData>
        </a:graphic>
      </p:graphicFrame>
      <p:sp>
        <p:nvSpPr>
          <p:cNvPr id="42" name="Прямоугольник 41">
            <a:extLst>
              <a:ext uri="{FF2B5EF4-FFF2-40B4-BE49-F238E27FC236}">
                <a16:creationId xmlns:a16="http://schemas.microsoft.com/office/drawing/2014/main" id="{21A3FDA7-E3D8-4A47-97AF-01492939352E}"/>
              </a:ext>
            </a:extLst>
          </p:cNvPr>
          <p:cNvSpPr/>
          <p:nvPr/>
        </p:nvSpPr>
        <p:spPr>
          <a:xfrm>
            <a:off x="1608628" y="3137187"/>
            <a:ext cx="996475" cy="399709"/>
          </a:xfrm>
          <a:prstGeom prst="rect">
            <a:avLst/>
          </a:prstGeom>
        </p:spPr>
        <p:txBody>
          <a:bodyPr wrap="none">
            <a:spAutoFit/>
          </a:bodyPr>
          <a:lstStyle/>
          <a:p>
            <a:r>
              <a:rPr lang="en-US" sz="2016" b="1" dirty="0">
                <a:solidFill>
                  <a:schemeClr val="bg1"/>
                </a:solidFill>
                <a:latin typeface="Arial" panose="020B0604020202020204" pitchFamily="34" charset="0"/>
                <a:cs typeface="Arial" panose="020B0604020202020204" pitchFamily="34" charset="0"/>
              </a:rPr>
              <a:t>Before</a:t>
            </a:r>
            <a:endParaRPr lang="ru-RU" sz="2016" b="1" dirty="0">
              <a:solidFill>
                <a:schemeClr val="bg1"/>
              </a:solidFill>
              <a:latin typeface="Arial" panose="020B0604020202020204" pitchFamily="34" charset="0"/>
              <a:cs typeface="Arial" panose="020B0604020202020204" pitchFamily="34" charset="0"/>
            </a:endParaRPr>
          </a:p>
        </p:txBody>
      </p:sp>
      <p:sp>
        <p:nvSpPr>
          <p:cNvPr id="43" name="Прямоугольник 42">
            <a:extLst>
              <a:ext uri="{FF2B5EF4-FFF2-40B4-BE49-F238E27FC236}">
                <a16:creationId xmlns:a16="http://schemas.microsoft.com/office/drawing/2014/main" id="{D448F50A-969A-421E-956A-11ED471B743E}"/>
              </a:ext>
            </a:extLst>
          </p:cNvPr>
          <p:cNvSpPr/>
          <p:nvPr/>
        </p:nvSpPr>
        <p:spPr>
          <a:xfrm>
            <a:off x="3394431" y="3140135"/>
            <a:ext cx="788999" cy="402546"/>
          </a:xfrm>
          <a:prstGeom prst="rect">
            <a:avLst/>
          </a:prstGeom>
        </p:spPr>
        <p:txBody>
          <a:bodyPr wrap="none">
            <a:spAutoFit/>
          </a:bodyPr>
          <a:lstStyle/>
          <a:p>
            <a:r>
              <a:rPr lang="en-US" sz="2016" b="1" dirty="0">
                <a:solidFill>
                  <a:schemeClr val="bg1"/>
                </a:solidFill>
                <a:latin typeface="Arial" panose="020B0604020202020204" pitchFamily="34" charset="0"/>
                <a:cs typeface="Arial" panose="020B0604020202020204" pitchFamily="34" charset="0"/>
              </a:rPr>
              <a:t>After</a:t>
            </a:r>
            <a:endParaRPr lang="ru-RU" sz="2016" b="1" dirty="0">
              <a:solidFill>
                <a:schemeClr val="bg1"/>
              </a:solidFill>
              <a:latin typeface="Arial" panose="020B0604020202020204" pitchFamily="34" charset="0"/>
              <a:cs typeface="Arial" panose="020B0604020202020204" pitchFamily="34" charset="0"/>
            </a:endParaRPr>
          </a:p>
        </p:txBody>
      </p:sp>
      <p:graphicFrame>
        <p:nvGraphicFramePr>
          <p:cNvPr id="18" name="Таблица 17">
            <a:extLst>
              <a:ext uri="{FF2B5EF4-FFF2-40B4-BE49-F238E27FC236}">
                <a16:creationId xmlns:a16="http://schemas.microsoft.com/office/drawing/2014/main" id="{D070BAB2-C7CC-4B32-BACF-2C911E8A79BE}"/>
              </a:ext>
            </a:extLst>
          </p:cNvPr>
          <p:cNvGraphicFramePr>
            <a:graphicFrameLocks noGrp="1"/>
          </p:cNvGraphicFramePr>
          <p:nvPr>
            <p:extLst>
              <p:ext uri="{D42A27DB-BD31-4B8C-83A1-F6EECF244321}">
                <p14:modId xmlns:p14="http://schemas.microsoft.com/office/powerpoint/2010/main" val="2851333284"/>
              </p:ext>
            </p:extLst>
          </p:nvPr>
        </p:nvGraphicFramePr>
        <p:xfrm>
          <a:off x="6096000" y="2974549"/>
          <a:ext cx="5260180" cy="1996228"/>
        </p:xfrm>
        <a:graphic>
          <a:graphicData uri="http://schemas.openxmlformats.org/drawingml/2006/table">
            <a:tbl>
              <a:tblPr firstRow="1" firstCol="1" bandRow="1"/>
              <a:tblGrid>
                <a:gridCol w="3066895">
                  <a:extLst>
                    <a:ext uri="{9D8B030D-6E8A-4147-A177-3AD203B41FA5}">
                      <a16:colId xmlns:a16="http://schemas.microsoft.com/office/drawing/2014/main" val="2296776500"/>
                    </a:ext>
                  </a:extLst>
                </a:gridCol>
                <a:gridCol w="1091431">
                  <a:extLst>
                    <a:ext uri="{9D8B030D-6E8A-4147-A177-3AD203B41FA5}">
                      <a16:colId xmlns:a16="http://schemas.microsoft.com/office/drawing/2014/main" val="3448610082"/>
                    </a:ext>
                  </a:extLst>
                </a:gridCol>
                <a:gridCol w="1101854">
                  <a:extLst>
                    <a:ext uri="{9D8B030D-6E8A-4147-A177-3AD203B41FA5}">
                      <a16:colId xmlns:a16="http://schemas.microsoft.com/office/drawing/2014/main" val="1191901037"/>
                    </a:ext>
                  </a:extLst>
                </a:gridCol>
              </a:tblGrid>
              <a:tr h="499057">
                <a:tc>
                  <a:txBody>
                    <a:bodyPr/>
                    <a:lstStyle/>
                    <a:p>
                      <a:pPr algn="r">
                        <a:spcAft>
                          <a:spcPts val="0"/>
                        </a:spcAft>
                      </a:pPr>
                      <a:r>
                        <a:rPr lang="en-US" sz="2000" b="1" dirty="0">
                          <a:effectLst/>
                          <a:latin typeface="Arial" panose="020B0604020202020204" pitchFamily="34" charset="0"/>
                          <a:ea typeface="Times New Roman" panose="02020603050405020304" pitchFamily="18" charset="0"/>
                        </a:rPr>
                        <a:t>Measured parameter</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ru-RU" sz="2000" b="1" dirty="0" err="1">
                          <a:effectLst/>
                          <a:latin typeface="Arial" panose="020B0604020202020204" pitchFamily="34" charset="0"/>
                          <a:ea typeface="Times New Roman" panose="02020603050405020304" pitchFamily="18" charset="0"/>
                        </a:rPr>
                        <a:t>Before</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ru-RU" sz="2000" b="1" dirty="0" err="1">
                          <a:effectLst/>
                          <a:latin typeface="Arial" panose="020B0604020202020204" pitchFamily="34" charset="0"/>
                          <a:ea typeface="Times New Roman" panose="02020603050405020304" pitchFamily="18" charset="0"/>
                        </a:rPr>
                        <a:t>After</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extLst>
                  <a:ext uri="{0D108BD9-81ED-4DB2-BD59-A6C34878D82A}">
                    <a16:rowId xmlns:a16="http://schemas.microsoft.com/office/drawing/2014/main" val="3543624152"/>
                  </a:ext>
                </a:extLst>
              </a:tr>
              <a:tr h="499057">
                <a:tc>
                  <a:txBody>
                    <a:bodyPr/>
                    <a:lstStyle/>
                    <a:p>
                      <a:pPr algn="r">
                        <a:spcAft>
                          <a:spcPts val="0"/>
                        </a:spcAft>
                      </a:pPr>
                      <a:r>
                        <a:rPr lang="en-US" sz="2000" dirty="0">
                          <a:effectLst/>
                          <a:latin typeface="Arial" panose="020B0604020202020204" pitchFamily="34" charset="0"/>
                          <a:ea typeface="Times New Roman" panose="02020603050405020304" pitchFamily="18" charset="0"/>
                        </a:rPr>
                        <a:t>Pressure gradient, MPa</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ru-RU" sz="2000">
                          <a:effectLst/>
                          <a:latin typeface="Arial" panose="020B0604020202020204" pitchFamily="34" charset="0"/>
                          <a:ea typeface="Times New Roman" panose="02020603050405020304" pitchFamily="18" charset="0"/>
                        </a:rPr>
                        <a:t>0</a:t>
                      </a:r>
                      <a:r>
                        <a:rPr lang="en-US" sz="2000">
                          <a:effectLst/>
                          <a:latin typeface="Arial" panose="020B0604020202020204" pitchFamily="34" charset="0"/>
                          <a:ea typeface="Times New Roman" panose="02020603050405020304" pitchFamily="18" charset="0"/>
                        </a:rPr>
                        <a:t>.</a:t>
                      </a:r>
                      <a:r>
                        <a:rPr lang="ru-RU" sz="2000">
                          <a:effectLst/>
                          <a:latin typeface="Arial" panose="020B0604020202020204" pitchFamily="34" charset="0"/>
                          <a:ea typeface="Times New Roman" panose="02020603050405020304" pitchFamily="18" charset="0"/>
                        </a:rPr>
                        <a:t>3</a:t>
                      </a:r>
                      <a:r>
                        <a:rPr lang="en-US" sz="2000" dirty="0">
                          <a:effectLst/>
                          <a:latin typeface="Arial" panose="020B0604020202020204" pitchFamily="34" charset="0"/>
                          <a:ea typeface="Times New Roman" panose="02020603050405020304" pitchFamily="18" charset="0"/>
                        </a:rPr>
                        <a:t>1</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ru-RU" sz="2000">
                          <a:effectLst/>
                          <a:latin typeface="Arial" panose="020B0604020202020204" pitchFamily="34" charset="0"/>
                          <a:ea typeface="Times New Roman" panose="02020603050405020304" pitchFamily="18" charset="0"/>
                        </a:rPr>
                        <a:t>0</a:t>
                      </a:r>
                      <a:r>
                        <a:rPr lang="en-US" sz="2000">
                          <a:effectLst/>
                          <a:latin typeface="Arial" panose="020B0604020202020204" pitchFamily="34" charset="0"/>
                          <a:ea typeface="Times New Roman" panose="02020603050405020304" pitchFamily="18" charset="0"/>
                        </a:rPr>
                        <a:t>.1</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extLst>
                  <a:ext uri="{0D108BD9-81ED-4DB2-BD59-A6C34878D82A}">
                    <a16:rowId xmlns:a16="http://schemas.microsoft.com/office/drawing/2014/main" val="1813057042"/>
                  </a:ext>
                </a:extLst>
              </a:tr>
              <a:tr h="499057">
                <a:tc>
                  <a:txBody>
                    <a:bodyPr/>
                    <a:lstStyle/>
                    <a:p>
                      <a:pPr algn="r">
                        <a:spcAft>
                          <a:spcPts val="0"/>
                        </a:spcAft>
                      </a:pPr>
                      <a:r>
                        <a:rPr lang="en-US" sz="2000">
                          <a:effectLst/>
                          <a:latin typeface="Arial" panose="020B0604020202020204" pitchFamily="34" charset="0"/>
                          <a:ea typeface="Times New Roman" panose="02020603050405020304" pitchFamily="18" charset="0"/>
                        </a:rPr>
                        <a:t>Temperature gradient</a:t>
                      </a:r>
                      <a:r>
                        <a:rPr lang="ru-RU" sz="2000">
                          <a:effectLst/>
                          <a:latin typeface="Arial" panose="020B0604020202020204" pitchFamily="34" charset="0"/>
                          <a:ea typeface="Times New Roman" panose="02020603050405020304" pitchFamily="18" charset="0"/>
                        </a:rPr>
                        <a:t>, °С</a:t>
                      </a:r>
                      <a:endParaRPr lang="ru-RU" sz="200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en-US" sz="2000" kern="1200" dirty="0">
                          <a:solidFill>
                            <a:schemeClr val="tx1"/>
                          </a:solidFill>
                          <a:effectLst/>
                          <a:latin typeface="Arial" panose="020B0604020202020204" pitchFamily="34" charset="0"/>
                          <a:ea typeface="Times New Roman" panose="02020603050405020304" pitchFamily="18" charset="0"/>
                          <a:cs typeface="+mn-cs"/>
                        </a:rPr>
                        <a:t>42</a:t>
                      </a:r>
                      <a:endParaRPr lang="ru-RU" sz="2000" kern="1200" dirty="0">
                        <a:solidFill>
                          <a:schemeClr val="tx1"/>
                        </a:solidFill>
                        <a:effectLst/>
                        <a:latin typeface="Arial" panose="020B0604020202020204" pitchFamily="34" charset="0"/>
                        <a:ea typeface="Times New Roman" panose="02020603050405020304" pitchFamily="18" charset="0"/>
                        <a:cs typeface="+mn-cs"/>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en-US" sz="2000" dirty="0">
                          <a:effectLst/>
                          <a:latin typeface="Arial" panose="020B0604020202020204" pitchFamily="34" charset="0"/>
                          <a:ea typeface="Times New Roman" panose="02020603050405020304" pitchFamily="18" charset="0"/>
                        </a:rPr>
                        <a:t>70</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extLst>
                  <a:ext uri="{0D108BD9-81ED-4DB2-BD59-A6C34878D82A}">
                    <a16:rowId xmlns:a16="http://schemas.microsoft.com/office/drawing/2014/main" val="630614281"/>
                  </a:ext>
                </a:extLst>
              </a:tr>
              <a:tr h="499057">
                <a:tc>
                  <a:txBody>
                    <a:bodyPr/>
                    <a:lstStyle/>
                    <a:p>
                      <a:pPr algn="r">
                        <a:spcAft>
                          <a:spcPts val="0"/>
                        </a:spcAft>
                      </a:pPr>
                      <a:r>
                        <a:rPr lang="en-US" sz="2000">
                          <a:effectLst/>
                          <a:latin typeface="Arial" panose="020B0604020202020204" pitchFamily="34" charset="0"/>
                          <a:ea typeface="Times New Roman" panose="02020603050405020304" pitchFamily="18" charset="0"/>
                        </a:rPr>
                        <a:t>Free volume, m</a:t>
                      </a:r>
                      <a:r>
                        <a:rPr lang="en-US" sz="2000" baseline="30000">
                          <a:effectLst/>
                          <a:latin typeface="Arial" panose="020B0604020202020204" pitchFamily="34" charset="0"/>
                          <a:ea typeface="Times New Roman" panose="02020603050405020304" pitchFamily="18" charset="0"/>
                        </a:rPr>
                        <a:t>3</a:t>
                      </a:r>
                      <a:endParaRPr lang="ru-RU" sz="200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en-US" sz="2000">
                          <a:effectLst/>
                          <a:latin typeface="Arial" panose="020B0604020202020204" pitchFamily="34" charset="0"/>
                          <a:ea typeface="Times New Roman" panose="02020603050405020304" pitchFamily="18" charset="0"/>
                        </a:rPr>
                        <a:t>0.52</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tc>
                  <a:txBody>
                    <a:bodyPr/>
                    <a:lstStyle/>
                    <a:p>
                      <a:pPr algn="ctr">
                        <a:spcAft>
                          <a:spcPts val="0"/>
                        </a:spcAft>
                      </a:pPr>
                      <a:r>
                        <a:rPr lang="en-US" sz="2000">
                          <a:effectLst/>
                          <a:latin typeface="Arial" panose="020B0604020202020204" pitchFamily="34" charset="0"/>
                          <a:ea typeface="Times New Roman" panose="02020603050405020304" pitchFamily="18" charset="0"/>
                        </a:rPr>
                        <a:t>0.6</a:t>
                      </a:r>
                      <a:endParaRPr lang="ru-RU" sz="2000" dirty="0">
                        <a:effectLst/>
                        <a:latin typeface="Times New Roman" panose="02020603050405020304" pitchFamily="18" charset="0"/>
                        <a:ea typeface="Calibri" panose="020F0502020204030204" pitchFamily="34" charset="0"/>
                      </a:endParaRPr>
                    </a:p>
                  </a:txBody>
                  <a:tcPr marL="86375" marR="86375"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tcPr>
                </a:tc>
                <a:extLst>
                  <a:ext uri="{0D108BD9-81ED-4DB2-BD59-A6C34878D82A}">
                    <a16:rowId xmlns:a16="http://schemas.microsoft.com/office/drawing/2014/main" val="4280041821"/>
                  </a:ext>
                </a:extLst>
              </a:tr>
            </a:tbl>
          </a:graphicData>
        </a:graphic>
      </p:graphicFrame>
      <p:sp>
        <p:nvSpPr>
          <p:cNvPr id="3" name="Номер слайда 2"/>
          <p:cNvSpPr>
            <a:spLocks noGrp="1"/>
          </p:cNvSpPr>
          <p:nvPr>
            <p:ph type="sldNum" sz="quarter" idx="12"/>
          </p:nvPr>
        </p:nvSpPr>
        <p:spPr/>
        <p:txBody>
          <a:bodyPr/>
          <a:lstStyle/>
          <a:p>
            <a:fld id="{D3C2E419-5CA0-4B7A-AB48-A1EB8C9046CF}" type="slidenum">
              <a:rPr lang="ru-RU" smtClean="0"/>
              <a:t>16</a:t>
            </a:fld>
            <a:endParaRPr lang="ru-RU"/>
          </a:p>
        </p:txBody>
      </p:sp>
    </p:spTree>
    <p:extLst>
      <p:ext uri="{BB962C8B-B14F-4D97-AF65-F5344CB8AC3E}">
        <p14:creationId xmlns:p14="http://schemas.microsoft.com/office/powerpoint/2010/main" val="263322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9FBDA3-C8B4-4F93-8283-C8A241602836}"/>
              </a:ext>
            </a:extLst>
          </p:cNvPr>
          <p:cNvSpPr>
            <a:spLocks noGrp="1"/>
          </p:cNvSpPr>
          <p:nvPr>
            <p:ph type="title"/>
          </p:nvPr>
        </p:nvSpPr>
        <p:spPr>
          <a:xfrm>
            <a:off x="958654" y="198799"/>
            <a:ext cx="9179031" cy="376000"/>
          </a:xfrm>
        </p:spPr>
        <p:txBody>
          <a:bodyPr/>
          <a:lstStyle/>
          <a:p>
            <a:r>
              <a:rPr lang="en-US" sz="2715" dirty="0"/>
              <a:t>Case study: </a:t>
            </a:r>
            <a:r>
              <a:rPr lang="pl-PL" sz="2715" dirty="0"/>
              <a:t>GAZPROMNeft Refinery 250</a:t>
            </a:r>
            <a:r>
              <a:rPr lang="en-US" sz="2715" dirty="0"/>
              <a:t> kb</a:t>
            </a:r>
            <a:r>
              <a:rPr lang="pl-PL" sz="2715" dirty="0"/>
              <a:t>b</a:t>
            </a:r>
            <a:r>
              <a:rPr lang="en-US" sz="2715" dirty="0"/>
              <a:t>l</a:t>
            </a:r>
            <a:r>
              <a:rPr lang="pl-PL" sz="2715" dirty="0"/>
              <a:t>/d</a:t>
            </a:r>
            <a:endParaRPr lang="ru-RU" sz="2715" dirty="0"/>
          </a:p>
        </p:txBody>
      </p:sp>
      <p:pic>
        <p:nvPicPr>
          <p:cNvPr id="4" name="Рисунок 3">
            <a:extLst>
              <a:ext uri="{FF2B5EF4-FFF2-40B4-BE49-F238E27FC236}">
                <a16:creationId xmlns:a16="http://schemas.microsoft.com/office/drawing/2014/main" id="{CC535C85-F85E-4144-B723-2D28D42D448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289285" y="1096755"/>
            <a:ext cx="3826311" cy="5168913"/>
          </a:xfrm>
          <a:prstGeom prst="rect">
            <a:avLst/>
          </a:prstGeom>
        </p:spPr>
      </p:pic>
      <p:sp>
        <p:nvSpPr>
          <p:cNvPr id="3" name="TextBox 2">
            <a:extLst>
              <a:ext uri="{FF2B5EF4-FFF2-40B4-BE49-F238E27FC236}">
                <a16:creationId xmlns:a16="http://schemas.microsoft.com/office/drawing/2014/main" id="{F0749E19-A35D-41C5-BC5C-0DFF0F420A3F}"/>
              </a:ext>
            </a:extLst>
          </p:cNvPr>
          <p:cNvSpPr txBox="1"/>
          <p:nvPr/>
        </p:nvSpPr>
        <p:spPr>
          <a:xfrm>
            <a:off x="2740742" y="3953581"/>
            <a:ext cx="1995019" cy="271404"/>
          </a:xfrm>
          <a:prstGeom prst="rect">
            <a:avLst/>
          </a:prstGeom>
          <a:solidFill>
            <a:srgbClr val="66FFFF">
              <a:alpha val="90000"/>
            </a:srgbClr>
          </a:solidFill>
        </p:spPr>
        <p:txBody>
          <a:bodyPr wrap="square" lIns="90683" tIns="0" rIns="90683" bIns="0" rtlCol="0" anchor="ctr" anchorCtr="0">
            <a:spAutoFit/>
          </a:bodyPr>
          <a:lstStyle/>
          <a:p>
            <a:pPr algn="ctr"/>
            <a:r>
              <a:rPr lang="en-US" sz="1764" dirty="0">
                <a:solidFill>
                  <a:schemeClr val="tx1">
                    <a:lumMod val="75000"/>
                    <a:lumOff val="25000"/>
                  </a:schemeClr>
                </a:solidFill>
              </a:rPr>
              <a:t>Cleaning module</a:t>
            </a:r>
            <a:endParaRPr lang="ru-RU" sz="1764" dirty="0">
              <a:solidFill>
                <a:schemeClr val="tx1">
                  <a:lumMod val="75000"/>
                  <a:lumOff val="25000"/>
                </a:schemeClr>
              </a:solidFill>
            </a:endParaRPr>
          </a:p>
        </p:txBody>
      </p:sp>
      <p:sp>
        <p:nvSpPr>
          <p:cNvPr id="10" name="TextBox 9">
            <a:extLst>
              <a:ext uri="{FF2B5EF4-FFF2-40B4-BE49-F238E27FC236}">
                <a16:creationId xmlns:a16="http://schemas.microsoft.com/office/drawing/2014/main" id="{BCAFDC53-49F5-4A29-9EEB-C88A091A8DED}"/>
              </a:ext>
            </a:extLst>
          </p:cNvPr>
          <p:cNvSpPr txBox="1"/>
          <p:nvPr/>
        </p:nvSpPr>
        <p:spPr>
          <a:xfrm>
            <a:off x="1289506" y="2184947"/>
            <a:ext cx="1995019" cy="725461"/>
          </a:xfrm>
          <a:prstGeom prst="rect">
            <a:avLst/>
          </a:prstGeom>
          <a:solidFill>
            <a:srgbClr val="66FFFF">
              <a:alpha val="90000"/>
            </a:srgbClr>
          </a:solidFill>
        </p:spPr>
        <p:txBody>
          <a:bodyPr wrap="square" lIns="90683" tIns="0" rIns="90683" bIns="0" rtlCol="0" anchor="ctr" anchorCtr="0">
            <a:noAutofit/>
          </a:bodyPr>
          <a:lstStyle/>
          <a:p>
            <a:pPr algn="ctr"/>
            <a:r>
              <a:rPr lang="en-US" sz="1764" dirty="0">
                <a:solidFill>
                  <a:schemeClr val="tx1">
                    <a:lumMod val="75000"/>
                    <a:lumOff val="25000"/>
                  </a:schemeClr>
                </a:solidFill>
              </a:rPr>
              <a:t>Butane cooler (Heat exchanger)</a:t>
            </a:r>
            <a:endParaRPr lang="ru-RU" sz="1764" dirty="0">
              <a:solidFill>
                <a:schemeClr val="tx1">
                  <a:lumMod val="75000"/>
                  <a:lumOff val="25000"/>
                </a:schemeClr>
              </a:solidFill>
            </a:endParaRPr>
          </a:p>
        </p:txBody>
      </p:sp>
      <p:cxnSp>
        <p:nvCxnSpPr>
          <p:cNvPr id="13" name="Соединительная линия уступом 12"/>
          <p:cNvCxnSpPr>
            <a:stCxn id="10" idx="3"/>
          </p:cNvCxnSpPr>
          <p:nvPr/>
        </p:nvCxnSpPr>
        <p:spPr>
          <a:xfrm flipV="1">
            <a:off x="3284524" y="1317031"/>
            <a:ext cx="466147" cy="1230647"/>
          </a:xfrm>
          <a:prstGeom prst="bentConnector2">
            <a:avLst/>
          </a:prstGeom>
          <a:ln w="31750">
            <a:solidFill>
              <a:srgbClr val="66FFFF">
                <a:alpha val="90000"/>
              </a:srgbClr>
            </a:solidFill>
            <a:miter lim="8000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Соединительная линия уступом 15"/>
          <p:cNvCxnSpPr>
            <a:stCxn id="3" idx="1"/>
          </p:cNvCxnSpPr>
          <p:nvPr/>
        </p:nvCxnSpPr>
        <p:spPr>
          <a:xfrm rot="10800000" flipV="1">
            <a:off x="2241988" y="4089283"/>
            <a:ext cx="498755" cy="1178872"/>
          </a:xfrm>
          <a:prstGeom prst="bentConnector2">
            <a:avLst/>
          </a:prstGeom>
          <a:ln w="31750">
            <a:solidFill>
              <a:srgbClr val="66FFFF">
                <a:alpha val="90000"/>
              </a:srgbClr>
            </a:solidFill>
            <a:miter lim="800000"/>
            <a:tailEnd type="triangle" w="lg" len="lg"/>
          </a:ln>
        </p:spPr>
        <p:style>
          <a:lnRef idx="1">
            <a:schemeClr val="accent1"/>
          </a:lnRef>
          <a:fillRef idx="0">
            <a:schemeClr val="accent1"/>
          </a:fillRef>
          <a:effectRef idx="0">
            <a:schemeClr val="accent1"/>
          </a:effectRef>
          <a:fontRef idx="minor">
            <a:schemeClr val="tx1"/>
          </a:fontRef>
        </p:style>
      </p:cxnSp>
      <p:sp>
        <p:nvSpPr>
          <p:cNvPr id="18" name="Прямоугольник 17">
            <a:extLst>
              <a:ext uri="{FF2B5EF4-FFF2-40B4-BE49-F238E27FC236}">
                <a16:creationId xmlns:a16="http://schemas.microsoft.com/office/drawing/2014/main" id="{E49AAE14-1364-407B-B5AC-5A3BF240DD4F}"/>
              </a:ext>
            </a:extLst>
          </p:cNvPr>
          <p:cNvSpPr/>
          <p:nvPr/>
        </p:nvSpPr>
        <p:spPr>
          <a:xfrm>
            <a:off x="5120920" y="2555605"/>
            <a:ext cx="6453446" cy="632324"/>
          </a:xfrm>
          <a:prstGeom prst="rect">
            <a:avLst/>
          </a:prstGeom>
        </p:spPr>
        <p:txBody>
          <a:bodyPr wrap="square">
            <a:spAutoFit/>
          </a:bodyPr>
          <a:lstStyle/>
          <a:p>
            <a:r>
              <a:rPr lang="en-GB" sz="1764" dirty="0">
                <a:latin typeface="Arial" panose="020B0604020202020204" pitchFamily="34" charset="0"/>
                <a:cs typeface="Arial" panose="020B0604020202020204" pitchFamily="34" charset="0"/>
              </a:rPr>
              <a:t>Cleaning module complies with requirements</a:t>
            </a:r>
            <a:r>
              <a:rPr lang="ru-RU" sz="1764" dirty="0">
                <a:latin typeface="Arial" panose="020B0604020202020204" pitchFamily="34" charset="0"/>
                <a:cs typeface="Arial" panose="020B0604020202020204" pitchFamily="34" charset="0"/>
              </a:rPr>
              <a:t>: </a:t>
            </a:r>
            <a:r>
              <a:rPr lang="ru-RU" sz="1764" dirty="0">
                <a:solidFill>
                  <a:srgbClr val="007AB4"/>
                </a:solidFill>
                <a:latin typeface="Arial" panose="020B0604020202020204" pitchFamily="34" charset="0"/>
                <a:cs typeface="Arial" panose="020B0604020202020204" pitchFamily="34" charset="0"/>
              </a:rPr>
              <a:t>ТР ТС 012/2011</a:t>
            </a:r>
            <a:r>
              <a:rPr lang="en-US" sz="1764" dirty="0">
                <a:solidFill>
                  <a:srgbClr val="007AB4"/>
                </a:solidFill>
                <a:latin typeface="Arial" panose="020B0604020202020204" pitchFamily="34" charset="0"/>
                <a:cs typeface="Arial" panose="020B0604020202020204" pitchFamily="34" charset="0"/>
              </a:rPr>
              <a:t> </a:t>
            </a:r>
            <a:r>
              <a:rPr lang="en-US" sz="1764" dirty="0">
                <a:latin typeface="Arial" panose="020B0604020202020204" pitchFamily="34" charset="0"/>
                <a:cs typeface="Arial" panose="020B0604020202020204" pitchFamily="34" charset="0"/>
              </a:rPr>
              <a:t>and explosion-proof standard</a:t>
            </a:r>
            <a:r>
              <a:rPr lang="ru-RU" sz="1764" dirty="0">
                <a:latin typeface="Arial" panose="020B0604020202020204" pitchFamily="34" charset="0"/>
                <a:cs typeface="Arial" panose="020B0604020202020204" pitchFamily="34" charset="0"/>
              </a:rPr>
              <a:t>: </a:t>
            </a:r>
            <a:r>
              <a:rPr lang="en-US" sz="1764" dirty="0">
                <a:solidFill>
                  <a:srgbClr val="007AB4"/>
                </a:solidFill>
                <a:latin typeface="Arial" panose="020B0604020202020204" pitchFamily="34" charset="0"/>
                <a:cs typeface="Arial" panose="020B0604020202020204" pitchFamily="34" charset="0"/>
              </a:rPr>
              <a:t>Ex II Gb c IIA T6</a:t>
            </a:r>
            <a:endParaRPr lang="en-US" sz="1764" dirty="0">
              <a:latin typeface="Arial" panose="020B0604020202020204" pitchFamily="34" charset="0"/>
              <a:cs typeface="Arial" panose="020B0604020202020204" pitchFamily="34" charset="0"/>
            </a:endParaRPr>
          </a:p>
        </p:txBody>
      </p:sp>
      <p:pic>
        <p:nvPicPr>
          <p:cNvPr id="19" name="Рисунок 18">
            <a:extLst>
              <a:ext uri="{FF2B5EF4-FFF2-40B4-BE49-F238E27FC236}">
                <a16:creationId xmlns:a16="http://schemas.microsoft.com/office/drawing/2014/main" id="{E5DA266D-40C5-47B2-B2C4-A09D36E47F7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70370" y="3220692"/>
            <a:ext cx="2029314" cy="3017386"/>
          </a:xfrm>
          <a:prstGeom prst="rect">
            <a:avLst/>
          </a:prstGeom>
        </p:spPr>
      </p:pic>
      <p:pic>
        <p:nvPicPr>
          <p:cNvPr id="20" name="Рисунок 19">
            <a:extLst>
              <a:ext uri="{FF2B5EF4-FFF2-40B4-BE49-F238E27FC236}">
                <a16:creationId xmlns:a16="http://schemas.microsoft.com/office/drawing/2014/main" id="{88708E7D-9997-4225-A587-DFED2F5023D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59071" y="3263880"/>
            <a:ext cx="2025245" cy="3001788"/>
          </a:xfrm>
          <a:prstGeom prst="rect">
            <a:avLst/>
          </a:prstGeom>
        </p:spPr>
      </p:pic>
      <p:pic>
        <p:nvPicPr>
          <p:cNvPr id="21" name="Объект 17">
            <a:extLst>
              <a:ext uri="{FF2B5EF4-FFF2-40B4-BE49-F238E27FC236}">
                <a16:creationId xmlns:a16="http://schemas.microsoft.com/office/drawing/2014/main" id="{8C5AA343-B720-4110-8736-7506848495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585742" y="3220691"/>
            <a:ext cx="2032099" cy="3011523"/>
          </a:xfrm>
          <a:prstGeom prst="rect">
            <a:avLst/>
          </a:prstGeom>
        </p:spPr>
      </p:pic>
      <p:sp>
        <p:nvSpPr>
          <p:cNvPr id="22" name="Прямоугольник 21">
            <a:extLst>
              <a:ext uri="{FF2B5EF4-FFF2-40B4-BE49-F238E27FC236}">
                <a16:creationId xmlns:a16="http://schemas.microsoft.com/office/drawing/2014/main" id="{5AAC8D20-EE95-4A8F-B014-A0479B23961E}"/>
              </a:ext>
            </a:extLst>
          </p:cNvPr>
          <p:cNvSpPr/>
          <p:nvPr/>
        </p:nvSpPr>
        <p:spPr>
          <a:xfrm>
            <a:off x="4950489" y="6284795"/>
            <a:ext cx="2385207" cy="351222"/>
          </a:xfrm>
          <a:prstGeom prst="rect">
            <a:avLst/>
          </a:prstGeom>
        </p:spPr>
        <p:txBody>
          <a:bodyPr wrap="square">
            <a:spAutoFit/>
          </a:bodyPr>
          <a:lstStyle/>
          <a:p>
            <a:pPr algn="ctr"/>
            <a:r>
              <a:rPr lang="en-US" sz="1701" dirty="0">
                <a:solidFill>
                  <a:srgbClr val="007AB4"/>
                </a:solidFill>
                <a:latin typeface="Arial" panose="020B0604020202020204" pitchFamily="34" charset="0"/>
                <a:cs typeface="Arial" panose="020B0604020202020204" pitchFamily="34" charset="0"/>
              </a:rPr>
              <a:t>Filter section</a:t>
            </a:r>
            <a:endParaRPr lang="ru-RU" sz="1701" dirty="0">
              <a:solidFill>
                <a:srgbClr val="007AB4"/>
              </a:solidFill>
              <a:latin typeface="Arial" panose="020B0604020202020204" pitchFamily="34" charset="0"/>
              <a:cs typeface="Arial" panose="020B0604020202020204" pitchFamily="34" charset="0"/>
            </a:endParaRPr>
          </a:p>
        </p:txBody>
      </p:sp>
      <p:sp>
        <p:nvSpPr>
          <p:cNvPr id="23" name="Прямоугольник 22">
            <a:extLst>
              <a:ext uri="{FF2B5EF4-FFF2-40B4-BE49-F238E27FC236}">
                <a16:creationId xmlns:a16="http://schemas.microsoft.com/office/drawing/2014/main" id="{6AF0ED1C-4028-4097-96EA-36B080175FED}"/>
              </a:ext>
            </a:extLst>
          </p:cNvPr>
          <p:cNvSpPr/>
          <p:nvPr/>
        </p:nvSpPr>
        <p:spPr>
          <a:xfrm>
            <a:off x="7346736" y="6284795"/>
            <a:ext cx="2165587" cy="351222"/>
          </a:xfrm>
          <a:prstGeom prst="rect">
            <a:avLst/>
          </a:prstGeom>
        </p:spPr>
        <p:txBody>
          <a:bodyPr wrap="square">
            <a:spAutoFit/>
          </a:bodyPr>
          <a:lstStyle/>
          <a:p>
            <a:pPr algn="ctr"/>
            <a:r>
              <a:rPr lang="en-US" sz="1701" dirty="0">
                <a:solidFill>
                  <a:srgbClr val="007AB4"/>
                </a:solidFill>
                <a:latin typeface="Arial" panose="020B0604020202020204" pitchFamily="34" charset="0"/>
                <a:cs typeface="Arial" panose="020B0604020202020204" pitchFamily="34" charset="0"/>
              </a:rPr>
              <a:t>Pump section</a:t>
            </a:r>
            <a:endParaRPr lang="ru-RU" sz="1701" dirty="0">
              <a:solidFill>
                <a:srgbClr val="007AB4"/>
              </a:solidFill>
              <a:latin typeface="Arial" panose="020B0604020202020204" pitchFamily="34" charset="0"/>
              <a:cs typeface="Arial" panose="020B0604020202020204" pitchFamily="34" charset="0"/>
            </a:endParaRPr>
          </a:p>
        </p:txBody>
      </p:sp>
      <p:sp>
        <p:nvSpPr>
          <p:cNvPr id="33" name="Прямоугольник 32">
            <a:extLst>
              <a:ext uri="{FF2B5EF4-FFF2-40B4-BE49-F238E27FC236}">
                <a16:creationId xmlns:a16="http://schemas.microsoft.com/office/drawing/2014/main" id="{462775E9-FEFD-4035-808E-E3C822C3F671}"/>
              </a:ext>
            </a:extLst>
          </p:cNvPr>
          <p:cNvSpPr/>
          <p:nvPr/>
        </p:nvSpPr>
        <p:spPr>
          <a:xfrm>
            <a:off x="9629211" y="6232214"/>
            <a:ext cx="1945156" cy="351222"/>
          </a:xfrm>
          <a:prstGeom prst="rect">
            <a:avLst/>
          </a:prstGeom>
        </p:spPr>
        <p:txBody>
          <a:bodyPr wrap="square">
            <a:spAutoFit/>
          </a:bodyPr>
          <a:lstStyle/>
          <a:p>
            <a:pPr algn="ctr"/>
            <a:r>
              <a:rPr lang="en-US" sz="1701" dirty="0">
                <a:solidFill>
                  <a:srgbClr val="007AB4"/>
                </a:solidFill>
                <a:latin typeface="Arial" panose="020B0604020202020204" pitchFamily="34" charset="0"/>
                <a:cs typeface="Arial" panose="020B0604020202020204" pitchFamily="34" charset="0"/>
              </a:rPr>
              <a:t>Buffer tank</a:t>
            </a:r>
            <a:endParaRPr lang="ru-RU" sz="1701" dirty="0">
              <a:solidFill>
                <a:srgbClr val="007AB4"/>
              </a:solidFill>
              <a:latin typeface="Arial" panose="020B0604020202020204" pitchFamily="34" charset="0"/>
              <a:cs typeface="Arial" panose="020B0604020202020204" pitchFamily="34" charset="0"/>
            </a:endParaRPr>
          </a:p>
        </p:txBody>
      </p:sp>
      <p:sp>
        <p:nvSpPr>
          <p:cNvPr id="34" name="Прямоугольник 33">
            <a:extLst>
              <a:ext uri="{FF2B5EF4-FFF2-40B4-BE49-F238E27FC236}">
                <a16:creationId xmlns:a16="http://schemas.microsoft.com/office/drawing/2014/main" id="{8FB8A502-6E96-4313-BC34-84441C103D60}"/>
              </a:ext>
            </a:extLst>
          </p:cNvPr>
          <p:cNvSpPr/>
          <p:nvPr/>
        </p:nvSpPr>
        <p:spPr>
          <a:xfrm>
            <a:off x="5130633" y="949076"/>
            <a:ext cx="6325952" cy="1446536"/>
          </a:xfrm>
          <a:prstGeom prst="rect">
            <a:avLst/>
          </a:prstGeom>
        </p:spPr>
        <p:txBody>
          <a:bodyPr wrap="square">
            <a:spAutoFit/>
          </a:bodyPr>
          <a:lstStyle/>
          <a:p>
            <a:r>
              <a:rPr lang="en-US" sz="1764" dirty="0">
                <a:latin typeface="Arial" panose="020B0604020202020204" pitchFamily="34" charset="0"/>
                <a:cs typeface="Arial" panose="020B0604020202020204" pitchFamily="34" charset="0"/>
              </a:rPr>
              <a:t>All are on the customer site, connected to electricity, water, sewage and </a:t>
            </a:r>
            <a:r>
              <a:rPr lang="en-US" sz="1764">
                <a:latin typeface="Arial" panose="020B0604020202020204" pitchFamily="34" charset="0"/>
                <a:cs typeface="Arial" panose="020B0604020202020204" pitchFamily="34" charset="0"/>
              </a:rPr>
              <a:t>heat exchanger.</a:t>
            </a:r>
            <a:endParaRPr lang="en-US" sz="1764" dirty="0">
              <a:latin typeface="Arial" panose="020B0604020202020204" pitchFamily="34" charset="0"/>
              <a:cs typeface="Arial" panose="020B0604020202020204" pitchFamily="34" charset="0"/>
            </a:endParaRPr>
          </a:p>
          <a:p>
            <a:r>
              <a:rPr lang="en-US" sz="1764" dirty="0">
                <a:latin typeface="Arial" panose="020B0604020202020204" pitchFamily="34" charset="0"/>
                <a:cs typeface="Arial" panose="020B0604020202020204" pitchFamily="34" charset="0"/>
              </a:rPr>
              <a:t>The heat exchanger on its place 1</a:t>
            </a:r>
            <a:r>
              <a:rPr lang="ru-RU" sz="1764" dirty="0">
                <a:latin typeface="Arial" panose="020B0604020202020204" pitchFamily="34" charset="0"/>
                <a:cs typeface="Arial" panose="020B0604020202020204" pitchFamily="34" charset="0"/>
              </a:rPr>
              <a:t>6</a:t>
            </a:r>
            <a:r>
              <a:rPr lang="en-US" sz="1764" dirty="0">
                <a:latin typeface="Arial" panose="020B0604020202020204" pitchFamily="34" charset="0"/>
                <a:cs typeface="Arial" panose="020B0604020202020204" pitchFamily="34" charset="0"/>
              </a:rPr>
              <a:t> meters above </a:t>
            </a:r>
            <a:r>
              <a:rPr lang="en-US" sz="1764">
                <a:latin typeface="Arial" panose="020B0604020202020204" pitchFamily="34" charset="0"/>
                <a:cs typeface="Arial" panose="020B0604020202020204" pitchFamily="34" charset="0"/>
              </a:rPr>
              <a:t>the ground.</a:t>
            </a:r>
            <a:endParaRPr lang="en-US" sz="1764" dirty="0">
              <a:latin typeface="Arial" panose="020B0604020202020204" pitchFamily="34" charset="0"/>
              <a:cs typeface="Arial" panose="020B0604020202020204" pitchFamily="34" charset="0"/>
            </a:endParaRPr>
          </a:p>
          <a:p>
            <a:endParaRPr lang="en-US" sz="1764" dirty="0">
              <a:latin typeface="Arial" panose="020B0604020202020204" pitchFamily="34" charset="0"/>
              <a:cs typeface="Arial" panose="020B0604020202020204" pitchFamily="34" charset="0"/>
            </a:endParaRPr>
          </a:p>
          <a:p>
            <a:r>
              <a:rPr lang="en-US" sz="1764" dirty="0">
                <a:latin typeface="Arial" panose="020B0604020202020204" pitchFamily="34" charset="0"/>
                <a:cs typeface="Arial" panose="020B0604020202020204" pitchFamily="34" charset="0"/>
              </a:rPr>
              <a:t>Two shifts by 12 hours complete the job in the next 23 hours</a:t>
            </a:r>
          </a:p>
        </p:txBody>
      </p:sp>
      <p:sp>
        <p:nvSpPr>
          <p:cNvPr id="5" name="Номер слайда 4"/>
          <p:cNvSpPr>
            <a:spLocks noGrp="1"/>
          </p:cNvSpPr>
          <p:nvPr>
            <p:ph type="sldNum" sz="quarter" idx="12"/>
          </p:nvPr>
        </p:nvSpPr>
        <p:spPr/>
        <p:txBody>
          <a:bodyPr/>
          <a:lstStyle/>
          <a:p>
            <a:fld id="{D3C2E419-5CA0-4B7A-AB48-A1EB8C9046CF}" type="slidenum">
              <a:rPr lang="ru-RU" smtClean="0"/>
              <a:t>17</a:t>
            </a:fld>
            <a:endParaRPr lang="ru-RU"/>
          </a:p>
        </p:txBody>
      </p:sp>
    </p:spTree>
    <p:extLst>
      <p:ext uri="{BB962C8B-B14F-4D97-AF65-F5344CB8AC3E}">
        <p14:creationId xmlns:p14="http://schemas.microsoft.com/office/powerpoint/2010/main" val="333480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9FBDA3-C8B4-4F93-8283-C8A241602836}"/>
              </a:ext>
            </a:extLst>
          </p:cNvPr>
          <p:cNvSpPr>
            <a:spLocks noGrp="1"/>
          </p:cNvSpPr>
          <p:nvPr>
            <p:ph type="title"/>
          </p:nvPr>
        </p:nvSpPr>
        <p:spPr>
          <a:xfrm>
            <a:off x="958654" y="198799"/>
            <a:ext cx="9179031" cy="376000"/>
          </a:xfrm>
        </p:spPr>
        <p:txBody>
          <a:bodyPr/>
          <a:lstStyle/>
          <a:p>
            <a:r>
              <a:rPr lang="en-US" sz="2715" dirty="0"/>
              <a:t>Case study: </a:t>
            </a:r>
            <a:r>
              <a:rPr lang="pl-PL" sz="2715" dirty="0"/>
              <a:t>GAZPROMNeft Refinery 250</a:t>
            </a:r>
            <a:r>
              <a:rPr lang="en-US" sz="2715" dirty="0"/>
              <a:t> kb</a:t>
            </a:r>
            <a:r>
              <a:rPr lang="pl-PL" sz="2715" dirty="0"/>
              <a:t>b</a:t>
            </a:r>
            <a:r>
              <a:rPr lang="en-US" sz="2715" dirty="0"/>
              <a:t>l</a:t>
            </a:r>
            <a:r>
              <a:rPr lang="pl-PL" sz="2715" dirty="0"/>
              <a:t>/d</a:t>
            </a:r>
            <a:endParaRPr lang="ru-RU" sz="2715" dirty="0"/>
          </a:p>
        </p:txBody>
      </p:sp>
      <p:sp>
        <p:nvSpPr>
          <p:cNvPr id="8" name="Прямоугольник 7">
            <a:extLst>
              <a:ext uri="{FF2B5EF4-FFF2-40B4-BE49-F238E27FC236}">
                <a16:creationId xmlns:a16="http://schemas.microsoft.com/office/drawing/2014/main" id="{F76D672E-ADC6-46D0-A408-C133BF79944C}"/>
              </a:ext>
            </a:extLst>
          </p:cNvPr>
          <p:cNvSpPr/>
          <p:nvPr/>
        </p:nvSpPr>
        <p:spPr>
          <a:xfrm>
            <a:off x="5189073" y="5716322"/>
            <a:ext cx="4443945" cy="614846"/>
          </a:xfrm>
          <a:prstGeom prst="rect">
            <a:avLst/>
          </a:prstGeom>
        </p:spPr>
        <p:txBody>
          <a:bodyPr wrap="square" lIns="0" tIns="0" rIns="0" bIns="0">
            <a:noAutofit/>
          </a:bodyPr>
          <a:lstStyle/>
          <a:p>
            <a:pPr marL="181364" indent="-181364">
              <a:spcBef>
                <a:spcPts val="755"/>
              </a:spcBef>
              <a:buClr>
                <a:srgbClr val="0C9BE2"/>
              </a:buClr>
              <a:buFont typeface="Arial" panose="020B0604020202020204" pitchFamily="34" charset="0"/>
              <a:buChar char="•"/>
            </a:pPr>
            <a:r>
              <a:rPr lang="en-US" sz="1511" b="1" dirty="0">
                <a:solidFill>
                  <a:schemeClr val="tx1">
                    <a:lumMod val="95000"/>
                    <a:lumOff val="5000"/>
                  </a:schemeClr>
                </a:solidFill>
                <a:latin typeface="Arial" panose="020B0604020202020204" pitchFamily="34" charset="0"/>
                <a:ea typeface="Arial Unicode MS" panose="020B0604020202020204" pitchFamily="34" charset="-128"/>
                <a:cs typeface="Arial" panose="020B0604020202020204" pitchFamily="34" charset="0"/>
              </a:rPr>
              <a:t>AlfaPEROX </a:t>
            </a:r>
            <a:r>
              <a:rPr lang="en-US" sz="1511" b="1">
                <a:solidFill>
                  <a:schemeClr val="tx1">
                    <a:lumMod val="95000"/>
                    <a:lumOff val="5000"/>
                  </a:schemeClr>
                </a:solidFill>
                <a:latin typeface="Arial" panose="020B0604020202020204" pitchFamily="34" charset="0"/>
                <a:ea typeface="Arial Unicode MS" panose="020B0604020202020204" pitchFamily="34" charset="-128"/>
                <a:cs typeface="Arial" panose="020B0604020202020204" pitchFamily="34" charset="0"/>
              </a:rPr>
              <a:t>saves </a:t>
            </a:r>
            <a:r>
              <a:rPr lang="en-US" sz="1511" b="1">
                <a:solidFill>
                  <a:srgbClr val="00B050"/>
                </a:solidFill>
                <a:latin typeface="Arial" panose="020B0604020202020204" pitchFamily="34" charset="0"/>
                <a:ea typeface="Arial Unicode MS" panose="020B0604020202020204" pitchFamily="34" charset="-128"/>
                <a:cs typeface="Arial" panose="020B0604020202020204" pitchFamily="34" charset="0"/>
              </a:rPr>
              <a:t>ca. </a:t>
            </a:r>
            <a:r>
              <a:rPr lang="en-US" sz="1511" b="1" dirty="0">
                <a:solidFill>
                  <a:srgbClr val="00B050"/>
                </a:solidFill>
                <a:latin typeface="Arial" panose="020B0604020202020204" pitchFamily="34" charset="0"/>
                <a:ea typeface="Arial Unicode MS" panose="020B0604020202020204" pitchFamily="34" charset="-128"/>
                <a:cs typeface="Arial" panose="020B0604020202020204" pitchFamily="34" charset="0"/>
              </a:rPr>
              <a:t>45% </a:t>
            </a:r>
            <a:r>
              <a:rPr lang="en-US" sz="1511" dirty="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rPr>
              <a:t>of conventional cleaning costs</a:t>
            </a:r>
          </a:p>
        </p:txBody>
      </p:sp>
      <p:graphicFrame>
        <p:nvGraphicFramePr>
          <p:cNvPr id="9" name="Таблица 8">
            <a:extLst>
              <a:ext uri="{FF2B5EF4-FFF2-40B4-BE49-F238E27FC236}">
                <a16:creationId xmlns:a16="http://schemas.microsoft.com/office/drawing/2014/main" id="{7DE70D08-CB79-4DAC-A193-178EC6421F1D}"/>
              </a:ext>
            </a:extLst>
          </p:cNvPr>
          <p:cNvGraphicFramePr>
            <a:graphicFrameLocks noGrp="1"/>
          </p:cNvGraphicFramePr>
          <p:nvPr/>
        </p:nvGraphicFramePr>
        <p:xfrm>
          <a:off x="5120024" y="2825385"/>
          <a:ext cx="6620570" cy="2448662"/>
        </p:xfrm>
        <a:graphic>
          <a:graphicData uri="http://schemas.openxmlformats.org/drawingml/2006/table">
            <a:tbl>
              <a:tblPr firstRow="1" bandRow="1">
                <a:tableStyleId>{5C22544A-7EE6-4342-B048-85BDC9FD1C3A}</a:tableStyleId>
              </a:tblPr>
              <a:tblGrid>
                <a:gridCol w="2238148">
                  <a:extLst>
                    <a:ext uri="{9D8B030D-6E8A-4147-A177-3AD203B41FA5}">
                      <a16:colId xmlns:a16="http://schemas.microsoft.com/office/drawing/2014/main" val="2703202518"/>
                    </a:ext>
                  </a:extLst>
                </a:gridCol>
                <a:gridCol w="2002767">
                  <a:extLst>
                    <a:ext uri="{9D8B030D-6E8A-4147-A177-3AD203B41FA5}">
                      <a16:colId xmlns:a16="http://schemas.microsoft.com/office/drawing/2014/main" val="1701561712"/>
                    </a:ext>
                  </a:extLst>
                </a:gridCol>
                <a:gridCol w="2379655">
                  <a:extLst>
                    <a:ext uri="{9D8B030D-6E8A-4147-A177-3AD203B41FA5}">
                      <a16:colId xmlns:a16="http://schemas.microsoft.com/office/drawing/2014/main" val="569625028"/>
                    </a:ext>
                  </a:extLst>
                </a:gridCol>
              </a:tblGrid>
              <a:tr h="383890">
                <a:tc>
                  <a:txBody>
                    <a:bodyPr/>
                    <a:lstStyle/>
                    <a:p>
                      <a:r>
                        <a:rPr lang="en-US" sz="1700" b="1" dirty="0">
                          <a:solidFill>
                            <a:schemeClr val="tx1"/>
                          </a:solidFill>
                        </a:rPr>
                        <a:t>Options:</a:t>
                      </a:r>
                      <a:endParaRPr lang="ru-RU" sz="1700" b="1" dirty="0">
                        <a:solidFill>
                          <a:schemeClr val="tx1"/>
                        </a:solidFill>
                      </a:endParaRPr>
                    </a:p>
                  </a:txBody>
                  <a:tcPr marL="136024" marR="136024" marT="0" marB="0" anchor="ctr">
                    <a:noFill/>
                  </a:tcPr>
                </a:tc>
                <a:tc>
                  <a:txBody>
                    <a:bodyPr/>
                    <a:lstStyle/>
                    <a:p>
                      <a:pPr algn="ctr"/>
                      <a:r>
                        <a:rPr lang="en-US" sz="1700" dirty="0"/>
                        <a:t>Mechanical</a:t>
                      </a:r>
                      <a:endParaRPr lang="ru-RU" sz="1700" dirty="0"/>
                    </a:p>
                  </a:txBody>
                  <a:tcPr marL="115167" marR="115167" marT="57583" marB="57583" anchor="ctr">
                    <a:solidFill>
                      <a:srgbClr val="007AB4"/>
                    </a:solidFill>
                  </a:tcPr>
                </a:tc>
                <a:tc>
                  <a:txBody>
                    <a:bodyPr/>
                    <a:lstStyle/>
                    <a:p>
                      <a:pPr algn="ctr"/>
                      <a:r>
                        <a:rPr lang="en-US" sz="1700" dirty="0"/>
                        <a:t>AlfaPEROX</a:t>
                      </a:r>
                      <a:endParaRPr lang="ru-RU" sz="1700" dirty="0"/>
                    </a:p>
                  </a:txBody>
                  <a:tcPr marL="115167" marR="115167" marT="57583" marB="57583" anchor="ctr">
                    <a:solidFill>
                      <a:srgbClr val="007AB4"/>
                    </a:solidFill>
                  </a:tcPr>
                </a:tc>
                <a:extLst>
                  <a:ext uri="{0D108BD9-81ED-4DB2-BD59-A6C34878D82A}">
                    <a16:rowId xmlns:a16="http://schemas.microsoft.com/office/drawing/2014/main" val="3371601962"/>
                  </a:ext>
                </a:extLst>
              </a:tr>
              <a:tr h="351564">
                <a:tc>
                  <a:txBody>
                    <a:bodyPr/>
                    <a:lstStyle/>
                    <a:p>
                      <a:r>
                        <a:rPr lang="en-US" sz="1600" dirty="0"/>
                        <a:t>Duration</a:t>
                      </a:r>
                      <a:endParaRPr lang="ru-RU" sz="1600" dirty="0"/>
                    </a:p>
                  </a:txBody>
                  <a:tcPr marL="115167" marR="115167" marT="57583" marB="57583"/>
                </a:tc>
                <a:tc>
                  <a:txBody>
                    <a:bodyPr/>
                    <a:lstStyle/>
                    <a:p>
                      <a:pPr algn="ctr"/>
                      <a:r>
                        <a:rPr lang="en-US" sz="1600" dirty="0"/>
                        <a:t>72 h</a:t>
                      </a:r>
                      <a:endParaRPr lang="ru-RU" sz="1600" dirty="0"/>
                    </a:p>
                  </a:txBody>
                  <a:tcPr marL="115167" marR="115167" marT="57583" marB="575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23 h</a:t>
                      </a:r>
                      <a:endParaRPr lang="ru-RU" sz="1600" dirty="0"/>
                    </a:p>
                  </a:txBody>
                  <a:tcPr marL="115167" marR="115167" marT="57583" marB="57583"/>
                </a:tc>
                <a:extLst>
                  <a:ext uri="{0D108BD9-81ED-4DB2-BD59-A6C34878D82A}">
                    <a16:rowId xmlns:a16="http://schemas.microsoft.com/office/drawing/2014/main" val="161028416"/>
                  </a:ext>
                </a:extLst>
              </a:tr>
              <a:tr h="351564">
                <a:tc>
                  <a:txBody>
                    <a:bodyPr/>
                    <a:lstStyle/>
                    <a:p>
                      <a:r>
                        <a:rPr lang="en-US" sz="1600" dirty="0"/>
                        <a:t>Cleaning cost</a:t>
                      </a:r>
                      <a:endParaRPr lang="ru-RU" sz="1600" dirty="0"/>
                    </a:p>
                  </a:txBody>
                  <a:tcPr marL="115167" marR="115167" marT="57583" marB="575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$20 000</a:t>
                      </a:r>
                      <a:endParaRPr lang="ru-RU" sz="1600" dirty="0"/>
                    </a:p>
                  </a:txBody>
                  <a:tcPr marL="115167" marR="115167" marT="57583" marB="57583"/>
                </a:tc>
                <a:tc>
                  <a:txBody>
                    <a:bodyPr/>
                    <a:lstStyle/>
                    <a:p>
                      <a:pPr algn="ctr"/>
                      <a:r>
                        <a:rPr lang="en-US" sz="1600" dirty="0"/>
                        <a:t>$50 000</a:t>
                      </a:r>
                      <a:endParaRPr lang="ru-RU" sz="1600" dirty="0"/>
                    </a:p>
                  </a:txBody>
                  <a:tcPr marL="115167" marR="115167" marT="57583" marB="57583"/>
                </a:tc>
                <a:extLst>
                  <a:ext uri="{0D108BD9-81ED-4DB2-BD59-A6C34878D82A}">
                    <a16:rowId xmlns:a16="http://schemas.microsoft.com/office/drawing/2014/main" val="792599290"/>
                  </a:ext>
                </a:extLst>
              </a:tr>
              <a:tr h="351564">
                <a:tc>
                  <a:txBody>
                    <a:bodyPr/>
                    <a:lstStyle/>
                    <a:p>
                      <a:r>
                        <a:rPr lang="en-US" sz="1600" dirty="0"/>
                        <a:t>Revenue loss</a:t>
                      </a:r>
                      <a:endParaRPr lang="ru-RU" sz="1600" dirty="0"/>
                    </a:p>
                  </a:txBody>
                  <a:tcPr marL="115167" marR="115167" marT="57583" marB="575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$180 000</a:t>
                      </a:r>
                      <a:endParaRPr lang="ru-RU" sz="1600" dirty="0"/>
                    </a:p>
                  </a:txBody>
                  <a:tcPr marL="115167" marR="115167" marT="57583" marB="575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$60 000</a:t>
                      </a:r>
                      <a:endParaRPr lang="ru-RU" sz="1600" dirty="0"/>
                    </a:p>
                  </a:txBody>
                  <a:tcPr marL="115167" marR="115167" marT="57583" marB="57583"/>
                </a:tc>
                <a:extLst>
                  <a:ext uri="{0D108BD9-81ED-4DB2-BD59-A6C34878D82A}">
                    <a16:rowId xmlns:a16="http://schemas.microsoft.com/office/drawing/2014/main" val="1622269687"/>
                  </a:ext>
                </a:extLst>
              </a:tr>
              <a:tr h="351564">
                <a:tc>
                  <a:txBody>
                    <a:bodyPr/>
                    <a:lstStyle/>
                    <a:p>
                      <a:r>
                        <a:rPr lang="en-US" sz="1600" b="1" dirty="0"/>
                        <a:t>Combined cost</a:t>
                      </a:r>
                      <a:endParaRPr lang="ru-RU" sz="1600" b="1" dirty="0"/>
                    </a:p>
                  </a:txBody>
                  <a:tcPr marL="115167" marR="115167" marT="57583" marB="57583">
                    <a:lnB w="38100" cap="flat" cmpd="sng" algn="ctr">
                      <a:solidFill>
                        <a:schemeClr val="bg1"/>
                      </a:solidFill>
                      <a:prstDash val="solid"/>
                      <a:round/>
                      <a:headEnd type="none" w="med" len="med"/>
                      <a:tailEnd type="none" w="med" len="med"/>
                    </a:lnB>
                  </a:tcPr>
                </a:tc>
                <a:tc>
                  <a:txBody>
                    <a:bodyPr/>
                    <a:lstStyle/>
                    <a:p>
                      <a:pPr algn="ctr"/>
                      <a:r>
                        <a:rPr lang="en-US" sz="1600" b="1" dirty="0"/>
                        <a:t>$200 000</a:t>
                      </a:r>
                      <a:endParaRPr lang="ru-RU" sz="1600" b="1" dirty="0"/>
                    </a:p>
                  </a:txBody>
                  <a:tcPr marL="115167" marR="115167" marT="57583" marB="57583">
                    <a:lnB w="38100" cap="flat" cmpd="sng" algn="ctr">
                      <a:solidFill>
                        <a:schemeClr val="bg1"/>
                      </a:solidFill>
                      <a:prstDash val="solid"/>
                      <a:round/>
                      <a:headEnd type="none" w="med" len="med"/>
                      <a:tailEnd type="none" w="med" len="med"/>
                    </a:lnB>
                  </a:tcPr>
                </a:tc>
                <a:tc>
                  <a:txBody>
                    <a:bodyPr/>
                    <a:lstStyle/>
                    <a:p>
                      <a:pPr algn="ctr"/>
                      <a:r>
                        <a:rPr lang="en-US" sz="1600" b="1" dirty="0"/>
                        <a:t>$110 000</a:t>
                      </a:r>
                      <a:endParaRPr lang="ru-RU" sz="1600" b="1" dirty="0"/>
                    </a:p>
                  </a:txBody>
                  <a:tcPr marL="115167" marR="115167" marT="57583" marB="57583">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96697431"/>
                  </a:ext>
                </a:extLst>
              </a:tr>
              <a:tr h="628748">
                <a:tc>
                  <a:txBody>
                    <a:bodyPr/>
                    <a:lstStyle/>
                    <a:p>
                      <a:r>
                        <a:rPr lang="en-US" sz="1600" b="1" dirty="0"/>
                        <a:t>Savings per 1 cooler per 1</a:t>
                      </a:r>
                      <a:r>
                        <a:rPr lang="en-US" sz="1600" b="1" baseline="0" dirty="0"/>
                        <a:t> </a:t>
                      </a:r>
                      <a:r>
                        <a:rPr lang="en-US" sz="1600" b="1" dirty="0"/>
                        <a:t>cleaning</a:t>
                      </a:r>
                      <a:endParaRPr lang="ru-RU" sz="1600" b="1" dirty="0"/>
                    </a:p>
                  </a:txBody>
                  <a:tcPr marL="115167" marR="115167" marT="57583" marB="57583" anchor="ctr">
                    <a:lnT w="38100" cap="flat" cmpd="sng" algn="ctr">
                      <a:solidFill>
                        <a:schemeClr val="bg1"/>
                      </a:solidFill>
                      <a:prstDash val="solid"/>
                      <a:round/>
                      <a:headEnd type="none" w="med" len="med"/>
                      <a:tailEnd type="none" w="med" len="med"/>
                    </a:lnT>
                  </a:tcPr>
                </a:tc>
                <a:tc>
                  <a:txBody>
                    <a:bodyPr/>
                    <a:lstStyle/>
                    <a:p>
                      <a:pPr algn="ctr"/>
                      <a:r>
                        <a:rPr lang="en-US" sz="1600" b="1" dirty="0"/>
                        <a:t>0</a:t>
                      </a:r>
                      <a:endParaRPr lang="ru-RU" sz="1600" b="1" dirty="0"/>
                    </a:p>
                  </a:txBody>
                  <a:tcPr marL="115167" marR="115167" marT="57583" marB="57583" anchor="ctr">
                    <a:lnT w="38100" cap="flat" cmpd="sng" algn="ctr">
                      <a:solidFill>
                        <a:schemeClr val="bg1"/>
                      </a:solidFill>
                      <a:prstDash val="solid"/>
                      <a:round/>
                      <a:headEnd type="none" w="med" len="med"/>
                      <a:tailEnd type="none" w="med" len="med"/>
                    </a:lnT>
                  </a:tcPr>
                </a:tc>
                <a:tc>
                  <a:txBody>
                    <a:bodyPr/>
                    <a:lstStyle/>
                    <a:p>
                      <a:pPr algn="ctr"/>
                      <a:r>
                        <a:rPr lang="en-US" sz="1600" b="1" dirty="0"/>
                        <a:t>$90 000 </a:t>
                      </a:r>
                    </a:p>
                  </a:txBody>
                  <a:tcPr marL="115167" marR="115167" marT="57583" marB="57583"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32782226"/>
                  </a:ext>
                </a:extLst>
              </a:tr>
            </a:tbl>
          </a:graphicData>
        </a:graphic>
      </p:graphicFrame>
      <p:sp>
        <p:nvSpPr>
          <p:cNvPr id="17" name="Прямоугольник 7">
            <a:extLst>
              <a:ext uri="{FF2B5EF4-FFF2-40B4-BE49-F238E27FC236}">
                <a16:creationId xmlns:a16="http://schemas.microsoft.com/office/drawing/2014/main" id="{F76D672E-ADC6-46D0-A408-C133BF79944C}"/>
              </a:ext>
            </a:extLst>
          </p:cNvPr>
          <p:cNvSpPr/>
          <p:nvPr/>
        </p:nvSpPr>
        <p:spPr>
          <a:xfrm>
            <a:off x="4946574" y="1070989"/>
            <a:ext cx="6690244" cy="1864002"/>
          </a:xfrm>
          <a:prstGeom prst="rect">
            <a:avLst/>
          </a:prstGeom>
        </p:spPr>
        <p:txBody>
          <a:bodyPr wrap="square" lIns="0" tIns="0" rIns="0" bIns="0">
            <a:noAutofit/>
          </a:bodyPr>
          <a:lstStyle/>
          <a:p>
            <a:pPr>
              <a:spcBef>
                <a:spcPts val="378"/>
              </a:spcBef>
              <a:buClr>
                <a:srgbClr val="0C9BE2"/>
              </a:buClr>
            </a:pPr>
            <a:r>
              <a:rPr lang="en-US" sz="1764" dirty="0" err="1">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rPr>
              <a:t>AlfaPEROX</a:t>
            </a:r>
            <a:r>
              <a:rPr lang="en-US" sz="1764" dirty="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rPr>
              <a:t> cleaning efficiency was assessed by:</a:t>
            </a:r>
          </a:p>
          <a:p>
            <a:pPr marL="791770" lvl="1" indent="-215938">
              <a:spcBef>
                <a:spcPts val="378"/>
              </a:spcBef>
              <a:buClr>
                <a:srgbClr val="0C9BE2"/>
              </a:buClr>
              <a:buFont typeface="Arial" panose="020B0604020202020204" pitchFamily="34" charset="0"/>
              <a:buChar char="•"/>
            </a:pPr>
            <a:r>
              <a:rPr lang="en-US" sz="1764" dirty="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rPr>
              <a:t>Thermometers installed on heat exchanger that measured temperature gradient before and after cleaning</a:t>
            </a:r>
          </a:p>
          <a:p>
            <a:pPr marL="791770" lvl="1" indent="-215938">
              <a:spcBef>
                <a:spcPts val="378"/>
              </a:spcBef>
              <a:buClr>
                <a:srgbClr val="0C9BE2"/>
              </a:buClr>
              <a:buFont typeface="Arial" panose="020B0604020202020204" pitchFamily="34" charset="0"/>
              <a:buChar char="•"/>
            </a:pPr>
            <a:r>
              <a:rPr lang="en-US" sz="1764" dirty="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rPr>
              <a:t>Monometers installed on cleaning modules that measured pressure gradient before and after cleaning</a:t>
            </a:r>
          </a:p>
          <a:p>
            <a:pPr marL="791770" lvl="1" indent="-215938">
              <a:spcBef>
                <a:spcPts val="378"/>
              </a:spcBef>
              <a:buClr>
                <a:srgbClr val="0C9BE2"/>
              </a:buClr>
              <a:buFont typeface="Arial" panose="020B0604020202020204" pitchFamily="34" charset="0"/>
              <a:buChar char="•"/>
            </a:pPr>
            <a:r>
              <a:rPr lang="en-US" sz="1764" dirty="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rPr>
              <a:t>Visual check </a:t>
            </a:r>
          </a:p>
        </p:txBody>
      </p:sp>
      <p:cxnSp>
        <p:nvCxnSpPr>
          <p:cNvPr id="7" name="Straight Connector 6"/>
          <p:cNvCxnSpPr/>
          <p:nvPr/>
        </p:nvCxnSpPr>
        <p:spPr>
          <a:xfrm>
            <a:off x="4826301" y="1161681"/>
            <a:ext cx="0" cy="5169487"/>
          </a:xfrm>
          <a:prstGeom prst="line">
            <a:avLst/>
          </a:prstGeom>
          <a:ln w="6350">
            <a:prstDash val="dash"/>
          </a:ln>
        </p:spPr>
        <p:style>
          <a:lnRef idx="2">
            <a:schemeClr val="accent1"/>
          </a:lnRef>
          <a:fillRef idx="0">
            <a:schemeClr val="accent1"/>
          </a:fillRef>
          <a:effectRef idx="1">
            <a:schemeClr val="accent1"/>
          </a:effectRef>
          <a:fontRef idx="minor">
            <a:schemeClr val="tx1"/>
          </a:fontRef>
        </p:style>
      </p:cxnSp>
      <p:sp>
        <p:nvSpPr>
          <p:cNvPr id="24" name="Прямоугольник 11">
            <a:extLst>
              <a:ext uri="{FF2B5EF4-FFF2-40B4-BE49-F238E27FC236}">
                <a16:creationId xmlns:a16="http://schemas.microsoft.com/office/drawing/2014/main" id="{F6B5FF2C-6368-4AB9-A11A-0AAA76932E02}"/>
              </a:ext>
            </a:extLst>
          </p:cNvPr>
          <p:cNvSpPr/>
          <p:nvPr/>
        </p:nvSpPr>
        <p:spPr>
          <a:xfrm>
            <a:off x="5120023" y="5655332"/>
            <a:ext cx="6620571" cy="614848"/>
          </a:xfrm>
          <a:prstGeom prst="rect">
            <a:avLst/>
          </a:prstGeom>
          <a:solidFill>
            <a:srgbClr val="007AB4">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007" dirty="0"/>
          </a:p>
        </p:txBody>
      </p:sp>
      <p:pic>
        <p:nvPicPr>
          <p:cNvPr id="25" name="Picture 24" descr="logo-big-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6414" y="5095492"/>
            <a:ext cx="1530737" cy="1621337"/>
          </a:xfrm>
          <a:prstGeom prst="rect">
            <a:avLst/>
          </a:prstGeom>
        </p:spPr>
      </p:pic>
      <p:sp>
        <p:nvSpPr>
          <p:cNvPr id="26" name="Объект 3">
            <a:extLst>
              <a:ext uri="{FF2B5EF4-FFF2-40B4-BE49-F238E27FC236}">
                <a16:creationId xmlns:a16="http://schemas.microsoft.com/office/drawing/2014/main" id="{B5635B47-2D0D-4828-9728-9D6B5AD634B9}"/>
              </a:ext>
            </a:extLst>
          </p:cNvPr>
          <p:cNvSpPr txBox="1">
            <a:spLocks/>
          </p:cNvSpPr>
          <p:nvPr/>
        </p:nvSpPr>
        <p:spPr>
          <a:xfrm>
            <a:off x="5023628" y="5336838"/>
            <a:ext cx="2913446" cy="386796"/>
          </a:xfrm>
          <a:prstGeom prst="rect">
            <a:avLst/>
          </a:prstGeom>
        </p:spPr>
        <p:txBody>
          <a:bodyPr vert="horz" lIns="86375" tIns="43187" rIns="86375" bIns="4318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LightC" panose="04000500000000000000" pitchFamily="8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LightC" panose="04000500000000000000" pitchFamily="8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LightC" panose="04000500000000000000" pitchFamily="8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LightC" panose="04000500000000000000" pitchFamily="8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LightC" panose="04000500000000000000"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1" b="1" dirty="0">
                <a:latin typeface="Arial" panose="020B0604020202020204" pitchFamily="34" charset="0"/>
                <a:cs typeface="Arial" panose="020B0604020202020204" pitchFamily="34" charset="0"/>
              </a:rPr>
              <a:t>Economic Value Creation</a:t>
            </a:r>
            <a:endParaRPr lang="ru-RU" sz="1701" b="1" dirty="0">
              <a:latin typeface="Arial" panose="020B0604020202020204" pitchFamily="34" charset="0"/>
              <a:cs typeface="Arial" panose="020B0604020202020204" pitchFamily="34" charset="0"/>
            </a:endParaRPr>
          </a:p>
        </p:txBody>
      </p:sp>
      <p:pic>
        <p:nvPicPr>
          <p:cNvPr id="18" name="Рисунок 17">
            <a:extLst>
              <a:ext uri="{FF2B5EF4-FFF2-40B4-BE49-F238E27FC236}">
                <a16:creationId xmlns:a16="http://schemas.microsoft.com/office/drawing/2014/main" id="{B9EE17D6-A60A-44B0-912F-EA5837746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60" b="25011"/>
          <a:stretch/>
        </p:blipFill>
        <p:spPr>
          <a:xfrm>
            <a:off x="3129006" y="1180246"/>
            <a:ext cx="1326337" cy="1176527"/>
          </a:xfrm>
          <a:prstGeom prst="rect">
            <a:avLst/>
          </a:prstGeom>
        </p:spPr>
      </p:pic>
      <p:pic>
        <p:nvPicPr>
          <p:cNvPr id="19" name="Рисунок 18">
            <a:extLst>
              <a:ext uri="{FF2B5EF4-FFF2-40B4-BE49-F238E27FC236}">
                <a16:creationId xmlns:a16="http://schemas.microsoft.com/office/drawing/2014/main" id="{2FFE54F7-C5B9-41CF-9AF1-EAE2AF445D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616" b="37912"/>
          <a:stretch/>
        </p:blipFill>
        <p:spPr>
          <a:xfrm>
            <a:off x="1302562" y="1197165"/>
            <a:ext cx="1301537" cy="1189117"/>
          </a:xfrm>
          <a:prstGeom prst="rect">
            <a:avLst/>
          </a:prstGeom>
        </p:spPr>
      </p:pic>
      <p:pic>
        <p:nvPicPr>
          <p:cNvPr id="20" name="Рисунок 19">
            <a:extLst>
              <a:ext uri="{FF2B5EF4-FFF2-40B4-BE49-F238E27FC236}">
                <a16:creationId xmlns:a16="http://schemas.microsoft.com/office/drawing/2014/main" id="{4D6CA6FD-D735-4BF1-A32E-E9BE7014AB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7" t="24943" r="1437" b="-32179"/>
          <a:stretch/>
        </p:blipFill>
        <p:spPr>
          <a:xfrm>
            <a:off x="3110666" y="2897775"/>
            <a:ext cx="1309596" cy="1710231"/>
          </a:xfrm>
          <a:prstGeom prst="rect">
            <a:avLst/>
          </a:prstGeom>
        </p:spPr>
      </p:pic>
      <p:pic>
        <p:nvPicPr>
          <p:cNvPr id="21" name="Рисунок 20">
            <a:extLst>
              <a:ext uri="{FF2B5EF4-FFF2-40B4-BE49-F238E27FC236}">
                <a16:creationId xmlns:a16="http://schemas.microsoft.com/office/drawing/2014/main" id="{88EABCB8-5298-4FF6-ADBE-9D6FB3944B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975"/>
          <a:stretch/>
        </p:blipFill>
        <p:spPr>
          <a:xfrm>
            <a:off x="1302561" y="2907656"/>
            <a:ext cx="1347115" cy="1187152"/>
          </a:xfrm>
          <a:prstGeom prst="rect">
            <a:avLst/>
          </a:prstGeom>
        </p:spPr>
      </p:pic>
      <p:sp>
        <p:nvSpPr>
          <p:cNvPr id="22" name="Прямоугольник 21">
            <a:extLst>
              <a:ext uri="{FF2B5EF4-FFF2-40B4-BE49-F238E27FC236}">
                <a16:creationId xmlns:a16="http://schemas.microsoft.com/office/drawing/2014/main" id="{59DE65D6-E7BB-48D6-9083-0B807C6FBE6D}"/>
              </a:ext>
            </a:extLst>
          </p:cNvPr>
          <p:cNvSpPr/>
          <p:nvPr/>
        </p:nvSpPr>
        <p:spPr>
          <a:xfrm flipH="1">
            <a:off x="1256855" y="2897775"/>
            <a:ext cx="43186" cy="1198168"/>
          </a:xfrm>
          <a:prstGeom prst="rect">
            <a:avLst/>
          </a:prstGeom>
          <a:solidFill>
            <a:srgbClr val="0A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sp>
        <p:nvSpPr>
          <p:cNvPr id="23" name="Прямоугольник 22">
            <a:extLst>
              <a:ext uri="{FF2B5EF4-FFF2-40B4-BE49-F238E27FC236}">
                <a16:creationId xmlns:a16="http://schemas.microsoft.com/office/drawing/2014/main" id="{4AE04433-67B9-48BA-808D-FFE9841DF021}"/>
              </a:ext>
            </a:extLst>
          </p:cNvPr>
          <p:cNvSpPr/>
          <p:nvPr/>
        </p:nvSpPr>
        <p:spPr>
          <a:xfrm flipH="1">
            <a:off x="4428294" y="2886122"/>
            <a:ext cx="47851" cy="1215547"/>
          </a:xfrm>
          <a:prstGeom prst="rect">
            <a:avLst/>
          </a:prstGeom>
          <a:solidFill>
            <a:srgbClr val="0A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sp>
        <p:nvSpPr>
          <p:cNvPr id="27" name="Объект 3">
            <a:extLst>
              <a:ext uri="{FF2B5EF4-FFF2-40B4-BE49-F238E27FC236}">
                <a16:creationId xmlns:a16="http://schemas.microsoft.com/office/drawing/2014/main" id="{A46006F0-D5B5-4F30-9622-53B2FDA9B4F0}"/>
              </a:ext>
            </a:extLst>
          </p:cNvPr>
          <p:cNvSpPr txBox="1">
            <a:spLocks/>
          </p:cNvSpPr>
          <p:nvPr/>
        </p:nvSpPr>
        <p:spPr>
          <a:xfrm>
            <a:off x="1221204" y="4130443"/>
            <a:ext cx="3695790" cy="38679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511" dirty="0">
                <a:latin typeface="Arial" panose="020B0604020202020204" pitchFamily="34" charset="0"/>
                <a:cs typeface="Arial" panose="020B0604020202020204" pitchFamily="34" charset="0"/>
              </a:rPr>
              <a:t>Temperature </a:t>
            </a:r>
            <a:r>
              <a:rPr lang="en-US" sz="1511" dirty="0">
                <a:latin typeface="Arial" panose="020B0604020202020204" pitchFamily="34" charset="0"/>
                <a:cs typeface="Arial" panose="020B0604020202020204" pitchFamily="34" charset="0"/>
              </a:rPr>
              <a:t>gradient </a:t>
            </a:r>
            <a:r>
              <a:rPr lang="en-GB" sz="1511" dirty="0">
                <a:latin typeface="Arial" panose="020B0604020202020204" pitchFamily="34" charset="0"/>
                <a:cs typeface="Arial" panose="020B0604020202020204" pitchFamily="34" charset="0"/>
              </a:rPr>
              <a:t>of n-butane </a:t>
            </a:r>
            <a:r>
              <a:rPr lang="en-US" sz="1511" dirty="0">
                <a:latin typeface="Arial" panose="020B0604020202020204" pitchFamily="34" charset="0"/>
                <a:cs typeface="Arial" panose="020B0604020202020204" pitchFamily="34" charset="0"/>
              </a:rPr>
              <a:t>, </a:t>
            </a:r>
            <a:r>
              <a:rPr lang="en-US" sz="1511" dirty="0">
                <a:latin typeface="Arial" panose="020B0604020202020204" pitchFamily="34" charset="0"/>
                <a:ea typeface="Arial Unicode MS" pitchFamily="34" charset="-128"/>
                <a:cs typeface="Arial" panose="020B0604020202020204" pitchFamily="34" charset="0"/>
              </a:rPr>
              <a:t>˚C</a:t>
            </a:r>
            <a:endParaRPr lang="ru-RU" sz="1511" dirty="0">
              <a:latin typeface="Arial" panose="020B0604020202020204" pitchFamily="34" charset="0"/>
              <a:cs typeface="Arial" panose="020B0604020202020204" pitchFamily="34" charset="0"/>
            </a:endParaRPr>
          </a:p>
        </p:txBody>
      </p:sp>
      <p:sp>
        <p:nvSpPr>
          <p:cNvPr id="28" name="Объект 3">
            <a:extLst>
              <a:ext uri="{FF2B5EF4-FFF2-40B4-BE49-F238E27FC236}">
                <a16:creationId xmlns:a16="http://schemas.microsoft.com/office/drawing/2014/main" id="{8A3FB67E-2D08-4135-940C-2EA4BD51B8E1}"/>
              </a:ext>
            </a:extLst>
          </p:cNvPr>
          <p:cNvSpPr txBox="1">
            <a:spLocks/>
          </p:cNvSpPr>
          <p:nvPr/>
        </p:nvSpPr>
        <p:spPr>
          <a:xfrm>
            <a:off x="1459116" y="2457616"/>
            <a:ext cx="2982821" cy="336431"/>
          </a:xfrm>
          <a:prstGeom prst="rect">
            <a:avLst/>
          </a:prstGeom>
        </p:spPr>
        <p:txBody>
          <a:bodyPr>
            <a:noAutofit/>
          </a:bodyPr>
          <a:lstStyle>
            <a:defPPr>
              <a:defRPr lang="ru-RU"/>
            </a:defPPr>
            <a:lvl1pPr indent="0" algn="ctr">
              <a:spcBef>
                <a:spcPct val="20000"/>
              </a:spcBef>
              <a:buFont typeface="Arial" pitchFamily="34" charset="0"/>
              <a:buNone/>
              <a:defRPr sz="1600" b="1">
                <a:solidFill>
                  <a:srgbClr val="007AB4"/>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GB" sz="2016" dirty="0"/>
              <a:t>Cold loop </a:t>
            </a:r>
            <a:r>
              <a:rPr lang="ru-RU" sz="2016" dirty="0"/>
              <a:t>(</a:t>
            </a:r>
            <a:r>
              <a:rPr lang="en-US" sz="2016" dirty="0"/>
              <a:t>outlet</a:t>
            </a:r>
            <a:r>
              <a:rPr lang="ru-RU" sz="2016" dirty="0"/>
              <a:t>)</a:t>
            </a:r>
          </a:p>
        </p:txBody>
      </p:sp>
      <p:sp>
        <p:nvSpPr>
          <p:cNvPr id="29" name="Прямоугольник 28">
            <a:extLst>
              <a:ext uri="{FF2B5EF4-FFF2-40B4-BE49-F238E27FC236}">
                <a16:creationId xmlns:a16="http://schemas.microsoft.com/office/drawing/2014/main" id="{E901E811-BE59-48E6-BDA2-ED6EF167B8EF}"/>
              </a:ext>
            </a:extLst>
          </p:cNvPr>
          <p:cNvSpPr/>
          <p:nvPr/>
        </p:nvSpPr>
        <p:spPr>
          <a:xfrm flipH="1">
            <a:off x="1228233" y="1199441"/>
            <a:ext cx="80218" cy="1176527"/>
          </a:xfrm>
          <a:prstGeom prst="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sp>
        <p:nvSpPr>
          <p:cNvPr id="30" name="Прямоугольник 29">
            <a:extLst>
              <a:ext uri="{FF2B5EF4-FFF2-40B4-BE49-F238E27FC236}">
                <a16:creationId xmlns:a16="http://schemas.microsoft.com/office/drawing/2014/main" id="{4370BAD6-DCAF-4357-948E-9B2463F40365}"/>
              </a:ext>
            </a:extLst>
          </p:cNvPr>
          <p:cNvSpPr/>
          <p:nvPr/>
        </p:nvSpPr>
        <p:spPr>
          <a:xfrm flipH="1">
            <a:off x="4453319" y="1175448"/>
            <a:ext cx="66633" cy="1191303"/>
          </a:xfrm>
          <a:prstGeom prst="rect">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1"/>
          </a:p>
        </p:txBody>
      </p:sp>
      <p:sp>
        <p:nvSpPr>
          <p:cNvPr id="31" name="Pentagon 57">
            <a:extLst>
              <a:ext uri="{FF2B5EF4-FFF2-40B4-BE49-F238E27FC236}">
                <a16:creationId xmlns:a16="http://schemas.microsoft.com/office/drawing/2014/main" id="{2B70FAE9-7ECF-49C2-97AB-35504FF1B677}"/>
              </a:ext>
            </a:extLst>
          </p:cNvPr>
          <p:cNvSpPr/>
          <p:nvPr/>
        </p:nvSpPr>
        <p:spPr>
          <a:xfrm>
            <a:off x="2784876" y="1207116"/>
            <a:ext cx="193562" cy="1151670"/>
          </a:xfrm>
          <a:prstGeom prst="homePlate">
            <a:avLst>
              <a:gd name="adj"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1"/>
          </a:p>
        </p:txBody>
      </p:sp>
      <p:sp>
        <p:nvSpPr>
          <p:cNvPr id="32" name="Pentagon 74">
            <a:extLst>
              <a:ext uri="{FF2B5EF4-FFF2-40B4-BE49-F238E27FC236}">
                <a16:creationId xmlns:a16="http://schemas.microsoft.com/office/drawing/2014/main" id="{11E8D25D-4FCD-4CBE-8996-991B1A2B7A36}"/>
              </a:ext>
            </a:extLst>
          </p:cNvPr>
          <p:cNvSpPr/>
          <p:nvPr/>
        </p:nvSpPr>
        <p:spPr>
          <a:xfrm>
            <a:off x="2815788" y="2932225"/>
            <a:ext cx="193562" cy="1151670"/>
          </a:xfrm>
          <a:prstGeom prst="homePlate">
            <a:avLst>
              <a:gd name="adj"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1"/>
          </a:p>
        </p:txBody>
      </p:sp>
      <p:graphicFrame>
        <p:nvGraphicFramePr>
          <p:cNvPr id="33" name="Таблица 32">
            <a:extLst>
              <a:ext uri="{FF2B5EF4-FFF2-40B4-BE49-F238E27FC236}">
                <a16:creationId xmlns:a16="http://schemas.microsoft.com/office/drawing/2014/main" id="{2F33DA97-C4BA-45D4-8F08-147467678398}"/>
              </a:ext>
            </a:extLst>
          </p:cNvPr>
          <p:cNvGraphicFramePr>
            <a:graphicFrameLocks noGrp="1"/>
          </p:cNvGraphicFramePr>
          <p:nvPr>
            <p:extLst>
              <p:ext uri="{D42A27DB-BD31-4B8C-83A1-F6EECF244321}">
                <p14:modId xmlns:p14="http://schemas.microsoft.com/office/powerpoint/2010/main" val="3654844090"/>
              </p:ext>
            </p:extLst>
          </p:nvPr>
        </p:nvGraphicFramePr>
        <p:xfrm>
          <a:off x="1234854" y="4528230"/>
          <a:ext cx="3228676" cy="1900313"/>
        </p:xfrm>
        <a:graphic>
          <a:graphicData uri="http://schemas.openxmlformats.org/drawingml/2006/table">
            <a:tbl>
              <a:tblPr firstRow="1" firstCol="1" bandRow="1">
                <a:tableStyleId>{5C22544A-7EE6-4342-B048-85BDC9FD1C3A}</a:tableStyleId>
              </a:tblPr>
              <a:tblGrid>
                <a:gridCol w="1246342">
                  <a:extLst>
                    <a:ext uri="{9D8B030D-6E8A-4147-A177-3AD203B41FA5}">
                      <a16:colId xmlns:a16="http://schemas.microsoft.com/office/drawing/2014/main" val="3937435052"/>
                    </a:ext>
                  </a:extLst>
                </a:gridCol>
                <a:gridCol w="948101">
                  <a:extLst>
                    <a:ext uri="{9D8B030D-6E8A-4147-A177-3AD203B41FA5}">
                      <a16:colId xmlns:a16="http://schemas.microsoft.com/office/drawing/2014/main" val="2783731885"/>
                    </a:ext>
                  </a:extLst>
                </a:gridCol>
                <a:gridCol w="1034233">
                  <a:extLst>
                    <a:ext uri="{9D8B030D-6E8A-4147-A177-3AD203B41FA5}">
                      <a16:colId xmlns:a16="http://schemas.microsoft.com/office/drawing/2014/main" val="721819160"/>
                    </a:ext>
                  </a:extLst>
                </a:gridCol>
              </a:tblGrid>
              <a:tr h="788138">
                <a:tc>
                  <a:txBody>
                    <a:bodyPr/>
                    <a:lstStyle/>
                    <a:p>
                      <a:pPr algn="l">
                        <a:spcAft>
                          <a:spcPts val="0"/>
                        </a:spcAft>
                      </a:pPr>
                      <a:endParaRPr lang="ru-RU" sz="1700" dirty="0">
                        <a:effectLst/>
                      </a:endParaRPr>
                    </a:p>
                  </a:txBody>
                  <a:tcPr marL="57219" marR="57219" marT="0" marB="0" anchor="ctr"/>
                </a:tc>
                <a:tc>
                  <a:txBody>
                    <a:bodyPr/>
                    <a:lstStyle/>
                    <a:p>
                      <a:pPr algn="ctr">
                        <a:spcAft>
                          <a:spcPts val="0"/>
                        </a:spcAft>
                      </a:pPr>
                      <a:r>
                        <a:rPr lang="en-US" sz="1600" dirty="0">
                          <a:effectLst/>
                        </a:rPr>
                        <a:t>Before</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dirty="0">
                          <a:effectLst/>
                        </a:rPr>
                        <a:t>After</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extLst>
                  <a:ext uri="{0D108BD9-81ED-4DB2-BD59-A6C34878D82A}">
                    <a16:rowId xmlns:a16="http://schemas.microsoft.com/office/drawing/2014/main" val="1162303445"/>
                  </a:ext>
                </a:extLst>
              </a:tr>
              <a:tr h="467305">
                <a:tc>
                  <a:txBody>
                    <a:bodyPr/>
                    <a:lstStyle/>
                    <a:p>
                      <a:pPr algn="ctr">
                        <a:spcAft>
                          <a:spcPts val="0"/>
                        </a:spcAft>
                      </a:pPr>
                      <a:r>
                        <a:rPr lang="ru-RU" sz="1600" dirty="0">
                          <a:effectLst/>
                        </a:rPr>
                        <a:t>Т </a:t>
                      </a:r>
                      <a:r>
                        <a:rPr lang="en-US" sz="1600" dirty="0">
                          <a:effectLst/>
                        </a:rPr>
                        <a:t>inlet</a:t>
                      </a:r>
                      <a:r>
                        <a:rPr lang="ru-RU" sz="1600" dirty="0">
                          <a:effectLst/>
                        </a:rPr>
                        <a:t> </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dirty="0">
                          <a:effectLst/>
                        </a:rPr>
                        <a:t>62,4</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a:effectLst/>
                        </a:rPr>
                        <a:t>61,1</a:t>
                      </a:r>
                      <a:endParaRPr lang="ru-RU" sz="1600">
                        <a:effectLst/>
                        <a:latin typeface="Times New Roman" panose="02020603050405020304" pitchFamily="18" charset="0"/>
                        <a:ea typeface="Times New Roman" panose="02020603050405020304" pitchFamily="18" charset="0"/>
                      </a:endParaRPr>
                    </a:p>
                  </a:txBody>
                  <a:tcPr marL="57219" marR="57219" marT="0" marB="0" anchor="ctr"/>
                </a:tc>
                <a:extLst>
                  <a:ext uri="{0D108BD9-81ED-4DB2-BD59-A6C34878D82A}">
                    <a16:rowId xmlns:a16="http://schemas.microsoft.com/office/drawing/2014/main" val="1230944346"/>
                  </a:ext>
                </a:extLst>
              </a:tr>
              <a:tr h="382158">
                <a:tc>
                  <a:txBody>
                    <a:bodyPr/>
                    <a:lstStyle/>
                    <a:p>
                      <a:pPr algn="ctr">
                        <a:spcAft>
                          <a:spcPts val="0"/>
                        </a:spcAft>
                      </a:pPr>
                      <a:r>
                        <a:rPr lang="ru-RU" sz="1600" dirty="0">
                          <a:effectLst/>
                        </a:rPr>
                        <a:t>Т </a:t>
                      </a:r>
                      <a:r>
                        <a:rPr lang="en-US" sz="1600" dirty="0">
                          <a:effectLst/>
                        </a:rPr>
                        <a:t>outlet</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a:effectLst/>
                        </a:rPr>
                        <a:t>61,5</a:t>
                      </a:r>
                      <a:endParaRPr lang="ru-RU" sz="160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a:effectLst/>
                        </a:rPr>
                        <a:t>21,8</a:t>
                      </a:r>
                      <a:endParaRPr lang="ru-RU" sz="1600">
                        <a:effectLst/>
                        <a:latin typeface="Times New Roman" panose="02020603050405020304" pitchFamily="18" charset="0"/>
                        <a:ea typeface="Times New Roman" panose="02020603050405020304" pitchFamily="18" charset="0"/>
                      </a:endParaRPr>
                    </a:p>
                  </a:txBody>
                  <a:tcPr marL="57219" marR="57219" marT="0" marB="0" anchor="ctr"/>
                </a:tc>
                <a:extLst>
                  <a:ext uri="{0D108BD9-81ED-4DB2-BD59-A6C34878D82A}">
                    <a16:rowId xmlns:a16="http://schemas.microsoft.com/office/drawing/2014/main" val="3746180709"/>
                  </a:ext>
                </a:extLst>
              </a:tr>
              <a:tr h="262712">
                <a:tc>
                  <a:txBody>
                    <a:bodyPr/>
                    <a:lstStyle/>
                    <a:p>
                      <a:pPr algn="ctr">
                        <a:spcAft>
                          <a:spcPts val="0"/>
                        </a:spcAft>
                      </a:pPr>
                      <a:r>
                        <a:rPr lang="en-US" sz="1600">
                          <a:effectLst/>
                        </a:rPr>
                        <a:t>ΔT</a:t>
                      </a:r>
                      <a:endParaRPr lang="ru-RU" sz="160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dirty="0">
                          <a:effectLst/>
                        </a:rPr>
                        <a:t>0,9</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tc>
                  <a:txBody>
                    <a:bodyPr/>
                    <a:lstStyle/>
                    <a:p>
                      <a:pPr algn="ctr">
                        <a:spcAft>
                          <a:spcPts val="0"/>
                        </a:spcAft>
                      </a:pPr>
                      <a:r>
                        <a:rPr lang="en-US" sz="1600" dirty="0">
                          <a:effectLst/>
                        </a:rPr>
                        <a:t>39,3</a:t>
                      </a:r>
                      <a:endParaRPr lang="ru-RU" sz="1600" dirty="0">
                        <a:effectLst/>
                        <a:latin typeface="Times New Roman" panose="02020603050405020304" pitchFamily="18" charset="0"/>
                        <a:ea typeface="Times New Roman" panose="02020603050405020304" pitchFamily="18" charset="0"/>
                      </a:endParaRPr>
                    </a:p>
                  </a:txBody>
                  <a:tcPr marL="57219" marR="57219" marT="0" marB="0" anchor="ctr"/>
                </a:tc>
                <a:extLst>
                  <a:ext uri="{0D108BD9-81ED-4DB2-BD59-A6C34878D82A}">
                    <a16:rowId xmlns:a16="http://schemas.microsoft.com/office/drawing/2014/main" val="3758052215"/>
                  </a:ext>
                </a:extLst>
              </a:tr>
            </a:tbl>
          </a:graphicData>
        </a:graphic>
      </p:graphicFrame>
      <p:sp>
        <p:nvSpPr>
          <p:cNvPr id="35" name="Прямоугольник 34">
            <a:extLst>
              <a:ext uri="{FF2B5EF4-FFF2-40B4-BE49-F238E27FC236}">
                <a16:creationId xmlns:a16="http://schemas.microsoft.com/office/drawing/2014/main" id="{834304E9-C1F7-420B-BC03-5A60F83CD054}"/>
              </a:ext>
            </a:extLst>
          </p:cNvPr>
          <p:cNvSpPr/>
          <p:nvPr/>
        </p:nvSpPr>
        <p:spPr>
          <a:xfrm>
            <a:off x="1280118" y="1204783"/>
            <a:ext cx="895461" cy="360919"/>
          </a:xfrm>
          <a:prstGeom prst="rect">
            <a:avLst/>
          </a:prstGeom>
        </p:spPr>
        <p:txBody>
          <a:bodyPr wrap="none">
            <a:spAutoFit/>
          </a:bodyPr>
          <a:lstStyle/>
          <a:p>
            <a:r>
              <a:rPr lang="en-US" sz="1764" b="1" dirty="0">
                <a:solidFill>
                  <a:schemeClr val="bg1"/>
                </a:solidFill>
                <a:latin typeface="Arial" panose="020B0604020202020204" pitchFamily="34" charset="0"/>
                <a:cs typeface="Arial" panose="020B0604020202020204" pitchFamily="34" charset="0"/>
              </a:rPr>
              <a:t>Before</a:t>
            </a:r>
            <a:endParaRPr lang="ru-RU" sz="1764" b="1" dirty="0">
              <a:solidFill>
                <a:schemeClr val="bg1"/>
              </a:solidFill>
              <a:latin typeface="Arial" panose="020B0604020202020204" pitchFamily="34" charset="0"/>
              <a:cs typeface="Arial" panose="020B0604020202020204" pitchFamily="34" charset="0"/>
            </a:endParaRPr>
          </a:p>
        </p:txBody>
      </p:sp>
      <p:sp>
        <p:nvSpPr>
          <p:cNvPr id="36" name="Прямоугольник 35">
            <a:extLst>
              <a:ext uri="{FF2B5EF4-FFF2-40B4-BE49-F238E27FC236}">
                <a16:creationId xmlns:a16="http://schemas.microsoft.com/office/drawing/2014/main" id="{B068C0E1-A1F2-4EE5-8401-9069E2751167}"/>
              </a:ext>
            </a:extLst>
          </p:cNvPr>
          <p:cNvSpPr/>
          <p:nvPr/>
        </p:nvSpPr>
        <p:spPr>
          <a:xfrm>
            <a:off x="3108056" y="1204783"/>
            <a:ext cx="705862" cy="360919"/>
          </a:xfrm>
          <a:prstGeom prst="rect">
            <a:avLst/>
          </a:prstGeom>
        </p:spPr>
        <p:txBody>
          <a:bodyPr wrap="none">
            <a:spAutoFit/>
          </a:bodyPr>
          <a:lstStyle/>
          <a:p>
            <a:r>
              <a:rPr lang="en-US" sz="1764" b="1" dirty="0">
                <a:solidFill>
                  <a:schemeClr val="bg1"/>
                </a:solidFill>
                <a:latin typeface="Arial" panose="020B0604020202020204" pitchFamily="34" charset="0"/>
                <a:cs typeface="Arial" panose="020B0604020202020204" pitchFamily="34" charset="0"/>
              </a:rPr>
              <a:t>After</a:t>
            </a:r>
            <a:endParaRPr lang="ru-RU" sz="1764" b="1" dirty="0">
              <a:solidFill>
                <a:schemeClr val="bg1"/>
              </a:solidFill>
              <a:latin typeface="Arial" panose="020B0604020202020204" pitchFamily="34" charset="0"/>
              <a:cs typeface="Arial" panose="020B0604020202020204" pitchFamily="34" charset="0"/>
            </a:endParaRPr>
          </a:p>
        </p:txBody>
      </p:sp>
      <p:sp>
        <p:nvSpPr>
          <p:cNvPr id="37" name="Прямоугольник 36">
            <a:extLst>
              <a:ext uri="{FF2B5EF4-FFF2-40B4-BE49-F238E27FC236}">
                <a16:creationId xmlns:a16="http://schemas.microsoft.com/office/drawing/2014/main" id="{39DD6552-0282-4E29-9422-686B2678D5D6}"/>
              </a:ext>
            </a:extLst>
          </p:cNvPr>
          <p:cNvSpPr/>
          <p:nvPr/>
        </p:nvSpPr>
        <p:spPr>
          <a:xfrm>
            <a:off x="1321819" y="2934643"/>
            <a:ext cx="895461" cy="360919"/>
          </a:xfrm>
          <a:prstGeom prst="rect">
            <a:avLst/>
          </a:prstGeom>
        </p:spPr>
        <p:txBody>
          <a:bodyPr wrap="none">
            <a:spAutoFit/>
          </a:bodyPr>
          <a:lstStyle/>
          <a:p>
            <a:r>
              <a:rPr lang="en-US" sz="1764" b="1" dirty="0">
                <a:solidFill>
                  <a:schemeClr val="bg1"/>
                </a:solidFill>
                <a:latin typeface="Arial" panose="020B0604020202020204" pitchFamily="34" charset="0"/>
                <a:cs typeface="Arial" panose="020B0604020202020204" pitchFamily="34" charset="0"/>
              </a:rPr>
              <a:t>Before</a:t>
            </a:r>
            <a:endParaRPr lang="ru-RU" sz="1764" b="1" dirty="0">
              <a:solidFill>
                <a:schemeClr val="bg1"/>
              </a:solidFill>
              <a:latin typeface="Arial" panose="020B0604020202020204" pitchFamily="34" charset="0"/>
              <a:cs typeface="Arial" panose="020B0604020202020204" pitchFamily="34" charset="0"/>
            </a:endParaRPr>
          </a:p>
        </p:txBody>
      </p:sp>
      <p:sp>
        <p:nvSpPr>
          <p:cNvPr id="38" name="Прямоугольник 37">
            <a:extLst>
              <a:ext uri="{FF2B5EF4-FFF2-40B4-BE49-F238E27FC236}">
                <a16:creationId xmlns:a16="http://schemas.microsoft.com/office/drawing/2014/main" id="{E410B19B-05E6-4703-8E67-8D1BA38DFFE1}"/>
              </a:ext>
            </a:extLst>
          </p:cNvPr>
          <p:cNvSpPr/>
          <p:nvPr/>
        </p:nvSpPr>
        <p:spPr>
          <a:xfrm>
            <a:off x="3149756" y="2934643"/>
            <a:ext cx="705862" cy="360919"/>
          </a:xfrm>
          <a:prstGeom prst="rect">
            <a:avLst/>
          </a:prstGeom>
        </p:spPr>
        <p:txBody>
          <a:bodyPr wrap="none">
            <a:spAutoFit/>
          </a:bodyPr>
          <a:lstStyle/>
          <a:p>
            <a:r>
              <a:rPr lang="en-US" sz="1764" b="1" dirty="0">
                <a:solidFill>
                  <a:schemeClr val="bg1"/>
                </a:solidFill>
                <a:latin typeface="Arial" panose="020B0604020202020204" pitchFamily="34" charset="0"/>
                <a:cs typeface="Arial" panose="020B0604020202020204" pitchFamily="34" charset="0"/>
              </a:rPr>
              <a:t>After</a:t>
            </a:r>
            <a:endParaRPr lang="ru-RU" sz="1764" b="1" dirty="0">
              <a:solidFill>
                <a:schemeClr val="bg1"/>
              </a:solidFill>
              <a:latin typeface="Arial" panose="020B0604020202020204" pitchFamily="34" charset="0"/>
              <a:cs typeface="Arial" panose="020B0604020202020204" pitchFamily="34" charset="0"/>
            </a:endParaRPr>
          </a:p>
        </p:txBody>
      </p:sp>
      <p:sp>
        <p:nvSpPr>
          <p:cNvPr id="39" name="Объект 3">
            <a:extLst>
              <a:ext uri="{FF2B5EF4-FFF2-40B4-BE49-F238E27FC236}">
                <a16:creationId xmlns:a16="http://schemas.microsoft.com/office/drawing/2014/main" id="{42F93644-5413-47D5-B8C3-B1E91B09ED98}"/>
              </a:ext>
            </a:extLst>
          </p:cNvPr>
          <p:cNvSpPr txBox="1">
            <a:spLocks/>
          </p:cNvSpPr>
          <p:nvPr/>
        </p:nvSpPr>
        <p:spPr>
          <a:xfrm>
            <a:off x="1618908" y="798911"/>
            <a:ext cx="2663238" cy="34920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16" b="1" dirty="0">
                <a:solidFill>
                  <a:srgbClr val="007AB4"/>
                </a:solidFill>
                <a:latin typeface="Arial" panose="020B0604020202020204" pitchFamily="34" charset="0"/>
                <a:cs typeface="Arial" panose="020B0604020202020204" pitchFamily="34" charset="0"/>
              </a:rPr>
              <a:t>Cold loop </a:t>
            </a:r>
            <a:r>
              <a:rPr lang="ru-RU" sz="2016" b="1" dirty="0">
                <a:solidFill>
                  <a:srgbClr val="007AB4"/>
                </a:solidFill>
                <a:latin typeface="Arial" panose="020B0604020202020204" pitchFamily="34" charset="0"/>
                <a:cs typeface="Arial" panose="020B0604020202020204" pitchFamily="34" charset="0"/>
              </a:rPr>
              <a:t>(</a:t>
            </a:r>
            <a:r>
              <a:rPr lang="en-US" sz="2016" b="1" dirty="0">
                <a:solidFill>
                  <a:srgbClr val="007AB4"/>
                </a:solidFill>
                <a:latin typeface="Arial" panose="020B0604020202020204" pitchFamily="34" charset="0"/>
                <a:cs typeface="Arial" panose="020B0604020202020204" pitchFamily="34" charset="0"/>
              </a:rPr>
              <a:t>inlet</a:t>
            </a:r>
            <a:r>
              <a:rPr lang="ru-RU" sz="2016" b="1" dirty="0">
                <a:solidFill>
                  <a:srgbClr val="007AB4"/>
                </a:solidFill>
                <a:latin typeface="Arial" panose="020B0604020202020204" pitchFamily="34" charset="0"/>
                <a:cs typeface="Arial" panose="020B0604020202020204" pitchFamily="34" charset="0"/>
              </a:rPr>
              <a:t>)</a:t>
            </a:r>
          </a:p>
        </p:txBody>
      </p:sp>
      <p:sp>
        <p:nvSpPr>
          <p:cNvPr id="3" name="Номер слайда 2"/>
          <p:cNvSpPr>
            <a:spLocks noGrp="1"/>
          </p:cNvSpPr>
          <p:nvPr>
            <p:ph type="sldNum" sz="quarter" idx="12"/>
          </p:nvPr>
        </p:nvSpPr>
        <p:spPr/>
        <p:txBody>
          <a:bodyPr/>
          <a:lstStyle/>
          <a:p>
            <a:fld id="{D3C2E419-5CA0-4B7A-AB48-A1EB8C9046CF}" type="slidenum">
              <a:rPr lang="ru-RU" smtClean="0"/>
              <a:t>18</a:t>
            </a:fld>
            <a:endParaRPr lang="ru-RU"/>
          </a:p>
        </p:txBody>
      </p:sp>
    </p:spTree>
    <p:extLst>
      <p:ext uri="{BB962C8B-B14F-4D97-AF65-F5344CB8AC3E}">
        <p14:creationId xmlns:p14="http://schemas.microsoft.com/office/powerpoint/2010/main" val="114329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Прямоугольник 59">
            <a:extLst>
              <a:ext uri="{FF2B5EF4-FFF2-40B4-BE49-F238E27FC236}">
                <a16:creationId xmlns:a16="http://schemas.microsoft.com/office/drawing/2014/main" id="{7779530F-19D9-4848-A2E8-C956343FB54F}"/>
              </a:ext>
            </a:extLst>
          </p:cNvPr>
          <p:cNvSpPr/>
          <p:nvPr/>
        </p:nvSpPr>
        <p:spPr>
          <a:xfrm>
            <a:off x="2978196" y="4028749"/>
            <a:ext cx="1968047" cy="1862048"/>
          </a:xfrm>
          <a:prstGeom prst="rect">
            <a:avLst/>
          </a:prstGeom>
        </p:spPr>
        <p:txBody>
          <a:bodyPr wrap="square" lIns="0" tIns="0" rIns="0" bIns="0" anchor="ctr">
            <a:spAutoFit/>
          </a:bodyPr>
          <a:lstStyle/>
          <a:p>
            <a:pPr>
              <a:spcBef>
                <a:spcPts val="600"/>
              </a:spcBef>
            </a:pPr>
            <a:r>
              <a:rPr lang="en-US" sz="1600" b="1" dirty="0">
                <a:solidFill>
                  <a:schemeClr val="bg1"/>
                </a:solidFill>
              </a:rPr>
              <a:t>Cognitive Cleaning™</a:t>
            </a:r>
          </a:p>
          <a:p>
            <a:pPr>
              <a:spcBef>
                <a:spcPts val="600"/>
              </a:spcBef>
            </a:pPr>
            <a:r>
              <a:rPr lang="en-US" sz="1400" b="1" dirty="0">
                <a:solidFill>
                  <a:schemeClr val="bg1"/>
                </a:solidFill>
              </a:rPr>
              <a:t>Process Innovation</a:t>
            </a:r>
            <a:r>
              <a:rPr lang="en-US" sz="1400" dirty="0">
                <a:solidFill>
                  <a:schemeClr val="bg1"/>
                </a:solidFill>
              </a:rPr>
              <a:t> Fusion of seamlessly integrated digital and chemical solutions for ultimate cleanliness management</a:t>
            </a:r>
          </a:p>
        </p:txBody>
      </p:sp>
      <p:sp>
        <p:nvSpPr>
          <p:cNvPr id="61" name="Прямоугольник 60">
            <a:extLst>
              <a:ext uri="{FF2B5EF4-FFF2-40B4-BE49-F238E27FC236}">
                <a16:creationId xmlns:a16="http://schemas.microsoft.com/office/drawing/2014/main" id="{7779530F-19D9-4848-A2E8-C956343FB54F}"/>
              </a:ext>
            </a:extLst>
          </p:cNvPr>
          <p:cNvSpPr/>
          <p:nvPr/>
        </p:nvSpPr>
        <p:spPr>
          <a:xfrm>
            <a:off x="5108190" y="3022339"/>
            <a:ext cx="1936666" cy="2369880"/>
          </a:xfrm>
          <a:prstGeom prst="rect">
            <a:avLst/>
          </a:prstGeom>
        </p:spPr>
        <p:txBody>
          <a:bodyPr wrap="square" lIns="0" tIns="0" rIns="0" bIns="0" anchor="ctr">
            <a:spAutoFit/>
          </a:bodyPr>
          <a:lstStyle/>
          <a:p>
            <a:pPr>
              <a:spcBef>
                <a:spcPts val="600"/>
              </a:spcBef>
            </a:pPr>
            <a:r>
              <a:rPr lang="en-US" sz="1600" b="1" dirty="0">
                <a:solidFill>
                  <a:schemeClr val="bg1"/>
                </a:solidFill>
              </a:rPr>
              <a:t>Cleanliness-As-A-Service</a:t>
            </a:r>
          </a:p>
          <a:p>
            <a:pPr>
              <a:spcBef>
                <a:spcPts val="600"/>
              </a:spcBef>
            </a:pPr>
            <a:r>
              <a:rPr lang="en-US" sz="1400" b="1" dirty="0">
                <a:solidFill>
                  <a:schemeClr val="bg1"/>
                </a:solidFill>
              </a:rPr>
              <a:t>Business Model Innovation </a:t>
            </a:r>
            <a:r>
              <a:rPr lang="en-US" sz="1400" dirty="0">
                <a:solidFill>
                  <a:schemeClr val="bg1"/>
                </a:solidFill>
              </a:rPr>
              <a:t>Gain-sharing philosophy through a Service Level Agreement model to maintain enterprise cleanliness </a:t>
            </a:r>
            <a:endParaRPr lang="en-US" sz="1400" b="1" dirty="0">
              <a:solidFill>
                <a:schemeClr val="bg1"/>
              </a:solidFill>
            </a:endParaRPr>
          </a:p>
          <a:p>
            <a:pPr>
              <a:spcBef>
                <a:spcPts val="600"/>
              </a:spcBef>
            </a:pPr>
            <a:endParaRPr lang="en-US" sz="1400" dirty="0">
              <a:solidFill>
                <a:schemeClr val="bg1"/>
              </a:solidFill>
            </a:endParaRPr>
          </a:p>
        </p:txBody>
      </p:sp>
      <p:sp>
        <p:nvSpPr>
          <p:cNvPr id="62" name="Прямоугольник 61">
            <a:extLst>
              <a:ext uri="{FF2B5EF4-FFF2-40B4-BE49-F238E27FC236}">
                <a16:creationId xmlns:a16="http://schemas.microsoft.com/office/drawing/2014/main" id="{7779530F-19D9-4848-A2E8-C956343FB54F}"/>
              </a:ext>
            </a:extLst>
          </p:cNvPr>
          <p:cNvSpPr/>
          <p:nvPr/>
        </p:nvSpPr>
        <p:spPr>
          <a:xfrm>
            <a:off x="914439" y="4742323"/>
            <a:ext cx="1901810" cy="1831271"/>
          </a:xfrm>
          <a:prstGeom prst="rect">
            <a:avLst/>
          </a:prstGeom>
        </p:spPr>
        <p:txBody>
          <a:bodyPr wrap="square" lIns="0" tIns="0" rIns="0" bIns="0" anchor="ctr">
            <a:spAutoFit/>
          </a:bodyPr>
          <a:lstStyle/>
          <a:p>
            <a:pPr>
              <a:spcBef>
                <a:spcPts val="600"/>
              </a:spcBef>
            </a:pPr>
            <a:r>
              <a:rPr lang="en-US" sz="1600" b="1" dirty="0">
                <a:solidFill>
                  <a:schemeClr val="bg1"/>
                </a:solidFill>
              </a:rPr>
              <a:t>AlfaPEROX™</a:t>
            </a:r>
          </a:p>
          <a:p>
            <a:pPr>
              <a:spcBef>
                <a:spcPts val="600"/>
              </a:spcBef>
            </a:pPr>
            <a:r>
              <a:rPr lang="en-US" sz="1400" b="1" dirty="0">
                <a:solidFill>
                  <a:schemeClr val="bg1"/>
                </a:solidFill>
              </a:rPr>
              <a:t>Product Innovation </a:t>
            </a:r>
            <a:r>
              <a:rPr lang="en-US" sz="1400" dirty="0">
                <a:solidFill>
                  <a:schemeClr val="bg1"/>
                </a:solidFill>
              </a:rPr>
              <a:t>A family of core cleaning solutions based on innovative fouling-tailored chemicals developed by Angara </a:t>
            </a:r>
            <a:r>
              <a:rPr lang="en-US" sz="1400" i="1" dirty="0">
                <a:solidFill>
                  <a:schemeClr val="bg1"/>
                </a:solidFill>
              </a:rPr>
              <a:t>(‘Magic Bubbles’) </a:t>
            </a:r>
          </a:p>
        </p:txBody>
      </p:sp>
      <p:sp>
        <p:nvSpPr>
          <p:cNvPr id="83" name="Прямоугольник 82"/>
          <p:cNvSpPr/>
          <p:nvPr/>
        </p:nvSpPr>
        <p:spPr>
          <a:xfrm rot="16200000">
            <a:off x="-230198" y="4021773"/>
            <a:ext cx="1490992" cy="261610"/>
          </a:xfrm>
          <a:prstGeom prst="rect">
            <a:avLst/>
          </a:prstGeom>
        </p:spPr>
        <p:txBody>
          <a:bodyPr wrap="square">
            <a:spAutoFit/>
          </a:bodyPr>
          <a:lstStyle/>
          <a:p>
            <a:pPr algn="ctr"/>
            <a:r>
              <a:rPr lang="en-US" sz="1050" b="1" dirty="0">
                <a:solidFill>
                  <a:schemeClr val="bg1"/>
                </a:solidFill>
              </a:rPr>
              <a:t>Value for Business</a:t>
            </a:r>
            <a:endParaRPr lang="ru-RU" sz="1050" dirty="0">
              <a:solidFill>
                <a:schemeClr val="bg1"/>
              </a:solidFill>
            </a:endParaRPr>
          </a:p>
        </p:txBody>
      </p:sp>
      <p:sp>
        <p:nvSpPr>
          <p:cNvPr id="29" name="Прямоугольник 28">
            <a:extLst>
              <a:ext uri="{FF2B5EF4-FFF2-40B4-BE49-F238E27FC236}">
                <a16:creationId xmlns:a16="http://schemas.microsoft.com/office/drawing/2014/main" id="{7779530F-19D9-4848-A2E8-C956343FB54F}"/>
              </a:ext>
            </a:extLst>
          </p:cNvPr>
          <p:cNvSpPr/>
          <p:nvPr/>
        </p:nvSpPr>
        <p:spPr>
          <a:xfrm>
            <a:off x="7273499" y="2171560"/>
            <a:ext cx="1888327" cy="2046714"/>
          </a:xfrm>
          <a:prstGeom prst="rect">
            <a:avLst/>
          </a:prstGeom>
        </p:spPr>
        <p:txBody>
          <a:bodyPr wrap="square" lIns="0" tIns="0" rIns="0" bIns="0" anchor="ctr">
            <a:spAutoFit/>
          </a:bodyPr>
          <a:lstStyle/>
          <a:p>
            <a:pPr>
              <a:spcBef>
                <a:spcPts val="600"/>
              </a:spcBef>
            </a:pPr>
            <a:r>
              <a:rPr lang="en-US" sz="1600" b="1" dirty="0">
                <a:solidFill>
                  <a:schemeClr val="bg1"/>
                </a:solidFill>
              </a:rPr>
              <a:t>Hardware Upgrade</a:t>
            </a:r>
          </a:p>
          <a:p>
            <a:pPr>
              <a:spcBef>
                <a:spcPts val="600"/>
              </a:spcBef>
            </a:pPr>
            <a:r>
              <a:rPr lang="en-US" sz="1400" b="1" dirty="0">
                <a:solidFill>
                  <a:schemeClr val="bg1"/>
                </a:solidFill>
              </a:rPr>
              <a:t>Equipment Innovation </a:t>
            </a:r>
            <a:r>
              <a:rPr lang="en-US" sz="1400" dirty="0">
                <a:solidFill>
                  <a:schemeClr val="bg1"/>
                </a:solidFill>
              </a:rPr>
              <a:t>Ultimate benefits maximization through use of the best available equipment maintained through cleanliness-as-a- service</a:t>
            </a:r>
            <a:endParaRPr lang="en-US" sz="1400" i="1" dirty="0">
              <a:solidFill>
                <a:schemeClr val="bg1"/>
              </a:solidFill>
            </a:endParaRPr>
          </a:p>
        </p:txBody>
      </p:sp>
      <p:cxnSp>
        <p:nvCxnSpPr>
          <p:cNvPr id="7" name="Прямая со стрелкой 6"/>
          <p:cNvCxnSpPr/>
          <p:nvPr/>
        </p:nvCxnSpPr>
        <p:spPr>
          <a:xfrm flipV="1">
            <a:off x="631963" y="1558456"/>
            <a:ext cx="49574" cy="5127460"/>
          </a:xfrm>
          <a:prstGeom prst="straightConnector1">
            <a:avLst/>
          </a:prstGeom>
          <a:ln w="12700">
            <a:solidFill>
              <a:schemeClr val="bg1">
                <a:lumMod val="95000"/>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a:xfrm>
            <a:off x="8398456" y="6414507"/>
            <a:ext cx="2337952" cy="261610"/>
          </a:xfrm>
          <a:prstGeom prst="rect">
            <a:avLst/>
          </a:prstGeom>
        </p:spPr>
        <p:txBody>
          <a:bodyPr wrap="square">
            <a:spAutoFit/>
          </a:bodyPr>
          <a:lstStyle/>
          <a:p>
            <a:pPr algn="ctr"/>
            <a:r>
              <a:rPr lang="en-US" sz="1050" b="1" dirty="0">
                <a:solidFill>
                  <a:schemeClr val="bg1"/>
                </a:solidFill>
              </a:rPr>
              <a:t>Innovation Degree</a:t>
            </a:r>
            <a:endParaRPr lang="ru-RU" sz="1050" dirty="0">
              <a:solidFill>
                <a:schemeClr val="bg1"/>
              </a:solidFill>
            </a:endParaRPr>
          </a:p>
        </p:txBody>
      </p:sp>
      <p:sp>
        <p:nvSpPr>
          <p:cNvPr id="59" name="Прямоугольник 58">
            <a:extLst>
              <a:ext uri="{FF2B5EF4-FFF2-40B4-BE49-F238E27FC236}">
                <a16:creationId xmlns:a16="http://schemas.microsoft.com/office/drawing/2014/main" id="{7779530F-19D9-4848-A2E8-C956343FB54F}"/>
              </a:ext>
            </a:extLst>
          </p:cNvPr>
          <p:cNvSpPr/>
          <p:nvPr/>
        </p:nvSpPr>
        <p:spPr>
          <a:xfrm>
            <a:off x="7539985" y="4805081"/>
            <a:ext cx="4371070" cy="1369606"/>
          </a:xfrm>
          <a:prstGeom prst="rect">
            <a:avLst/>
          </a:prstGeom>
          <a:solidFill>
            <a:schemeClr val="accent2">
              <a:lumMod val="90000"/>
              <a:lumOff val="10000"/>
              <a:alpha val="66000"/>
            </a:schemeClr>
          </a:solidFill>
        </p:spPr>
        <p:txBody>
          <a:bodyPr wrap="square" lIns="0" tIns="0" rIns="0" bIns="0" anchor="ctr">
            <a:spAutoFit/>
          </a:bodyPr>
          <a:lstStyle/>
          <a:p>
            <a:pPr>
              <a:spcBef>
                <a:spcPts val="600"/>
              </a:spcBef>
            </a:pPr>
            <a:r>
              <a:rPr lang="en-US" sz="2400" b="1" dirty="0">
                <a:solidFill>
                  <a:schemeClr val="bg1"/>
                </a:solidFill>
                <a:latin typeface="Arial Black" panose="020B0A04020102020204" pitchFamily="34" charset="0"/>
              </a:rPr>
              <a:t>Cleanliness Lab</a:t>
            </a:r>
          </a:p>
          <a:p>
            <a:pPr>
              <a:spcBef>
                <a:spcPts val="600"/>
              </a:spcBef>
            </a:pPr>
            <a:r>
              <a:rPr lang="en-US" sz="2000" dirty="0">
                <a:solidFill>
                  <a:schemeClr val="bg1"/>
                </a:solidFill>
                <a:ea typeface="Arial Unicode MS" panose="020B0604020202020204" pitchFamily="34" charset="-128"/>
                <a:cs typeface="Arial Unicode MS" panose="020B0604020202020204" pitchFamily="34" charset="-128"/>
              </a:rPr>
              <a:t>A virtual or established entity where a joint and co-located team drives cleanliness transformation program: </a:t>
            </a:r>
          </a:p>
        </p:txBody>
      </p:sp>
      <p:sp>
        <p:nvSpPr>
          <p:cNvPr id="2" name="Номер слайда 1"/>
          <p:cNvSpPr>
            <a:spLocks noGrp="1"/>
          </p:cNvSpPr>
          <p:nvPr>
            <p:ph type="sldNum" sz="quarter" idx="12"/>
          </p:nvPr>
        </p:nvSpPr>
        <p:spPr/>
        <p:txBody>
          <a:bodyPr/>
          <a:lstStyle/>
          <a:p>
            <a:fld id="{D3C2E419-5CA0-4B7A-AB48-A1EB8C9046CF}" type="slidenum">
              <a:rPr lang="ru-RU" smtClean="0">
                <a:solidFill>
                  <a:schemeClr val="bg1"/>
                </a:solidFill>
              </a:rPr>
              <a:t>19</a:t>
            </a:fld>
            <a:endParaRPr lang="ru-RU">
              <a:solidFill>
                <a:schemeClr val="bg1"/>
              </a:solidFill>
            </a:endParaRPr>
          </a:p>
        </p:txBody>
      </p:sp>
      <p:sp>
        <p:nvSpPr>
          <p:cNvPr id="18" name="Прямоугольник 17"/>
          <p:cNvSpPr/>
          <p:nvPr/>
        </p:nvSpPr>
        <p:spPr>
          <a:xfrm>
            <a:off x="2749553" y="3832529"/>
            <a:ext cx="2068016" cy="2853386"/>
          </a:xfrm>
          <a:prstGeom prst="rect">
            <a:avLst/>
          </a:prstGeom>
          <a:solidFill>
            <a:srgbClr val="FFFF00">
              <a:alpha val="17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cxnSp>
        <p:nvCxnSpPr>
          <p:cNvPr id="5" name="Прямая со стрелкой 4"/>
          <p:cNvCxnSpPr/>
          <p:nvPr/>
        </p:nvCxnSpPr>
        <p:spPr>
          <a:xfrm>
            <a:off x="636104" y="6679096"/>
            <a:ext cx="10005953" cy="6820"/>
          </a:xfrm>
          <a:prstGeom prst="straightConnector1">
            <a:avLst/>
          </a:prstGeom>
          <a:ln w="12700">
            <a:solidFill>
              <a:schemeClr val="bg1">
                <a:lumMod val="95000"/>
                <a:alpha val="3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2">
            <a:extLst>
              <a:ext uri="{FF2B5EF4-FFF2-40B4-BE49-F238E27FC236}">
                <a16:creationId xmlns:a16="http://schemas.microsoft.com/office/drawing/2014/main" id="{F6F6A7D8-22F0-40B4-BA31-0471780BC867}"/>
              </a:ext>
            </a:extLst>
          </p:cNvPr>
          <p:cNvCxnSpPr>
            <a:cxnSpLocks/>
          </p:cNvCxnSpPr>
          <p:nvPr/>
        </p:nvCxnSpPr>
        <p:spPr>
          <a:xfrm>
            <a:off x="1238455" y="0"/>
            <a:ext cx="0" cy="10289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056518DD-370B-4CFF-A026-FDDC2CDE344A}"/>
              </a:ext>
            </a:extLst>
          </p:cNvPr>
          <p:cNvSpPr txBox="1">
            <a:spLocks/>
          </p:cNvSpPr>
          <p:nvPr/>
        </p:nvSpPr>
        <p:spPr>
          <a:xfrm>
            <a:off x="1428491" y="94156"/>
            <a:ext cx="8066911" cy="894118"/>
          </a:xfrm>
          <a:prstGeom prst="rect">
            <a:avLst/>
          </a:prstGeom>
          <a:solidFill>
            <a:schemeClr val="bg2">
              <a:alpha val="7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00"/>
              </a:spcAft>
            </a:pPr>
            <a:r>
              <a:rPr lang="en-US" sz="2400" b="1" dirty="0">
                <a:solidFill>
                  <a:schemeClr val="bg1"/>
                </a:solidFill>
                <a:cs typeface="Arial" panose="020B0604020202020204" pitchFamily="34" charset="0"/>
              </a:rPr>
              <a:t> </a:t>
            </a:r>
            <a:r>
              <a:rPr lang="en-US" sz="2400" b="1" dirty="0">
                <a:solidFill>
                  <a:schemeClr val="accent1">
                    <a:lumMod val="20000"/>
                    <a:lumOff val="80000"/>
                  </a:schemeClr>
                </a:solidFill>
                <a:cs typeface="Arial" panose="020B0604020202020204" pitchFamily="34" charset="0"/>
              </a:rPr>
              <a:t>Explore a Blue Ocean of Opportunities with Angara</a:t>
            </a:r>
          </a:p>
          <a:p>
            <a:r>
              <a:rPr lang="en-US" sz="2400" b="1" dirty="0">
                <a:solidFill>
                  <a:schemeClr val="bg1"/>
                </a:solidFill>
                <a:cs typeface="Arial" panose="020B0604020202020204" pitchFamily="34" charset="0"/>
              </a:rPr>
              <a:t> Cognitive Cleaning</a:t>
            </a:r>
            <a:r>
              <a:rPr lang="en-US" sz="1600" b="1" baseline="30000" dirty="0">
                <a:solidFill>
                  <a:schemeClr val="bg1"/>
                </a:solidFill>
                <a:cs typeface="Arial" panose="020B0604020202020204" pitchFamily="34" charset="0"/>
              </a:rPr>
              <a:t>TM</a:t>
            </a:r>
          </a:p>
        </p:txBody>
      </p:sp>
    </p:spTree>
    <p:extLst>
      <p:ext uri="{BB962C8B-B14F-4D97-AF65-F5344CB8AC3E}">
        <p14:creationId xmlns:p14="http://schemas.microsoft.com/office/powerpoint/2010/main" val="444733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508171" y="1428234"/>
            <a:ext cx="6200901" cy="4910781"/>
          </a:xfrm>
          <a:prstGeom prst="rect">
            <a:avLst/>
          </a:prstGeom>
        </p:spPr>
      </p:pic>
      <p:sp>
        <p:nvSpPr>
          <p:cNvPr id="11" name="Title 1"/>
          <p:cNvSpPr>
            <a:spLocks noGrp="1"/>
          </p:cNvSpPr>
          <p:nvPr>
            <p:ph type="title"/>
          </p:nvPr>
        </p:nvSpPr>
        <p:spPr>
          <a:xfrm>
            <a:off x="844378" y="117990"/>
            <a:ext cx="9399373" cy="708301"/>
          </a:xfrm>
        </p:spPr>
        <p:txBody>
          <a:bodyPr>
            <a:normAutofit fontScale="90000"/>
          </a:bodyPr>
          <a:lstStyle/>
          <a:p>
            <a:r>
              <a:rPr lang="en-US" sz="3600" b="1" dirty="0">
                <a:solidFill>
                  <a:schemeClr val="accent1">
                    <a:lumMod val="75000"/>
                  </a:schemeClr>
                </a:solidFill>
              </a:rPr>
              <a:t>Uplifting refining margins through cognitive cleaning</a:t>
            </a:r>
          </a:p>
        </p:txBody>
      </p:sp>
      <p:sp>
        <p:nvSpPr>
          <p:cNvPr id="12" name="Title 1"/>
          <p:cNvSpPr txBox="1">
            <a:spLocks/>
          </p:cNvSpPr>
          <p:nvPr/>
        </p:nvSpPr>
        <p:spPr>
          <a:xfrm>
            <a:off x="911087" y="1073426"/>
            <a:ext cx="10515600" cy="708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B050"/>
                </a:solidFill>
              </a:rPr>
              <a:t>Speaker</a:t>
            </a:r>
          </a:p>
        </p:txBody>
      </p:sp>
    </p:spTree>
    <p:extLst>
      <p:ext uri="{BB962C8B-B14F-4D97-AF65-F5344CB8AC3E}">
        <p14:creationId xmlns:p14="http://schemas.microsoft.com/office/powerpoint/2010/main" val="2456001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13" descr="0.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1012" y="3439318"/>
            <a:ext cx="1185919" cy="1185919"/>
          </a:xfrm>
          <a:prstGeom prst="rect">
            <a:avLst/>
          </a:prstGeom>
        </p:spPr>
      </p:pic>
      <p:sp>
        <p:nvSpPr>
          <p:cNvPr id="206" name="Равнобедренный треугольник 205">
            <a:extLst>
              <a:ext uri="{FF2B5EF4-FFF2-40B4-BE49-F238E27FC236}">
                <a16:creationId xmlns:a16="http://schemas.microsoft.com/office/drawing/2014/main" id="{77606F2B-13C4-4465-BA27-24DB9AE1FB0A}"/>
              </a:ext>
            </a:extLst>
          </p:cNvPr>
          <p:cNvSpPr/>
          <p:nvPr/>
        </p:nvSpPr>
        <p:spPr>
          <a:xfrm>
            <a:off x="6201969" y="3242739"/>
            <a:ext cx="72005" cy="60688"/>
          </a:xfrm>
          <a:prstGeom prst="triangle">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07" name="Равнобедренный треугольник 206">
            <a:extLst>
              <a:ext uri="{FF2B5EF4-FFF2-40B4-BE49-F238E27FC236}">
                <a16:creationId xmlns:a16="http://schemas.microsoft.com/office/drawing/2014/main" id="{CA513298-8D48-4A6A-96B9-9558F8F54B1B}"/>
              </a:ext>
            </a:extLst>
          </p:cNvPr>
          <p:cNvSpPr/>
          <p:nvPr/>
        </p:nvSpPr>
        <p:spPr>
          <a:xfrm rot="10800000">
            <a:off x="6201968" y="3688826"/>
            <a:ext cx="72005" cy="60688"/>
          </a:xfrm>
          <a:prstGeom prst="triangle">
            <a:avLst/>
          </a:prstGeom>
          <a:solidFill>
            <a:srgbClr val="00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136" name="Овал 135">
            <a:extLst>
              <a:ext uri="{FF2B5EF4-FFF2-40B4-BE49-F238E27FC236}">
                <a16:creationId xmlns:a16="http://schemas.microsoft.com/office/drawing/2014/main" id="{ACC03C2B-084B-4874-B5A0-3FBDE9FACCD2}"/>
              </a:ext>
            </a:extLst>
          </p:cNvPr>
          <p:cNvSpPr/>
          <p:nvPr/>
        </p:nvSpPr>
        <p:spPr>
          <a:xfrm>
            <a:off x="6228048" y="871805"/>
            <a:ext cx="5247596" cy="524759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310" name="Прямоугольник 309">
            <a:extLst>
              <a:ext uri="{FF2B5EF4-FFF2-40B4-BE49-F238E27FC236}">
                <a16:creationId xmlns:a16="http://schemas.microsoft.com/office/drawing/2014/main" id="{C5AB76F5-7C4E-4A22-9B92-208D5E4CA79A}"/>
              </a:ext>
            </a:extLst>
          </p:cNvPr>
          <p:cNvSpPr/>
          <p:nvPr/>
        </p:nvSpPr>
        <p:spPr>
          <a:xfrm rot="3109966">
            <a:off x="10419482" y="1750110"/>
            <a:ext cx="842992"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59" name="Rectangle 47">
            <a:extLst>
              <a:ext uri="{FF2B5EF4-FFF2-40B4-BE49-F238E27FC236}">
                <a16:creationId xmlns:a16="http://schemas.microsoft.com/office/drawing/2014/main" id="{31CD738A-2965-4519-A6B4-4B7278C91124}"/>
              </a:ext>
            </a:extLst>
          </p:cNvPr>
          <p:cNvSpPr/>
          <p:nvPr/>
        </p:nvSpPr>
        <p:spPr>
          <a:xfrm rot="2983919">
            <a:off x="9876214" y="1748431"/>
            <a:ext cx="1772508" cy="388463"/>
          </a:xfrm>
          <a:prstGeom prst="rect">
            <a:avLst/>
          </a:prstGeom>
        </p:spPr>
        <p:txBody>
          <a:bodyPr wrap="square" lIns="0" tIns="0" rIns="0" bIns="0">
            <a:prstTxWarp prst="textArchUp">
              <a:avLst>
                <a:gd name="adj" fmla="val 10403941"/>
              </a:avLst>
            </a:prstTxWarp>
            <a:spAutoFit/>
          </a:bodyPr>
          <a:lstStyle/>
          <a:p>
            <a:pPr algn="ctr" defTabSz="1219170">
              <a:spcBef>
                <a:spcPts val="1000"/>
              </a:spcBef>
              <a:defRPr/>
            </a:pPr>
            <a:r>
              <a:rPr lang="en-US" altLang="en-GB" sz="1100" kern="0" dirty="0">
                <a:solidFill>
                  <a:srgbClr val="007BB7">
                    <a:lumMod val="75000"/>
                  </a:srgbClr>
                </a:solidFill>
                <a:latin typeface="Roboto Medium"/>
                <a:ea typeface="Helvetica" charset="0"/>
                <a:cs typeface="Helvetica" charset="0"/>
              </a:rPr>
              <a:t>Electronics</a:t>
            </a:r>
            <a:endParaRPr lang="en-US" sz="1100" kern="0" dirty="0">
              <a:solidFill>
                <a:srgbClr val="007BB7">
                  <a:lumMod val="75000"/>
                </a:srgbClr>
              </a:solidFill>
              <a:latin typeface="Roboto Medium"/>
              <a:ea typeface="Helvetica" charset="0"/>
              <a:cs typeface="Helvetica" charset="0"/>
            </a:endParaRPr>
          </a:p>
        </p:txBody>
      </p:sp>
      <p:sp>
        <p:nvSpPr>
          <p:cNvPr id="228" name="Номер слайда 53">
            <a:extLst>
              <a:ext uri="{FF2B5EF4-FFF2-40B4-BE49-F238E27FC236}">
                <a16:creationId xmlns:a16="http://schemas.microsoft.com/office/drawing/2014/main" id="{7998251F-53EB-4D9E-B351-53C60ED97175}"/>
              </a:ext>
            </a:extLst>
          </p:cNvPr>
          <p:cNvSpPr>
            <a:spLocks noGrp="1"/>
          </p:cNvSpPr>
          <p:nvPr>
            <p:ph type="sldNum" sz="quarter" idx="10"/>
          </p:nvPr>
        </p:nvSpPr>
        <p:spPr/>
        <p:txBody>
          <a:bodyPr/>
          <a:lstStyle/>
          <a:p>
            <a:pPr>
              <a:defRPr/>
            </a:pPr>
            <a:fld id="{BEBBE1A4-B8D4-4FCD-8EBF-3AF890B45536}" type="slidenum">
              <a:rPr lang="ru-RU" smtClean="0">
                <a:solidFill>
                  <a:srgbClr val="007BB7"/>
                </a:solidFill>
              </a:rPr>
              <a:pPr>
                <a:defRPr/>
              </a:pPr>
              <a:t>20</a:t>
            </a:fld>
            <a:endParaRPr lang="ru-RU" dirty="0">
              <a:solidFill>
                <a:srgbClr val="007BB7"/>
              </a:solidFill>
            </a:endParaRPr>
          </a:p>
        </p:txBody>
      </p:sp>
      <p:sp>
        <p:nvSpPr>
          <p:cNvPr id="5" name="Заголовок 4">
            <a:extLst>
              <a:ext uri="{FF2B5EF4-FFF2-40B4-BE49-F238E27FC236}">
                <a16:creationId xmlns:a16="http://schemas.microsoft.com/office/drawing/2014/main" id="{4B143CED-F7C1-498A-A8E7-EDC25EDC01D0}"/>
              </a:ext>
            </a:extLst>
          </p:cNvPr>
          <p:cNvSpPr>
            <a:spLocks noGrp="1"/>
          </p:cNvSpPr>
          <p:nvPr>
            <p:ph type="title"/>
          </p:nvPr>
        </p:nvSpPr>
        <p:spPr>
          <a:xfrm>
            <a:off x="690522" y="102922"/>
            <a:ext cx="9468000" cy="769018"/>
          </a:xfrm>
        </p:spPr>
        <p:txBody>
          <a:bodyPr/>
          <a:lstStyle/>
          <a:p>
            <a:br>
              <a:rPr lang="ru-RU" sz="3200" dirty="0">
                <a:solidFill>
                  <a:srgbClr val="007AB4"/>
                </a:solidFill>
                <a:latin typeface="IBM Plex Sans" charset="0"/>
                <a:ea typeface="IBM Plex Sans" charset="0"/>
                <a:cs typeface="IBM Plex Sans" charset="0"/>
              </a:rPr>
            </a:br>
            <a:r>
              <a:rPr lang="en-US" sz="2400" b="1" dirty="0">
                <a:solidFill>
                  <a:srgbClr val="007AB4"/>
                </a:solidFill>
                <a:latin typeface="IBM Plex Sans" charset="0"/>
                <a:ea typeface="IBM Plex Sans" charset="0"/>
                <a:cs typeface="IBM Plex Sans" charset="0"/>
              </a:rPr>
              <a:t>Cognitive Cleaning Framework</a:t>
            </a:r>
            <a:br>
              <a:rPr lang="en-US" sz="3000" b="1" dirty="0">
                <a:solidFill>
                  <a:srgbClr val="007AB4"/>
                </a:solidFill>
                <a:latin typeface="IBM Plex Sans" charset="0"/>
                <a:ea typeface="IBM Plex Sans" charset="0"/>
                <a:cs typeface="IBM Plex Sans" charset="0"/>
              </a:rPr>
            </a:br>
            <a:endParaRPr lang="ru-RU" sz="2400" dirty="0">
              <a:solidFill>
                <a:srgbClr val="007AB4"/>
              </a:solidFill>
              <a:latin typeface="IBM Plex Sans" charset="0"/>
              <a:ea typeface="IBM Plex Sans" charset="0"/>
              <a:cs typeface="IBM Plex Sans" charset="0"/>
            </a:endParaRPr>
          </a:p>
        </p:txBody>
      </p:sp>
      <p:sp>
        <p:nvSpPr>
          <p:cNvPr id="133" name="Прямоугольник 132">
            <a:extLst>
              <a:ext uri="{FF2B5EF4-FFF2-40B4-BE49-F238E27FC236}">
                <a16:creationId xmlns:a16="http://schemas.microsoft.com/office/drawing/2014/main" id="{FD9664F3-3CEC-4E0F-A9E1-07A0C403A0FA}"/>
              </a:ext>
            </a:extLst>
          </p:cNvPr>
          <p:cNvSpPr/>
          <p:nvPr/>
        </p:nvSpPr>
        <p:spPr>
          <a:xfrm>
            <a:off x="646627" y="1262289"/>
            <a:ext cx="4052148" cy="3693319"/>
          </a:xfrm>
          <a:prstGeom prst="rect">
            <a:avLst/>
          </a:prstGeom>
        </p:spPr>
        <p:txBody>
          <a:bodyPr wrap="square">
            <a:spAutoFit/>
          </a:bodyPr>
          <a:lstStyle/>
          <a:p>
            <a:pPr algn="just" defTabSz="1219170">
              <a:defRPr/>
            </a:pPr>
            <a:r>
              <a:rPr lang="en-US" sz="1600" dirty="0">
                <a:solidFill>
                  <a:srgbClr val="2E3948"/>
                </a:solidFill>
                <a:latin typeface="Arial" panose="020B0604020202020204" pitchFamily="34" charset="0"/>
                <a:cs typeface="Arial" panose="020B0604020202020204" pitchFamily="34" charset="0"/>
              </a:rPr>
              <a:t>Fouling deposits vary from one heat exchanger to another due to a number of factors. </a:t>
            </a:r>
          </a:p>
          <a:p>
            <a:pPr algn="just" defTabSz="1219170">
              <a:defRPr/>
            </a:pPr>
            <a:endParaRPr lang="en-US" sz="1600" dirty="0">
              <a:solidFill>
                <a:srgbClr val="2E3948"/>
              </a:solidFill>
              <a:latin typeface="Arial" panose="020B0604020202020204" pitchFamily="34" charset="0"/>
              <a:cs typeface="Arial" panose="020B0604020202020204" pitchFamily="34" charset="0"/>
            </a:endParaRPr>
          </a:p>
          <a:p>
            <a:pPr algn="just" defTabSz="1219170">
              <a:defRPr/>
            </a:pPr>
            <a:r>
              <a:rPr lang="en-US" sz="1600" dirty="0">
                <a:solidFill>
                  <a:srgbClr val="2E3948"/>
                </a:solidFill>
                <a:latin typeface="Arial" panose="020B0604020202020204" pitchFamily="34" charset="0"/>
                <a:cs typeface="Arial" panose="020B0604020202020204" pitchFamily="34" charset="0"/>
              </a:rPr>
              <a:t>Therefore, the cleaning solution is always tailored to each specific heat exchanger.</a:t>
            </a:r>
          </a:p>
          <a:p>
            <a:pPr algn="just" defTabSz="1219170">
              <a:defRPr/>
            </a:pPr>
            <a:endParaRPr lang="en-US" sz="1600" dirty="0">
              <a:solidFill>
                <a:srgbClr val="2E3948"/>
              </a:solidFill>
              <a:latin typeface="Arial" panose="020B0604020202020204" pitchFamily="34" charset="0"/>
              <a:cs typeface="Arial" panose="020B0604020202020204" pitchFamily="34" charset="0"/>
            </a:endParaRPr>
          </a:p>
          <a:p>
            <a:pPr defTabSz="1219170">
              <a:defRPr/>
            </a:pPr>
            <a:r>
              <a:rPr lang="en-US" sz="1600" b="1" dirty="0">
                <a:solidFill>
                  <a:schemeClr val="bg2"/>
                </a:solidFill>
                <a:latin typeface="Arial" panose="020B0604020202020204" pitchFamily="34" charset="0"/>
                <a:cs typeface="Arial" panose="020B0604020202020204" pitchFamily="34" charset="0"/>
              </a:rPr>
              <a:t>Cognitive Cleaning </a:t>
            </a:r>
            <a:r>
              <a:rPr lang="en-US" sz="1600" dirty="0">
                <a:latin typeface="Arial" panose="020B0604020202020204" pitchFamily="34" charset="0"/>
                <a:cs typeface="Arial" panose="020B0604020202020204" pitchFamily="34" charset="0"/>
              </a:rPr>
              <a:t>improves the key components of Solomon’s Index:</a:t>
            </a:r>
          </a:p>
          <a:p>
            <a:pPr marL="285750" indent="-285750" algn="just" defTabSz="1219170">
              <a:buFont typeface="Arial" panose="020B0604020202020204" pitchFamily="34" charset="0"/>
              <a:buChar char="•"/>
              <a:defRPr/>
            </a:pPr>
            <a:r>
              <a:rPr lang="en-US" sz="1600" dirty="0">
                <a:latin typeface="Arial" panose="020B0604020202020204" pitchFamily="34" charset="0"/>
                <a:cs typeface="Arial" panose="020B0604020202020204" pitchFamily="34" charset="0"/>
              </a:rPr>
              <a:t>Mechanical availability</a:t>
            </a:r>
          </a:p>
          <a:p>
            <a:pPr marL="285750" indent="-285750" algn="just" defTabSz="1219170">
              <a:buFont typeface="Arial" panose="020B0604020202020204" pitchFamily="34" charset="0"/>
              <a:buChar char="•"/>
              <a:defRPr/>
            </a:pPr>
            <a:r>
              <a:rPr lang="en-US" sz="1600" dirty="0">
                <a:latin typeface="Arial" panose="020B0604020202020204" pitchFamily="34" charset="0"/>
                <a:cs typeface="Arial" panose="020B0604020202020204" pitchFamily="34" charset="0"/>
              </a:rPr>
              <a:t>Personnel Index</a:t>
            </a:r>
          </a:p>
          <a:p>
            <a:pPr marL="285750" indent="-285750" algn="just" defTabSz="1219170">
              <a:buFont typeface="Arial" panose="020B0604020202020204" pitchFamily="34" charset="0"/>
              <a:buChar char="•"/>
              <a:defRPr/>
            </a:pPr>
            <a:r>
              <a:rPr lang="en-US" sz="1600" dirty="0">
                <a:latin typeface="Arial" panose="020B0604020202020204" pitchFamily="34" charset="0"/>
                <a:cs typeface="Arial" panose="020B0604020202020204" pitchFamily="34" charset="0"/>
              </a:rPr>
              <a:t>Energy Intensity Index</a:t>
            </a:r>
          </a:p>
          <a:p>
            <a:pPr algn="just" defTabSz="1219170">
              <a:defRPr/>
            </a:pPr>
            <a:endParaRPr lang="en-US" sz="1400" dirty="0">
              <a:latin typeface="Arial" panose="020B0604020202020204" pitchFamily="34" charset="0"/>
              <a:cs typeface="Arial" panose="020B0604020202020204" pitchFamily="34" charset="0"/>
            </a:endParaRPr>
          </a:p>
          <a:p>
            <a:pPr algn="just" defTabSz="1219170">
              <a:defRPr/>
            </a:pPr>
            <a:endParaRPr lang="en-US" sz="1400" dirty="0">
              <a:latin typeface="Arial" panose="020B0604020202020204" pitchFamily="34" charset="0"/>
              <a:cs typeface="Arial" panose="020B0604020202020204" pitchFamily="34" charset="0"/>
            </a:endParaRPr>
          </a:p>
          <a:p>
            <a:pPr algn="just" defTabSz="1219170">
              <a:defRPr/>
            </a:pPr>
            <a:endParaRPr lang="en-US" sz="1400" dirty="0">
              <a:latin typeface="Arial" panose="020B0604020202020204" pitchFamily="34" charset="0"/>
              <a:cs typeface="Arial" panose="020B0604020202020204" pitchFamily="34" charset="0"/>
            </a:endParaRPr>
          </a:p>
        </p:txBody>
      </p:sp>
      <p:sp>
        <p:nvSpPr>
          <p:cNvPr id="163" name="Полилиния: фигура 162">
            <a:extLst>
              <a:ext uri="{FF2B5EF4-FFF2-40B4-BE49-F238E27FC236}">
                <a16:creationId xmlns:a16="http://schemas.microsoft.com/office/drawing/2014/main" id="{CA9A3EA6-393A-42D2-8F5A-B6AF6167FE23}"/>
              </a:ext>
            </a:extLst>
          </p:cNvPr>
          <p:cNvSpPr/>
          <p:nvPr/>
        </p:nvSpPr>
        <p:spPr>
          <a:xfrm>
            <a:off x="6916138" y="1198279"/>
            <a:ext cx="1928353" cy="2219841"/>
          </a:xfrm>
          <a:custGeom>
            <a:avLst/>
            <a:gdLst>
              <a:gd name="connsiteX0" fmla="*/ 1928353 w 1928353"/>
              <a:gd name="connsiteY0" fmla="*/ 0 h 2219841"/>
              <a:gd name="connsiteX1" fmla="*/ 1928353 w 1928353"/>
              <a:gd name="connsiteY1" fmla="*/ 2219841 h 2219841"/>
              <a:gd name="connsiteX2" fmla="*/ 0 w 1928353"/>
              <a:gd name="connsiteY2" fmla="*/ 1106506 h 2219841"/>
              <a:gd name="connsiteX3" fmla="*/ 67585 w 1928353"/>
              <a:gd name="connsiteY3" fmla="*/ 995258 h 2219841"/>
              <a:gd name="connsiteX4" fmla="*/ 1709658 w 1928353"/>
              <a:gd name="connsiteY4" fmla="*/ 11043 h 2219841"/>
              <a:gd name="connsiteX5" fmla="*/ 1928353 w 1928353"/>
              <a:gd name="connsiteY5" fmla="*/ 0 h 221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353" h="2219841">
                <a:moveTo>
                  <a:pt x="1928353" y="0"/>
                </a:moveTo>
                <a:lnTo>
                  <a:pt x="1928353" y="2219841"/>
                </a:lnTo>
                <a:lnTo>
                  <a:pt x="0" y="1106506"/>
                </a:lnTo>
                <a:lnTo>
                  <a:pt x="67585" y="995258"/>
                </a:lnTo>
                <a:cubicBezTo>
                  <a:pt x="432914" y="454501"/>
                  <a:pt x="1026255" y="80446"/>
                  <a:pt x="1709658" y="11043"/>
                </a:cubicBezTo>
                <a:lnTo>
                  <a:pt x="1928353" y="0"/>
                </a:lnTo>
                <a:close/>
              </a:path>
            </a:pathLst>
          </a:custGeom>
          <a:solidFill>
            <a:srgbClr val="00B050">
              <a:alpha val="20000"/>
            </a:srgb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dirty="0">
              <a:solidFill>
                <a:prstClr val="white"/>
              </a:solidFill>
            </a:endParaRPr>
          </a:p>
        </p:txBody>
      </p:sp>
      <p:sp>
        <p:nvSpPr>
          <p:cNvPr id="162" name="Полилиния: фигура 161">
            <a:extLst>
              <a:ext uri="{FF2B5EF4-FFF2-40B4-BE49-F238E27FC236}">
                <a16:creationId xmlns:a16="http://schemas.microsoft.com/office/drawing/2014/main" id="{5B8D217E-89C1-4407-B1EB-FA1AAB9CA092}"/>
              </a:ext>
            </a:extLst>
          </p:cNvPr>
          <p:cNvSpPr/>
          <p:nvPr/>
        </p:nvSpPr>
        <p:spPr>
          <a:xfrm>
            <a:off x="8907386" y="1197043"/>
            <a:ext cx="1899932" cy="2217903"/>
          </a:xfrm>
          <a:custGeom>
            <a:avLst/>
            <a:gdLst>
              <a:gd name="connsiteX0" fmla="*/ 0 w 1899932"/>
              <a:gd name="connsiteY0" fmla="*/ 0 h 2217903"/>
              <a:gd name="connsiteX1" fmla="*/ 180305 w 1899932"/>
              <a:gd name="connsiteY1" fmla="*/ 9105 h 2217903"/>
              <a:gd name="connsiteX2" fmla="*/ 1822378 w 1899932"/>
              <a:gd name="connsiteY2" fmla="*/ 993320 h 2217903"/>
              <a:gd name="connsiteX3" fmla="*/ 1899932 w 1899932"/>
              <a:gd name="connsiteY3" fmla="*/ 1120977 h 2217903"/>
              <a:gd name="connsiteX4" fmla="*/ 0 w 1899932"/>
              <a:gd name="connsiteY4" fmla="*/ 2217903 h 2217903"/>
              <a:gd name="connsiteX5" fmla="*/ 0 w 1899932"/>
              <a:gd name="connsiteY5" fmla="*/ 0 h 22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932" h="2217903">
                <a:moveTo>
                  <a:pt x="0" y="0"/>
                </a:moveTo>
                <a:lnTo>
                  <a:pt x="180305" y="9105"/>
                </a:lnTo>
                <a:cubicBezTo>
                  <a:pt x="863709" y="78508"/>
                  <a:pt x="1457050" y="452563"/>
                  <a:pt x="1822378" y="993320"/>
                </a:cubicBezTo>
                <a:lnTo>
                  <a:pt x="1899932" y="1120977"/>
                </a:lnTo>
                <a:lnTo>
                  <a:pt x="0" y="2217903"/>
                </a:lnTo>
                <a:lnTo>
                  <a:pt x="0" y="0"/>
                </a:lnTo>
                <a:close/>
              </a:path>
            </a:pathLst>
          </a:custGeom>
          <a:solidFill>
            <a:srgbClr val="00B050">
              <a:alpha val="20000"/>
            </a:srgb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dirty="0">
              <a:solidFill>
                <a:prstClr val="white"/>
              </a:solidFill>
            </a:endParaRPr>
          </a:p>
        </p:txBody>
      </p:sp>
      <p:sp>
        <p:nvSpPr>
          <p:cNvPr id="158" name="Полилиния: фигура 157">
            <a:extLst>
              <a:ext uri="{FF2B5EF4-FFF2-40B4-BE49-F238E27FC236}">
                <a16:creationId xmlns:a16="http://schemas.microsoft.com/office/drawing/2014/main" id="{B1E5F3EF-3517-4056-8121-847C9A176248}"/>
              </a:ext>
            </a:extLst>
          </p:cNvPr>
          <p:cNvSpPr/>
          <p:nvPr/>
        </p:nvSpPr>
        <p:spPr>
          <a:xfrm>
            <a:off x="8956272" y="2448364"/>
            <a:ext cx="2176695" cy="2186873"/>
          </a:xfrm>
          <a:custGeom>
            <a:avLst/>
            <a:gdLst>
              <a:gd name="connsiteX0" fmla="*/ 1901148 w 2176695"/>
              <a:gd name="connsiteY0" fmla="*/ 0 h 2186873"/>
              <a:gd name="connsiteX1" fmla="*/ 1904072 w 2176695"/>
              <a:gd name="connsiteY1" fmla="*/ 4813 h 2186873"/>
              <a:gd name="connsiteX2" fmla="*/ 2176695 w 2176695"/>
              <a:gd name="connsiteY2" fmla="*/ 1081485 h 2186873"/>
              <a:gd name="connsiteX3" fmla="*/ 1904072 w 2176695"/>
              <a:gd name="connsiteY3" fmla="*/ 2158157 h 2186873"/>
              <a:gd name="connsiteX4" fmla="*/ 1886627 w 2176695"/>
              <a:gd name="connsiteY4" fmla="*/ 2186873 h 2186873"/>
              <a:gd name="connsiteX5" fmla="*/ 0 w 2176695"/>
              <a:gd name="connsiteY5" fmla="*/ 1097628 h 2186873"/>
              <a:gd name="connsiteX6" fmla="*/ 1901148 w 2176695"/>
              <a:gd name="connsiteY6" fmla="*/ 0 h 218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695" h="2186873">
                <a:moveTo>
                  <a:pt x="1901148" y="0"/>
                </a:moveTo>
                <a:lnTo>
                  <a:pt x="1904072" y="4813"/>
                </a:lnTo>
                <a:cubicBezTo>
                  <a:pt x="2077936" y="324868"/>
                  <a:pt x="2176695" y="691644"/>
                  <a:pt x="2176695" y="1081485"/>
                </a:cubicBezTo>
                <a:cubicBezTo>
                  <a:pt x="2176695" y="1471327"/>
                  <a:pt x="2077936" y="1838102"/>
                  <a:pt x="1904072" y="2158157"/>
                </a:cubicBezTo>
                <a:lnTo>
                  <a:pt x="1886627" y="2186873"/>
                </a:lnTo>
                <a:lnTo>
                  <a:pt x="0" y="1097628"/>
                </a:lnTo>
                <a:lnTo>
                  <a:pt x="1901148" y="0"/>
                </a:lnTo>
                <a:close/>
              </a:path>
            </a:pathLst>
          </a:custGeom>
          <a:solidFill>
            <a:schemeClr val="bg2">
              <a:lumMod val="60000"/>
              <a:lumOff val="40000"/>
              <a:alpha val="20000"/>
            </a:schemeClr>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dirty="0">
              <a:solidFill>
                <a:prstClr val="white"/>
              </a:solidFill>
            </a:endParaRPr>
          </a:p>
        </p:txBody>
      </p:sp>
      <p:sp>
        <p:nvSpPr>
          <p:cNvPr id="159" name="Полилиния: фигура 158">
            <a:extLst>
              <a:ext uri="{FF2B5EF4-FFF2-40B4-BE49-F238E27FC236}">
                <a16:creationId xmlns:a16="http://schemas.microsoft.com/office/drawing/2014/main" id="{B60D22BE-0B12-441D-8D3A-8E10DB01BE91}"/>
              </a:ext>
            </a:extLst>
          </p:cNvPr>
          <p:cNvSpPr/>
          <p:nvPr/>
        </p:nvSpPr>
        <p:spPr>
          <a:xfrm>
            <a:off x="6570725" y="2422545"/>
            <a:ext cx="2215085" cy="2219691"/>
          </a:xfrm>
          <a:custGeom>
            <a:avLst/>
            <a:gdLst>
              <a:gd name="connsiteX0" fmla="*/ 285516 w 2215085"/>
              <a:gd name="connsiteY0" fmla="*/ 0 h 2219691"/>
              <a:gd name="connsiteX1" fmla="*/ 2215085 w 2215085"/>
              <a:gd name="connsiteY1" fmla="*/ 1114037 h 2219691"/>
              <a:gd name="connsiteX2" fmla="*/ 300037 w 2215085"/>
              <a:gd name="connsiteY2" fmla="*/ 2219691 h 2219691"/>
              <a:gd name="connsiteX3" fmla="*/ 272623 w 2215085"/>
              <a:gd name="connsiteY3" fmla="*/ 2174566 h 2219691"/>
              <a:gd name="connsiteX4" fmla="*/ 0 w 2215085"/>
              <a:gd name="connsiteY4" fmla="*/ 1097894 h 2219691"/>
              <a:gd name="connsiteX5" fmla="*/ 272623 w 2215085"/>
              <a:gd name="connsiteY5" fmla="*/ 21222 h 2219691"/>
              <a:gd name="connsiteX6" fmla="*/ 285516 w 2215085"/>
              <a:gd name="connsiteY6" fmla="*/ 0 h 221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085" h="2219691">
                <a:moveTo>
                  <a:pt x="285516" y="0"/>
                </a:moveTo>
                <a:lnTo>
                  <a:pt x="2215085" y="1114037"/>
                </a:lnTo>
                <a:lnTo>
                  <a:pt x="300037" y="2219691"/>
                </a:lnTo>
                <a:lnTo>
                  <a:pt x="272623" y="2174566"/>
                </a:lnTo>
                <a:cubicBezTo>
                  <a:pt x="98759" y="1854511"/>
                  <a:pt x="0" y="1487736"/>
                  <a:pt x="0" y="1097894"/>
                </a:cubicBezTo>
                <a:cubicBezTo>
                  <a:pt x="0" y="708053"/>
                  <a:pt x="98759" y="341277"/>
                  <a:pt x="272623" y="21222"/>
                </a:cubicBezTo>
                <a:lnTo>
                  <a:pt x="285516" y="0"/>
                </a:lnTo>
                <a:close/>
              </a:path>
            </a:pathLst>
          </a:custGeom>
          <a:solidFill>
            <a:srgbClr val="0C258C">
              <a:alpha val="20000"/>
            </a:srgb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dirty="0">
              <a:solidFill>
                <a:prstClr val="white"/>
              </a:solidFill>
            </a:endParaRPr>
          </a:p>
        </p:txBody>
      </p:sp>
      <p:sp>
        <p:nvSpPr>
          <p:cNvPr id="157" name="Полилиния: фигура 156">
            <a:extLst>
              <a:ext uri="{FF2B5EF4-FFF2-40B4-BE49-F238E27FC236}">
                <a16:creationId xmlns:a16="http://schemas.microsoft.com/office/drawing/2014/main" id="{E05D639F-560C-4F05-BFBE-FCF9E84CCFF9}"/>
              </a:ext>
            </a:extLst>
          </p:cNvPr>
          <p:cNvSpPr/>
          <p:nvPr/>
        </p:nvSpPr>
        <p:spPr>
          <a:xfrm>
            <a:off x="6908507" y="3598672"/>
            <a:ext cx="1913831" cy="2187555"/>
          </a:xfrm>
          <a:custGeom>
            <a:avLst/>
            <a:gdLst>
              <a:gd name="connsiteX0" fmla="*/ 1913831 w 1913831"/>
              <a:gd name="connsiteY0" fmla="*/ 0 h 2187555"/>
              <a:gd name="connsiteX1" fmla="*/ 1913831 w 1913831"/>
              <a:gd name="connsiteY1" fmla="*/ 2187555 h 2187555"/>
              <a:gd name="connsiteX2" fmla="*/ 1695136 w 1913831"/>
              <a:gd name="connsiteY2" fmla="*/ 2176511 h 2187555"/>
              <a:gd name="connsiteX3" fmla="*/ 53063 w 1913831"/>
              <a:gd name="connsiteY3" fmla="*/ 1192296 h 2187555"/>
              <a:gd name="connsiteX4" fmla="*/ 0 w 1913831"/>
              <a:gd name="connsiteY4" fmla="*/ 1104951 h 2187555"/>
              <a:gd name="connsiteX5" fmla="*/ 1913831 w 1913831"/>
              <a:gd name="connsiteY5" fmla="*/ 0 h 218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3831" h="2187555">
                <a:moveTo>
                  <a:pt x="1913831" y="0"/>
                </a:moveTo>
                <a:lnTo>
                  <a:pt x="1913831" y="2187555"/>
                </a:lnTo>
                <a:lnTo>
                  <a:pt x="1695136" y="2176511"/>
                </a:lnTo>
                <a:cubicBezTo>
                  <a:pt x="1011733" y="2107108"/>
                  <a:pt x="418392" y="1733053"/>
                  <a:pt x="53063" y="1192296"/>
                </a:cubicBezTo>
                <a:lnTo>
                  <a:pt x="0" y="1104951"/>
                </a:lnTo>
                <a:lnTo>
                  <a:pt x="1913831" y="0"/>
                </a:lnTo>
                <a:close/>
              </a:path>
            </a:pathLst>
          </a:custGeom>
          <a:solidFill>
            <a:srgbClr val="193EB7">
              <a:alpha val="20000"/>
            </a:srgb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dirty="0">
              <a:solidFill>
                <a:prstClr val="white"/>
              </a:solidFill>
            </a:endParaRPr>
          </a:p>
        </p:txBody>
      </p:sp>
      <p:sp>
        <p:nvSpPr>
          <p:cNvPr id="156" name="Полилиния: фигура 155">
            <a:extLst>
              <a:ext uri="{FF2B5EF4-FFF2-40B4-BE49-F238E27FC236}">
                <a16:creationId xmlns:a16="http://schemas.microsoft.com/office/drawing/2014/main" id="{5ABF6360-3DBB-4631-9B0A-0F92218D719B}"/>
              </a:ext>
            </a:extLst>
          </p:cNvPr>
          <p:cNvSpPr/>
          <p:nvPr/>
        </p:nvSpPr>
        <p:spPr>
          <a:xfrm>
            <a:off x="8934348" y="3600461"/>
            <a:ext cx="1885410" cy="2185616"/>
          </a:xfrm>
          <a:custGeom>
            <a:avLst/>
            <a:gdLst>
              <a:gd name="connsiteX0" fmla="*/ 0 w 1885410"/>
              <a:gd name="connsiteY0" fmla="*/ 0 h 2185616"/>
              <a:gd name="connsiteX1" fmla="*/ 1885410 w 1885410"/>
              <a:gd name="connsiteY1" fmla="*/ 1088543 h 2185616"/>
              <a:gd name="connsiteX2" fmla="*/ 1822378 w 1885410"/>
              <a:gd name="connsiteY2" fmla="*/ 1192296 h 2185616"/>
              <a:gd name="connsiteX3" fmla="*/ 180305 w 1885410"/>
              <a:gd name="connsiteY3" fmla="*/ 2176511 h 2185616"/>
              <a:gd name="connsiteX4" fmla="*/ 0 w 1885410"/>
              <a:gd name="connsiteY4" fmla="*/ 2185616 h 2185616"/>
              <a:gd name="connsiteX5" fmla="*/ 0 w 1885410"/>
              <a:gd name="connsiteY5" fmla="*/ 0 h 218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410" h="2185616">
                <a:moveTo>
                  <a:pt x="0" y="0"/>
                </a:moveTo>
                <a:lnTo>
                  <a:pt x="1885410" y="1088543"/>
                </a:lnTo>
                <a:lnTo>
                  <a:pt x="1822378" y="1192296"/>
                </a:lnTo>
                <a:cubicBezTo>
                  <a:pt x="1457050" y="1733053"/>
                  <a:pt x="863709" y="2107108"/>
                  <a:pt x="180305" y="2176511"/>
                </a:cubicBezTo>
                <a:lnTo>
                  <a:pt x="0" y="2185616"/>
                </a:lnTo>
                <a:lnTo>
                  <a:pt x="0" y="0"/>
                </a:lnTo>
                <a:close/>
              </a:path>
            </a:pathLst>
          </a:custGeom>
          <a:solidFill>
            <a:schemeClr val="bg2">
              <a:lumMod val="60000"/>
              <a:lumOff val="40000"/>
              <a:alpha val="20000"/>
            </a:schemeClr>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dirty="0">
              <a:solidFill>
                <a:prstClr val="white"/>
              </a:solidFill>
            </a:endParaRPr>
          </a:p>
        </p:txBody>
      </p:sp>
      <p:sp>
        <p:nvSpPr>
          <p:cNvPr id="178" name="Овал 177">
            <a:extLst>
              <a:ext uri="{FF2B5EF4-FFF2-40B4-BE49-F238E27FC236}">
                <a16:creationId xmlns:a16="http://schemas.microsoft.com/office/drawing/2014/main" id="{58E7A67B-9B2B-4F3B-8FAA-103C87F1C236}"/>
              </a:ext>
            </a:extLst>
          </p:cNvPr>
          <p:cNvSpPr/>
          <p:nvPr/>
        </p:nvSpPr>
        <p:spPr>
          <a:xfrm>
            <a:off x="6945040" y="1588222"/>
            <a:ext cx="3814763" cy="3814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05" name="Rectangle 3">
            <a:extLst>
              <a:ext uri="{FF2B5EF4-FFF2-40B4-BE49-F238E27FC236}">
                <a16:creationId xmlns:a16="http://schemas.microsoft.com/office/drawing/2014/main" id="{2E91D5A5-13A8-4CD8-B7FC-C1BC079D7468}"/>
              </a:ext>
            </a:extLst>
          </p:cNvPr>
          <p:cNvSpPr txBox="1">
            <a:spLocks noChangeArrowheads="1"/>
          </p:cNvSpPr>
          <p:nvPr/>
        </p:nvSpPr>
        <p:spPr>
          <a:xfrm>
            <a:off x="5654628" y="3288443"/>
            <a:ext cx="776310" cy="419278"/>
          </a:xfrm>
          <a:prstGeom prst="rect">
            <a:avLst/>
          </a:prstGeom>
          <a:gradFill>
            <a:gsLst>
              <a:gs pos="0">
                <a:schemeClr val="bg2"/>
              </a:gs>
              <a:gs pos="100000">
                <a:schemeClr val="accent1">
                  <a:lumMod val="75000"/>
                </a:schemeClr>
              </a:gs>
            </a:gsLst>
            <a:lin ang="20400000" scaled="0"/>
          </a:gradFill>
          <a:ln>
            <a:solidFill>
              <a:schemeClr val="accent1"/>
            </a:solidFill>
          </a:ln>
        </p:spPr>
        <p:txBody>
          <a:bodyPr lIns="288000" tIns="72000" rIns="0" bIns="72000" anchor="ctr"/>
          <a:lstStyle>
            <a:lvl1pPr marL="173038" indent="-173038" algn="l" rtl="0" fontAlgn="base">
              <a:spcBef>
                <a:spcPts val="900"/>
              </a:spcBef>
              <a:spcAft>
                <a:spcPct val="0"/>
              </a:spcAft>
              <a:buClr>
                <a:srgbClr val="6D6E70"/>
              </a:buClr>
              <a:buSzPct val="90000"/>
              <a:buFont typeface="Wingdings" pitchFamily="2" charset="2"/>
              <a:buChar char="§"/>
              <a:defRPr sz="1400">
                <a:solidFill>
                  <a:srgbClr val="6D6E70"/>
                </a:solidFill>
                <a:latin typeface="Arial" pitchFamily="34" charset="0"/>
                <a:ea typeface="+mn-ea"/>
                <a:cs typeface="Arial" pitchFamily="34" charset="0"/>
              </a:defRPr>
            </a:lvl1pPr>
            <a:lvl2pPr marL="457200" indent="-228600" algn="l" rtl="0" fontAlgn="base">
              <a:spcBef>
                <a:spcPct val="0"/>
              </a:spcBef>
              <a:spcAft>
                <a:spcPct val="0"/>
              </a:spcAft>
              <a:buClr>
                <a:srgbClr val="6D6E70"/>
              </a:buClr>
              <a:buSzPct val="90000"/>
              <a:buFont typeface="Arial" charset="0"/>
              <a:buChar char="–"/>
              <a:defRPr sz="1400">
                <a:solidFill>
                  <a:srgbClr val="6D6E70"/>
                </a:solidFill>
                <a:latin typeface="Arial" pitchFamily="34" charset="0"/>
                <a:cs typeface="Arial" pitchFamily="34" charset="0"/>
              </a:defRPr>
            </a:lvl2pPr>
            <a:lvl3pPr marL="685800" indent="-228600" algn="l" rtl="0" fontAlgn="base">
              <a:spcBef>
                <a:spcPct val="0"/>
              </a:spcBef>
              <a:spcAft>
                <a:spcPct val="0"/>
              </a:spcAft>
              <a:buClr>
                <a:srgbClr val="6D6E70"/>
              </a:buClr>
              <a:buSzPct val="90000"/>
              <a:buFont typeface="Wingdings" pitchFamily="2" charset="2"/>
              <a:buChar char="§"/>
              <a:defRPr sz="1400">
                <a:solidFill>
                  <a:srgbClr val="6D6E70"/>
                </a:solidFill>
                <a:latin typeface="Arial" pitchFamily="34" charset="0"/>
                <a:cs typeface="Arial" pitchFamily="34" charset="0"/>
              </a:defRPr>
            </a:lvl3pPr>
            <a:lvl4pPr marL="1203325" indent="-173038" algn="l" rtl="0" fontAlgn="base">
              <a:spcBef>
                <a:spcPct val="20000"/>
              </a:spcBef>
              <a:spcAft>
                <a:spcPct val="0"/>
              </a:spcAft>
              <a:buClr>
                <a:schemeClr val="bg1"/>
              </a:buClr>
              <a:defRPr sz="1600">
                <a:solidFill>
                  <a:schemeClr val="bg1"/>
                </a:solidFill>
                <a:latin typeface="Arial" charset="0"/>
              </a:defRPr>
            </a:lvl4pPr>
            <a:lvl5pPr marL="1539875" indent="-163513" algn="l" rtl="0" fontAlgn="base">
              <a:spcBef>
                <a:spcPct val="20000"/>
              </a:spcBef>
              <a:spcAft>
                <a:spcPct val="0"/>
              </a:spcAft>
              <a:buClr>
                <a:schemeClr val="bg1"/>
              </a:buClr>
              <a:buChar char="»"/>
              <a:defRPr sz="1600">
                <a:solidFill>
                  <a:schemeClr val="bg1"/>
                </a:solidFill>
                <a:latin typeface="Arial" charset="0"/>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a:lstStyle>
          <a:p>
            <a:pPr marL="0" indent="0" defTabSz="1219170">
              <a:spcBef>
                <a:spcPts val="1000"/>
              </a:spcBef>
              <a:buFont typeface="Wingdings" pitchFamily="2" charset="2"/>
              <a:buNone/>
              <a:defRPr/>
            </a:pPr>
            <a:endParaRPr lang="en-US" altLang="en-GB" sz="900" kern="0" baseline="30000" dirty="0">
              <a:solidFill>
                <a:prstClr val="white"/>
              </a:solidFill>
              <a:latin typeface="Roboto Condensed"/>
              <a:ea typeface="Helvetica" charset="0"/>
              <a:cs typeface="Helvetica" charset="0"/>
            </a:endParaRPr>
          </a:p>
        </p:txBody>
      </p:sp>
      <p:grpSp>
        <p:nvGrpSpPr>
          <p:cNvPr id="308" name="Группа 307">
            <a:extLst>
              <a:ext uri="{FF2B5EF4-FFF2-40B4-BE49-F238E27FC236}">
                <a16:creationId xmlns:a16="http://schemas.microsoft.com/office/drawing/2014/main" id="{715A8D4D-C775-4ABE-9917-CBA23367A7B1}"/>
              </a:ext>
            </a:extLst>
          </p:cNvPr>
          <p:cNvGrpSpPr/>
          <p:nvPr/>
        </p:nvGrpSpPr>
        <p:grpSpPr>
          <a:xfrm>
            <a:off x="6774656" y="1644350"/>
            <a:ext cx="4152564" cy="3711855"/>
            <a:chOff x="6486141" y="1822703"/>
            <a:chExt cx="4180674" cy="3736982"/>
          </a:xfrm>
        </p:grpSpPr>
        <p:sp>
          <p:nvSpPr>
            <p:cNvPr id="200" name="Rectangle 47">
              <a:extLst>
                <a:ext uri="{FF2B5EF4-FFF2-40B4-BE49-F238E27FC236}">
                  <a16:creationId xmlns:a16="http://schemas.microsoft.com/office/drawing/2014/main" id="{EB0116B8-EBAE-48A0-ADC6-BB6C0A5E11A0}"/>
                </a:ext>
              </a:extLst>
            </p:cNvPr>
            <p:cNvSpPr/>
            <p:nvPr/>
          </p:nvSpPr>
          <p:spPr>
            <a:xfrm rot="1927588">
              <a:off x="8756463" y="1835507"/>
              <a:ext cx="1532941" cy="529585"/>
            </a:xfrm>
            <a:prstGeom prst="rect">
              <a:avLst/>
            </a:prstGeom>
          </p:spPr>
          <p:txBody>
            <a:bodyPr wrap="square" lIns="0" tIns="0" rIns="0" bIns="0">
              <a:prstTxWarp prst="textArchUp">
                <a:avLst>
                  <a:gd name="adj" fmla="val 10403941"/>
                </a:avLst>
              </a:prstTxWarp>
              <a:spAutoFit/>
            </a:bodyPr>
            <a:lstStyle/>
            <a:p>
              <a:pPr algn="ctr" defTabSz="1072840">
                <a:defRPr/>
              </a:pPr>
              <a:r>
                <a:rPr lang="en-US" sz="1100" kern="0" dirty="0">
                  <a:solidFill>
                    <a:srgbClr val="007BB7">
                      <a:lumMod val="75000"/>
                    </a:srgbClr>
                  </a:solidFill>
                </a:rPr>
                <a:t>Technology Leaders</a:t>
              </a:r>
            </a:p>
          </p:txBody>
        </p:sp>
        <p:sp>
          <p:nvSpPr>
            <p:cNvPr id="201" name="Rectangle 47">
              <a:extLst>
                <a:ext uri="{FF2B5EF4-FFF2-40B4-BE49-F238E27FC236}">
                  <a16:creationId xmlns:a16="http://schemas.microsoft.com/office/drawing/2014/main" id="{E1960158-C839-42EE-8182-882F1353F4D6}"/>
                </a:ext>
              </a:extLst>
            </p:cNvPr>
            <p:cNvSpPr/>
            <p:nvPr/>
          </p:nvSpPr>
          <p:spPr>
            <a:xfrm rot="5400000">
              <a:off x="9688280" y="3494887"/>
              <a:ext cx="1532941" cy="424128"/>
            </a:xfrm>
            <a:prstGeom prst="rect">
              <a:avLst/>
            </a:prstGeom>
          </p:spPr>
          <p:txBody>
            <a:bodyPr wrap="square" lIns="0" tIns="0" rIns="0" bIns="0">
              <a:prstTxWarp prst="textArchUp">
                <a:avLst>
                  <a:gd name="adj" fmla="val 10403941"/>
                </a:avLst>
              </a:prstTxWarp>
              <a:spAutoFit/>
            </a:bodyPr>
            <a:lstStyle/>
            <a:p>
              <a:pPr algn="ctr" defTabSz="1072840">
                <a:defRPr/>
              </a:pPr>
              <a:r>
                <a:rPr lang="en-US" sz="1100" kern="0" dirty="0">
                  <a:solidFill>
                    <a:srgbClr val="007BB7">
                      <a:lumMod val="75000"/>
                    </a:srgbClr>
                  </a:solidFill>
                </a:rPr>
                <a:t>Thought Leaders</a:t>
              </a:r>
            </a:p>
          </p:txBody>
        </p:sp>
        <p:sp>
          <p:nvSpPr>
            <p:cNvPr id="202" name="Rectangle 47">
              <a:extLst>
                <a:ext uri="{FF2B5EF4-FFF2-40B4-BE49-F238E27FC236}">
                  <a16:creationId xmlns:a16="http://schemas.microsoft.com/office/drawing/2014/main" id="{5C1F72A2-7A83-4783-90BF-BFF227734A02}"/>
                </a:ext>
              </a:extLst>
            </p:cNvPr>
            <p:cNvSpPr/>
            <p:nvPr/>
          </p:nvSpPr>
          <p:spPr>
            <a:xfrm rot="16200000">
              <a:off x="5709634" y="3382672"/>
              <a:ext cx="2218740" cy="665725"/>
            </a:xfrm>
            <a:prstGeom prst="rect">
              <a:avLst/>
            </a:prstGeom>
          </p:spPr>
          <p:txBody>
            <a:bodyPr wrap="square" lIns="0" tIns="0" rIns="0" bIns="0">
              <a:prstTxWarp prst="textArchUp">
                <a:avLst>
                  <a:gd name="adj" fmla="val 10403941"/>
                </a:avLst>
              </a:prstTxWarp>
              <a:spAutoFit/>
            </a:bodyPr>
            <a:lstStyle/>
            <a:p>
              <a:pPr algn="ctr" defTabSz="1072840">
                <a:defRPr/>
              </a:pPr>
              <a:r>
                <a:rPr lang="en-US" sz="1100" kern="0" dirty="0">
                  <a:solidFill>
                    <a:srgbClr val="007BB7">
                      <a:lumMod val="75000"/>
                    </a:srgbClr>
                  </a:solidFill>
                </a:rPr>
                <a:t>International Organizations</a:t>
              </a:r>
            </a:p>
          </p:txBody>
        </p:sp>
        <p:sp>
          <p:nvSpPr>
            <p:cNvPr id="203" name="Rectangle 47">
              <a:extLst>
                <a:ext uri="{FF2B5EF4-FFF2-40B4-BE49-F238E27FC236}">
                  <a16:creationId xmlns:a16="http://schemas.microsoft.com/office/drawing/2014/main" id="{E15F449B-B2EC-450E-B22E-1D2345C24274}"/>
                </a:ext>
              </a:extLst>
            </p:cNvPr>
            <p:cNvSpPr/>
            <p:nvPr/>
          </p:nvSpPr>
          <p:spPr>
            <a:xfrm rot="1963051">
              <a:off x="6823406" y="4994239"/>
              <a:ext cx="1532941" cy="521700"/>
            </a:xfrm>
            <a:prstGeom prst="rect">
              <a:avLst/>
            </a:prstGeom>
          </p:spPr>
          <p:txBody>
            <a:bodyPr wrap="square" lIns="0" tIns="0" rIns="0" bIns="0">
              <a:prstTxWarp prst="textArchDown">
                <a:avLst/>
              </a:prstTxWarp>
              <a:spAutoFit/>
            </a:bodyPr>
            <a:lstStyle/>
            <a:p>
              <a:pPr algn="ctr" defTabSz="1072840">
                <a:defRPr/>
              </a:pPr>
              <a:r>
                <a:rPr lang="en-US" sz="1100" kern="0" dirty="0">
                  <a:solidFill>
                    <a:srgbClr val="007BB7">
                      <a:lumMod val="75000"/>
                    </a:srgbClr>
                  </a:solidFill>
                </a:rPr>
                <a:t>Scientists</a:t>
              </a:r>
            </a:p>
          </p:txBody>
        </p:sp>
        <p:sp>
          <p:nvSpPr>
            <p:cNvPr id="204" name="Rectangle 47">
              <a:extLst>
                <a:ext uri="{FF2B5EF4-FFF2-40B4-BE49-F238E27FC236}">
                  <a16:creationId xmlns:a16="http://schemas.microsoft.com/office/drawing/2014/main" id="{1283E75A-E0B5-43D7-81D3-DAF99FB818E3}"/>
                </a:ext>
              </a:extLst>
            </p:cNvPr>
            <p:cNvSpPr/>
            <p:nvPr/>
          </p:nvSpPr>
          <p:spPr>
            <a:xfrm rot="19681366">
              <a:off x="8728751" y="4800963"/>
              <a:ext cx="1532941" cy="758722"/>
            </a:xfrm>
            <a:prstGeom prst="rect">
              <a:avLst/>
            </a:prstGeom>
          </p:spPr>
          <p:txBody>
            <a:bodyPr wrap="square" lIns="0" tIns="0" rIns="0" bIns="0">
              <a:prstTxWarp prst="textArchDown">
                <a:avLst/>
              </a:prstTxWarp>
              <a:spAutoFit/>
            </a:bodyPr>
            <a:lstStyle/>
            <a:p>
              <a:pPr algn="ctr" defTabSz="1072840">
                <a:defRPr/>
              </a:pPr>
              <a:r>
                <a:rPr lang="en-US" sz="1100" kern="0" dirty="0">
                  <a:solidFill>
                    <a:srgbClr val="007BB7">
                      <a:lumMod val="75000"/>
                    </a:srgbClr>
                  </a:solidFill>
                </a:rPr>
                <a:t>Service Providers</a:t>
              </a:r>
            </a:p>
          </p:txBody>
        </p:sp>
        <p:sp>
          <p:nvSpPr>
            <p:cNvPr id="274" name="Rectangle 47">
              <a:extLst>
                <a:ext uri="{FF2B5EF4-FFF2-40B4-BE49-F238E27FC236}">
                  <a16:creationId xmlns:a16="http://schemas.microsoft.com/office/drawing/2014/main" id="{3993C38A-5150-4CC5-9DEF-4C76156FD1E8}"/>
                </a:ext>
              </a:extLst>
            </p:cNvPr>
            <p:cNvSpPr/>
            <p:nvPr/>
          </p:nvSpPr>
          <p:spPr>
            <a:xfrm rot="19768703">
              <a:off x="6893456" y="1822703"/>
              <a:ext cx="1532941" cy="481185"/>
            </a:xfrm>
            <a:prstGeom prst="rect">
              <a:avLst/>
            </a:prstGeom>
          </p:spPr>
          <p:txBody>
            <a:bodyPr wrap="square" lIns="0" tIns="0" rIns="0" bIns="0">
              <a:prstTxWarp prst="textArchUp">
                <a:avLst>
                  <a:gd name="adj" fmla="val 10403941"/>
                </a:avLst>
              </a:prstTxWarp>
              <a:spAutoFit/>
            </a:bodyPr>
            <a:lstStyle/>
            <a:p>
              <a:pPr algn="ctr" defTabSz="1072840">
                <a:defRPr/>
              </a:pPr>
              <a:r>
                <a:rPr lang="en-US" sz="1100" kern="0" dirty="0">
                  <a:solidFill>
                    <a:srgbClr val="007BB7">
                      <a:lumMod val="75000"/>
                    </a:srgbClr>
                  </a:solidFill>
                </a:rPr>
                <a:t>Governments</a:t>
              </a:r>
            </a:p>
          </p:txBody>
        </p:sp>
      </p:grpSp>
      <p:sp>
        <p:nvSpPr>
          <p:cNvPr id="350" name="Полилиния: фигура 349">
            <a:extLst>
              <a:ext uri="{FF2B5EF4-FFF2-40B4-BE49-F238E27FC236}">
                <a16:creationId xmlns:a16="http://schemas.microsoft.com/office/drawing/2014/main" id="{7059D87A-041A-475D-8C62-74B82F3D6072}"/>
              </a:ext>
            </a:extLst>
          </p:cNvPr>
          <p:cNvSpPr/>
          <p:nvPr/>
        </p:nvSpPr>
        <p:spPr>
          <a:xfrm>
            <a:off x="7349693" y="1719757"/>
            <a:ext cx="3020210" cy="1754530"/>
          </a:xfrm>
          <a:custGeom>
            <a:avLst/>
            <a:gdLst>
              <a:gd name="connsiteX0" fmla="*/ 1502153 w 3020210"/>
              <a:gd name="connsiteY0" fmla="*/ 0 h 1754530"/>
              <a:gd name="connsiteX1" fmla="*/ 2974944 w 3020210"/>
              <a:gd name="connsiteY1" fmla="*/ 783076 h 1754530"/>
              <a:gd name="connsiteX2" fmla="*/ 3020210 w 3020210"/>
              <a:gd name="connsiteY2" fmla="*/ 857587 h 1754530"/>
              <a:gd name="connsiteX3" fmla="*/ 2083074 w 3020210"/>
              <a:gd name="connsiteY3" fmla="*/ 1397797 h 1754530"/>
              <a:gd name="connsiteX4" fmla="*/ 2096578 w 3020210"/>
              <a:gd name="connsiteY4" fmla="*/ 1421223 h 1754530"/>
              <a:gd name="connsiteX5" fmla="*/ 1519473 w 3020210"/>
              <a:gd name="connsiteY5" fmla="*/ 1754414 h 1754530"/>
              <a:gd name="connsiteX6" fmla="*/ 1519541 w 3020210"/>
              <a:gd name="connsiteY6" fmla="*/ 1754530 h 1754530"/>
              <a:gd name="connsiteX7" fmla="*/ 1041641 w 3020210"/>
              <a:gd name="connsiteY7" fmla="*/ 1478615 h 1754530"/>
              <a:gd name="connsiteX8" fmla="*/ 1068449 w 3020210"/>
              <a:gd name="connsiteY8" fmla="*/ 1430830 h 1754530"/>
              <a:gd name="connsiteX9" fmla="*/ 0 w 3020210"/>
              <a:gd name="connsiteY9" fmla="*/ 831408 h 1754530"/>
              <a:gd name="connsiteX10" fmla="*/ 29362 w 3020210"/>
              <a:gd name="connsiteY10" fmla="*/ 783076 h 1754530"/>
              <a:gd name="connsiteX11" fmla="*/ 1502153 w 3020210"/>
              <a:gd name="connsiteY11" fmla="*/ 0 h 175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0210" h="1754530">
                <a:moveTo>
                  <a:pt x="1502153" y="0"/>
                </a:moveTo>
                <a:cubicBezTo>
                  <a:pt x="2115232" y="0"/>
                  <a:pt x="2655762" y="310625"/>
                  <a:pt x="2974944" y="783076"/>
                </a:cubicBezTo>
                <a:lnTo>
                  <a:pt x="3020210" y="857587"/>
                </a:lnTo>
                <a:lnTo>
                  <a:pt x="2083074" y="1397797"/>
                </a:lnTo>
                <a:lnTo>
                  <a:pt x="2096578" y="1421223"/>
                </a:lnTo>
                <a:lnTo>
                  <a:pt x="1519473" y="1754414"/>
                </a:lnTo>
                <a:lnTo>
                  <a:pt x="1519541" y="1754530"/>
                </a:lnTo>
                <a:lnTo>
                  <a:pt x="1041641" y="1478615"/>
                </a:lnTo>
                <a:lnTo>
                  <a:pt x="1068449" y="1430830"/>
                </a:lnTo>
                <a:lnTo>
                  <a:pt x="0" y="831408"/>
                </a:lnTo>
                <a:lnTo>
                  <a:pt x="29362" y="783076"/>
                </a:lnTo>
                <a:cubicBezTo>
                  <a:pt x="348545" y="310625"/>
                  <a:pt x="889074" y="0"/>
                  <a:pt x="1502153" y="0"/>
                </a:cubicBezTo>
                <a:close/>
              </a:path>
            </a:pathLst>
          </a:custGeom>
          <a:solidFill>
            <a:schemeClr val="bg1"/>
          </a:solidFill>
          <a:ln w="25400">
            <a:solidFill>
              <a:schemeClr val="bg2"/>
            </a:solid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dirty="0">
              <a:solidFill>
                <a:prstClr val="white"/>
              </a:solidFill>
            </a:endParaRPr>
          </a:p>
        </p:txBody>
      </p:sp>
      <p:sp>
        <p:nvSpPr>
          <p:cNvPr id="355" name="Полилиния: фигура 354">
            <a:extLst>
              <a:ext uri="{FF2B5EF4-FFF2-40B4-BE49-F238E27FC236}">
                <a16:creationId xmlns:a16="http://schemas.microsoft.com/office/drawing/2014/main" id="{9FD842F8-DFFB-49EE-97A8-42391D849C70}"/>
              </a:ext>
            </a:extLst>
          </p:cNvPr>
          <p:cNvSpPr/>
          <p:nvPr/>
        </p:nvSpPr>
        <p:spPr>
          <a:xfrm>
            <a:off x="7075721" y="2658551"/>
            <a:ext cx="1765111" cy="2611821"/>
          </a:xfrm>
          <a:custGeom>
            <a:avLst/>
            <a:gdLst>
              <a:gd name="connsiteX0" fmla="*/ 210040 w 1765111"/>
              <a:gd name="connsiteY0" fmla="*/ 0 h 2611821"/>
              <a:gd name="connsiteX1" fmla="*/ 1040928 w 1765111"/>
              <a:gd name="connsiteY1" fmla="*/ 466146 h 2611821"/>
              <a:gd name="connsiteX2" fmla="*/ 1765111 w 1765111"/>
              <a:gd name="connsiteY2" fmla="*/ 884253 h 2611821"/>
              <a:gd name="connsiteX3" fmla="*/ 1765111 w 1765111"/>
              <a:gd name="connsiteY3" fmla="*/ 1587492 h 2611821"/>
              <a:gd name="connsiteX4" fmla="*/ 1743738 w 1765111"/>
              <a:gd name="connsiteY4" fmla="*/ 1587492 h 2611821"/>
              <a:gd name="connsiteX5" fmla="*/ 1743738 w 1765111"/>
              <a:gd name="connsiteY5" fmla="*/ 2611821 h 2611821"/>
              <a:gd name="connsiteX6" fmla="*/ 1594527 w 1765111"/>
              <a:gd name="connsiteY6" fmla="*/ 2604286 h 2611821"/>
              <a:gd name="connsiteX7" fmla="*/ 0 w 1765111"/>
              <a:gd name="connsiteY7" fmla="*/ 837331 h 2611821"/>
              <a:gd name="connsiteX8" fmla="*/ 123198 w 1765111"/>
              <a:gd name="connsiteY8" fmla="*/ 186070 h 2611821"/>
              <a:gd name="connsiteX9" fmla="*/ 210040 w 1765111"/>
              <a:gd name="connsiteY9" fmla="*/ 0 h 261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5111" h="2611821">
                <a:moveTo>
                  <a:pt x="210040" y="0"/>
                </a:moveTo>
                <a:lnTo>
                  <a:pt x="1040928" y="466146"/>
                </a:lnTo>
                <a:lnTo>
                  <a:pt x="1765111" y="884253"/>
                </a:lnTo>
                <a:lnTo>
                  <a:pt x="1765111" y="1587492"/>
                </a:lnTo>
                <a:lnTo>
                  <a:pt x="1743738" y="1587492"/>
                </a:lnTo>
                <a:lnTo>
                  <a:pt x="1743738" y="2611821"/>
                </a:lnTo>
                <a:lnTo>
                  <a:pt x="1594527" y="2604286"/>
                </a:lnTo>
                <a:cubicBezTo>
                  <a:pt x="698905" y="2513330"/>
                  <a:pt x="0" y="1756950"/>
                  <a:pt x="0" y="837331"/>
                </a:cubicBezTo>
                <a:cubicBezTo>
                  <a:pt x="0" y="607427"/>
                  <a:pt x="43682" y="387724"/>
                  <a:pt x="123198" y="186070"/>
                </a:cubicBezTo>
                <a:lnTo>
                  <a:pt x="210040" y="0"/>
                </a:lnTo>
                <a:close/>
              </a:path>
            </a:pathLst>
          </a:custGeom>
          <a:solidFill>
            <a:schemeClr val="bg1"/>
          </a:solidFill>
          <a:ln w="25400">
            <a:solidFill>
              <a:schemeClr val="bg2">
                <a:lumMod val="75000"/>
              </a:schemeClr>
            </a:solidFill>
          </a:ln>
          <a:effectLst>
            <a:outerShdw blurRad="508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dirty="0">
              <a:solidFill>
                <a:prstClr val="white"/>
              </a:solidFill>
            </a:endParaRPr>
          </a:p>
        </p:txBody>
      </p:sp>
      <p:sp>
        <p:nvSpPr>
          <p:cNvPr id="358" name="Полилиния: фигура 357">
            <a:extLst>
              <a:ext uri="{FF2B5EF4-FFF2-40B4-BE49-F238E27FC236}">
                <a16:creationId xmlns:a16="http://schemas.microsoft.com/office/drawing/2014/main" id="{D94B9041-F5EF-47F3-A3C1-358FA37C6416}"/>
              </a:ext>
            </a:extLst>
          </p:cNvPr>
          <p:cNvSpPr/>
          <p:nvPr/>
        </p:nvSpPr>
        <p:spPr>
          <a:xfrm>
            <a:off x="8914368" y="2687944"/>
            <a:ext cx="1713603" cy="2579567"/>
          </a:xfrm>
          <a:custGeom>
            <a:avLst/>
            <a:gdLst>
              <a:gd name="connsiteX0" fmla="*/ 1517863 w 1713603"/>
              <a:gd name="connsiteY0" fmla="*/ 0 h 2579567"/>
              <a:gd name="connsiteX1" fmla="*/ 1574026 w 1713603"/>
              <a:gd name="connsiteY1" fmla="*/ 116589 h 2579567"/>
              <a:gd name="connsiteX2" fmla="*/ 1713603 w 1713603"/>
              <a:gd name="connsiteY2" fmla="*/ 807937 h 2579567"/>
              <a:gd name="connsiteX3" fmla="*/ 119076 w 1713603"/>
              <a:gd name="connsiteY3" fmla="*/ 2574892 h 2579567"/>
              <a:gd name="connsiteX4" fmla="*/ 26495 w 1713603"/>
              <a:gd name="connsiteY4" fmla="*/ 2579567 h 2579567"/>
              <a:gd name="connsiteX5" fmla="*/ 26495 w 1713603"/>
              <a:gd name="connsiteY5" fmla="*/ 1405698 h 2579567"/>
              <a:gd name="connsiteX6" fmla="*/ 0 w 1713603"/>
              <a:gd name="connsiteY6" fmla="*/ 1405698 h 2579567"/>
              <a:gd name="connsiteX7" fmla="*/ 0 w 1713603"/>
              <a:gd name="connsiteY7" fmla="*/ 845639 h 2579567"/>
              <a:gd name="connsiteX8" fmla="*/ 516 w 1713603"/>
              <a:gd name="connsiteY8" fmla="*/ 844745 h 2579567"/>
              <a:gd name="connsiteX9" fmla="*/ 601676 w 1713603"/>
              <a:gd name="connsiteY9" fmla="*/ 497665 h 2579567"/>
              <a:gd name="connsiteX10" fmla="*/ 614859 w 1713603"/>
              <a:gd name="connsiteY10" fmla="*/ 520535 h 2579567"/>
              <a:gd name="connsiteX11" fmla="*/ 1517863 w 1713603"/>
              <a:gd name="connsiteY11" fmla="*/ 0 h 25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3603" h="2579567">
                <a:moveTo>
                  <a:pt x="1517863" y="0"/>
                </a:moveTo>
                <a:lnTo>
                  <a:pt x="1574026" y="116589"/>
                </a:lnTo>
                <a:cubicBezTo>
                  <a:pt x="1663903" y="329082"/>
                  <a:pt x="1713603" y="562706"/>
                  <a:pt x="1713603" y="807937"/>
                </a:cubicBezTo>
                <a:cubicBezTo>
                  <a:pt x="1713603" y="1727556"/>
                  <a:pt x="1014698" y="2483937"/>
                  <a:pt x="119076" y="2574892"/>
                </a:cubicBezTo>
                <a:lnTo>
                  <a:pt x="26495" y="2579567"/>
                </a:lnTo>
                <a:lnTo>
                  <a:pt x="26495" y="1405698"/>
                </a:lnTo>
                <a:lnTo>
                  <a:pt x="0" y="1405698"/>
                </a:lnTo>
                <a:lnTo>
                  <a:pt x="0" y="845639"/>
                </a:lnTo>
                <a:lnTo>
                  <a:pt x="516" y="844745"/>
                </a:lnTo>
                <a:lnTo>
                  <a:pt x="601676" y="497665"/>
                </a:lnTo>
                <a:lnTo>
                  <a:pt x="614859" y="520535"/>
                </a:lnTo>
                <a:lnTo>
                  <a:pt x="1517863" y="0"/>
                </a:lnTo>
                <a:close/>
              </a:path>
            </a:pathLst>
          </a:custGeom>
          <a:solidFill>
            <a:schemeClr val="bg1"/>
          </a:solidFill>
          <a:ln w="25400">
            <a:solidFill>
              <a:schemeClr val="bg2">
                <a:lumMod val="60000"/>
                <a:lumOff val="40000"/>
              </a:schemeClr>
            </a:solid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grpSp>
        <p:nvGrpSpPr>
          <p:cNvPr id="256" name="Группа 255">
            <a:extLst>
              <a:ext uri="{FF2B5EF4-FFF2-40B4-BE49-F238E27FC236}">
                <a16:creationId xmlns:a16="http://schemas.microsoft.com/office/drawing/2014/main" id="{6B27AA43-9E96-4A8F-B273-1642211C4D46}"/>
              </a:ext>
            </a:extLst>
          </p:cNvPr>
          <p:cNvGrpSpPr/>
          <p:nvPr/>
        </p:nvGrpSpPr>
        <p:grpSpPr>
          <a:xfrm>
            <a:off x="8033221" y="2676978"/>
            <a:ext cx="1637250" cy="1637250"/>
            <a:chOff x="7760643" y="2852042"/>
            <a:chExt cx="1637250" cy="1637250"/>
          </a:xfrm>
        </p:grpSpPr>
        <p:sp>
          <p:nvSpPr>
            <p:cNvPr id="18" name="Овал 17">
              <a:extLst>
                <a:ext uri="{FF2B5EF4-FFF2-40B4-BE49-F238E27FC236}">
                  <a16:creationId xmlns:a16="http://schemas.microsoft.com/office/drawing/2014/main" id="{696F843B-BDFB-4DE8-87EB-A6703468F8AD}"/>
                </a:ext>
              </a:extLst>
            </p:cNvPr>
            <p:cNvSpPr/>
            <p:nvPr/>
          </p:nvSpPr>
          <p:spPr>
            <a:xfrm>
              <a:off x="7760643" y="2852042"/>
              <a:ext cx="1637250" cy="1637250"/>
            </a:xfrm>
            <a:prstGeom prst="ellipse">
              <a:avLst/>
            </a:prstGeom>
            <a:gradFill>
              <a:gsLst>
                <a:gs pos="0">
                  <a:schemeClr val="accent1"/>
                </a:gs>
                <a:gs pos="100000">
                  <a:schemeClr val="bg2">
                    <a:lumMod val="75000"/>
                  </a:schemeClr>
                </a:gs>
              </a:gsLst>
              <a:lin ang="3360000" scaled="0"/>
            </a:gra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134" name="Овал 133">
              <a:extLst>
                <a:ext uri="{FF2B5EF4-FFF2-40B4-BE49-F238E27FC236}">
                  <a16:creationId xmlns:a16="http://schemas.microsoft.com/office/drawing/2014/main" id="{AA66C9D3-D2E0-410B-A0D5-24B17CF35F88}"/>
                </a:ext>
              </a:extLst>
            </p:cNvPr>
            <p:cNvSpPr/>
            <p:nvPr/>
          </p:nvSpPr>
          <p:spPr>
            <a:xfrm>
              <a:off x="7862971" y="2954370"/>
              <a:ext cx="1432595" cy="143259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dirty="0">
                <a:solidFill>
                  <a:prstClr val="white"/>
                </a:solidFill>
              </a:endParaRPr>
            </a:p>
          </p:txBody>
        </p:sp>
        <p:sp>
          <p:nvSpPr>
            <p:cNvPr id="103" name="TextBox 102"/>
            <p:cNvSpPr txBox="1"/>
            <p:nvPr/>
          </p:nvSpPr>
          <p:spPr>
            <a:xfrm>
              <a:off x="7985055" y="3646173"/>
              <a:ext cx="1190308" cy="507831"/>
            </a:xfrm>
            <a:prstGeom prst="rect">
              <a:avLst/>
            </a:prstGeom>
            <a:noFill/>
          </p:spPr>
          <p:txBody>
            <a:bodyPr wrap="square" lIns="0" tIns="0" rIns="0" bIns="0" rtlCol="0">
              <a:spAutoFit/>
            </a:bodyPr>
            <a:lstStyle/>
            <a:p>
              <a:pPr algn="ctr" defTabSz="1219170">
                <a:defRPr/>
              </a:pPr>
              <a:r>
                <a:rPr lang="en-US" sz="1100" b="1" dirty="0">
                  <a:solidFill>
                    <a:prstClr val="white"/>
                  </a:solidFill>
                </a:rPr>
                <a:t>Cognitive Cleaning</a:t>
              </a:r>
            </a:p>
            <a:p>
              <a:pPr algn="ctr" defTabSz="1219170">
                <a:defRPr/>
              </a:pPr>
              <a:endParaRPr lang="en-US" sz="1100" b="1" dirty="0">
                <a:solidFill>
                  <a:prstClr val="white"/>
                </a:solidFill>
              </a:endParaRPr>
            </a:p>
          </p:txBody>
        </p:sp>
      </p:grpSp>
      <p:grpSp>
        <p:nvGrpSpPr>
          <p:cNvPr id="268" name="Группа 267">
            <a:extLst>
              <a:ext uri="{FF2B5EF4-FFF2-40B4-BE49-F238E27FC236}">
                <a16:creationId xmlns:a16="http://schemas.microsoft.com/office/drawing/2014/main" id="{5750D996-2917-40EF-848E-98355E714640}"/>
              </a:ext>
            </a:extLst>
          </p:cNvPr>
          <p:cNvGrpSpPr/>
          <p:nvPr/>
        </p:nvGrpSpPr>
        <p:grpSpPr>
          <a:xfrm>
            <a:off x="7768429" y="1871963"/>
            <a:ext cx="2161211" cy="747694"/>
            <a:chOff x="7495276" y="2046749"/>
            <a:chExt cx="2062397" cy="747694"/>
          </a:xfrm>
        </p:grpSpPr>
        <p:sp>
          <p:nvSpPr>
            <p:cNvPr id="88" name="TextBox 87"/>
            <p:cNvSpPr txBox="1"/>
            <p:nvPr/>
          </p:nvSpPr>
          <p:spPr>
            <a:xfrm>
              <a:off x="7672073" y="2046749"/>
              <a:ext cx="1677616" cy="369332"/>
            </a:xfrm>
            <a:prstGeom prst="rect">
              <a:avLst/>
            </a:prstGeom>
            <a:noFill/>
          </p:spPr>
          <p:txBody>
            <a:bodyPr wrap="square" lIns="0" tIns="0" rIns="0" bIns="0" rtlCol="0">
              <a:spAutoFit/>
            </a:bodyPr>
            <a:lstStyle/>
            <a:p>
              <a:pPr algn="ctr" defTabSz="1219170">
                <a:defRPr/>
              </a:pPr>
              <a:r>
                <a:rPr lang="en-US" sz="1200" b="1" dirty="0">
                  <a:solidFill>
                    <a:srgbClr val="007BB7"/>
                  </a:solidFill>
                </a:rPr>
                <a:t>Smart </a:t>
              </a:r>
              <a:br>
                <a:rPr lang="en-US" sz="1200" b="1" dirty="0">
                  <a:solidFill>
                    <a:srgbClr val="007BB7"/>
                  </a:solidFill>
                </a:rPr>
              </a:br>
              <a:r>
                <a:rPr lang="en-US" sz="1200" b="1" dirty="0">
                  <a:solidFill>
                    <a:srgbClr val="007BB7"/>
                  </a:solidFill>
                </a:rPr>
                <a:t>Recipe</a:t>
              </a:r>
              <a:endParaRPr lang="ru-RU" sz="1200" b="1" dirty="0">
                <a:solidFill>
                  <a:srgbClr val="007BB7"/>
                </a:solidFill>
              </a:endParaRPr>
            </a:p>
          </p:txBody>
        </p:sp>
        <p:sp>
          <p:nvSpPr>
            <p:cNvPr id="89" name="TextBox 88"/>
            <p:cNvSpPr txBox="1"/>
            <p:nvPr/>
          </p:nvSpPr>
          <p:spPr>
            <a:xfrm>
              <a:off x="7495276" y="2424423"/>
              <a:ext cx="992123" cy="369332"/>
            </a:xfrm>
            <a:prstGeom prst="rect">
              <a:avLst/>
            </a:prstGeom>
            <a:noFill/>
          </p:spPr>
          <p:txBody>
            <a:bodyPr wrap="square" lIns="0" tIns="0" rIns="0" bIns="0" rtlCol="0">
              <a:spAutoFit/>
            </a:bodyPr>
            <a:lstStyle/>
            <a:p>
              <a:pPr defTabSz="1219170">
                <a:defRPr/>
              </a:pPr>
              <a:r>
                <a:rPr lang="en-US" sz="800" dirty="0">
                  <a:solidFill>
                    <a:srgbClr val="007BB7"/>
                  </a:solidFill>
                </a:rPr>
                <a:t>Fouling Characterization</a:t>
              </a:r>
            </a:p>
            <a:p>
              <a:pPr defTabSz="1219170">
                <a:defRPr/>
              </a:pPr>
              <a:r>
                <a:rPr lang="en-US" sz="800" dirty="0">
                  <a:solidFill>
                    <a:srgbClr val="007BB7"/>
                  </a:solidFill>
                </a:rPr>
                <a:t>Partners</a:t>
              </a:r>
              <a:endParaRPr lang="ru-RU" sz="800" dirty="0">
                <a:solidFill>
                  <a:srgbClr val="007BB7"/>
                </a:solidFill>
              </a:endParaRPr>
            </a:p>
          </p:txBody>
        </p:sp>
        <p:sp>
          <p:nvSpPr>
            <p:cNvPr id="184" name="TextBox 183">
              <a:extLst>
                <a:ext uri="{FF2B5EF4-FFF2-40B4-BE49-F238E27FC236}">
                  <a16:creationId xmlns:a16="http://schemas.microsoft.com/office/drawing/2014/main" id="{27A664D2-C4CD-4E38-A70C-15699BE3A813}"/>
                </a:ext>
              </a:extLst>
            </p:cNvPr>
            <p:cNvSpPr txBox="1"/>
            <p:nvPr/>
          </p:nvSpPr>
          <p:spPr>
            <a:xfrm>
              <a:off x="8770354" y="2425111"/>
              <a:ext cx="787319" cy="369332"/>
            </a:xfrm>
            <a:prstGeom prst="rect">
              <a:avLst/>
            </a:prstGeom>
            <a:noFill/>
          </p:spPr>
          <p:txBody>
            <a:bodyPr wrap="square" lIns="0" tIns="0" rIns="0" bIns="0" rtlCol="0">
              <a:spAutoFit/>
            </a:bodyPr>
            <a:lstStyle/>
            <a:p>
              <a:pPr algn="r" defTabSz="1219170">
                <a:defRPr/>
              </a:pPr>
              <a:r>
                <a:rPr lang="en-US" sz="800" dirty="0">
                  <a:solidFill>
                    <a:srgbClr val="007BB7"/>
                  </a:solidFill>
                </a:rPr>
                <a:t>Recipe and Samples Repository</a:t>
              </a:r>
            </a:p>
          </p:txBody>
        </p:sp>
      </p:grpSp>
      <p:grpSp>
        <p:nvGrpSpPr>
          <p:cNvPr id="266" name="Группа 265">
            <a:extLst>
              <a:ext uri="{FF2B5EF4-FFF2-40B4-BE49-F238E27FC236}">
                <a16:creationId xmlns:a16="http://schemas.microsoft.com/office/drawing/2014/main" id="{A0221748-D0AF-4EF5-B2C8-814AF050765C}"/>
              </a:ext>
            </a:extLst>
          </p:cNvPr>
          <p:cNvGrpSpPr/>
          <p:nvPr/>
        </p:nvGrpSpPr>
        <p:grpSpPr>
          <a:xfrm>
            <a:off x="8145739" y="3255186"/>
            <a:ext cx="2285936" cy="1766861"/>
            <a:chOff x="7872586" y="3429972"/>
            <a:chExt cx="2285936" cy="1766861"/>
          </a:xfrm>
        </p:grpSpPr>
        <p:sp>
          <p:nvSpPr>
            <p:cNvPr id="185" name="TextBox 184">
              <a:extLst>
                <a:ext uri="{FF2B5EF4-FFF2-40B4-BE49-F238E27FC236}">
                  <a16:creationId xmlns:a16="http://schemas.microsoft.com/office/drawing/2014/main" id="{E6D28C2C-E33C-49C1-A704-774EF04D7468}"/>
                </a:ext>
              </a:extLst>
            </p:cNvPr>
            <p:cNvSpPr txBox="1"/>
            <p:nvPr/>
          </p:nvSpPr>
          <p:spPr>
            <a:xfrm>
              <a:off x="9089899" y="4153648"/>
              <a:ext cx="971254" cy="369332"/>
            </a:xfrm>
            <a:prstGeom prst="rect">
              <a:avLst/>
            </a:prstGeom>
            <a:noFill/>
          </p:spPr>
          <p:txBody>
            <a:bodyPr wrap="square" lIns="0" tIns="0" rIns="0" bIns="0" rtlCol="0">
              <a:spAutoFit/>
            </a:bodyPr>
            <a:lstStyle/>
            <a:p>
              <a:pPr algn="ctr" defTabSz="1219170">
                <a:defRPr/>
              </a:pPr>
              <a:r>
                <a:rPr lang="en-US" sz="1200" b="1" dirty="0">
                  <a:solidFill>
                    <a:srgbClr val="007BB7">
                      <a:lumMod val="60000"/>
                      <a:lumOff val="40000"/>
                    </a:srgbClr>
                  </a:solidFill>
                </a:rPr>
                <a:t>Smart Maintenance</a:t>
              </a:r>
            </a:p>
          </p:txBody>
        </p:sp>
        <p:sp>
          <p:nvSpPr>
            <p:cNvPr id="189" name="TextBox 188">
              <a:extLst>
                <a:ext uri="{FF2B5EF4-FFF2-40B4-BE49-F238E27FC236}">
                  <a16:creationId xmlns:a16="http://schemas.microsoft.com/office/drawing/2014/main" id="{8DE86098-AF23-4EED-8B25-5D213296FA39}"/>
                </a:ext>
              </a:extLst>
            </p:cNvPr>
            <p:cNvSpPr txBox="1"/>
            <p:nvPr/>
          </p:nvSpPr>
          <p:spPr>
            <a:xfrm>
              <a:off x="7872586" y="4950612"/>
              <a:ext cx="482237" cy="246221"/>
            </a:xfrm>
            <a:prstGeom prst="rect">
              <a:avLst/>
            </a:prstGeom>
            <a:noFill/>
          </p:spPr>
          <p:txBody>
            <a:bodyPr wrap="square" lIns="0" tIns="0" rIns="0" bIns="0" rtlCol="0">
              <a:spAutoFit/>
            </a:bodyPr>
            <a:lstStyle/>
            <a:p>
              <a:pPr algn="r" defTabSz="1219170">
                <a:defRPr/>
              </a:pPr>
              <a:r>
                <a:rPr lang="en-US" sz="800" dirty="0">
                  <a:solidFill>
                    <a:srgbClr val="0C3555">
                      <a:lumMod val="90000"/>
                      <a:lumOff val="10000"/>
                    </a:srgbClr>
                  </a:solidFill>
                </a:rPr>
                <a:t>Cleaning Partners</a:t>
              </a:r>
            </a:p>
          </p:txBody>
        </p:sp>
        <p:sp>
          <p:nvSpPr>
            <p:cNvPr id="190" name="TextBox 189">
              <a:extLst>
                <a:ext uri="{FF2B5EF4-FFF2-40B4-BE49-F238E27FC236}">
                  <a16:creationId xmlns:a16="http://schemas.microsoft.com/office/drawing/2014/main" id="{184A02AC-2416-4724-8935-0BA07CF5E904}"/>
                </a:ext>
              </a:extLst>
            </p:cNvPr>
            <p:cNvSpPr txBox="1"/>
            <p:nvPr/>
          </p:nvSpPr>
          <p:spPr>
            <a:xfrm>
              <a:off x="9472027" y="3429972"/>
              <a:ext cx="686495" cy="246221"/>
            </a:xfrm>
            <a:prstGeom prst="rect">
              <a:avLst/>
            </a:prstGeom>
            <a:noFill/>
          </p:spPr>
          <p:txBody>
            <a:bodyPr wrap="square" lIns="0" tIns="0" rIns="0" bIns="0" rtlCol="0">
              <a:spAutoFit/>
            </a:bodyPr>
            <a:lstStyle/>
            <a:p>
              <a:pPr algn="r" defTabSz="1219170">
                <a:defRPr/>
              </a:pPr>
              <a:r>
                <a:rPr lang="en-US" sz="800" dirty="0">
                  <a:solidFill>
                    <a:srgbClr val="007BB7">
                      <a:lumMod val="60000"/>
                      <a:lumOff val="40000"/>
                    </a:srgbClr>
                  </a:solidFill>
                </a:rPr>
                <a:t>Digital Twin Partners</a:t>
              </a:r>
            </a:p>
          </p:txBody>
        </p:sp>
      </p:grpSp>
      <p:grpSp>
        <p:nvGrpSpPr>
          <p:cNvPr id="267" name="Группа 266">
            <a:extLst>
              <a:ext uri="{FF2B5EF4-FFF2-40B4-BE49-F238E27FC236}">
                <a16:creationId xmlns:a16="http://schemas.microsoft.com/office/drawing/2014/main" id="{C29CB2B0-72DC-4E61-A7A4-1420EA7E16F8}"/>
              </a:ext>
            </a:extLst>
          </p:cNvPr>
          <p:cNvGrpSpPr/>
          <p:nvPr/>
        </p:nvGrpSpPr>
        <p:grpSpPr>
          <a:xfrm>
            <a:off x="7267132" y="3231502"/>
            <a:ext cx="2644488" cy="1790545"/>
            <a:chOff x="6993979" y="3406288"/>
            <a:chExt cx="2644488" cy="1790545"/>
          </a:xfrm>
        </p:grpSpPr>
        <p:sp>
          <p:nvSpPr>
            <p:cNvPr id="186" name="TextBox 185">
              <a:extLst>
                <a:ext uri="{FF2B5EF4-FFF2-40B4-BE49-F238E27FC236}">
                  <a16:creationId xmlns:a16="http://schemas.microsoft.com/office/drawing/2014/main" id="{5522D0C8-E95B-4127-A441-88A433D7FB5D}"/>
                </a:ext>
              </a:extLst>
            </p:cNvPr>
            <p:cNvSpPr txBox="1"/>
            <p:nvPr/>
          </p:nvSpPr>
          <p:spPr>
            <a:xfrm>
              <a:off x="7011787" y="4153648"/>
              <a:ext cx="971254" cy="369332"/>
            </a:xfrm>
            <a:prstGeom prst="rect">
              <a:avLst/>
            </a:prstGeom>
            <a:noFill/>
          </p:spPr>
          <p:txBody>
            <a:bodyPr wrap="square" lIns="0" tIns="0" rIns="0" bIns="0" rtlCol="0">
              <a:spAutoFit/>
            </a:bodyPr>
            <a:lstStyle/>
            <a:p>
              <a:pPr algn="ctr" defTabSz="1219170">
                <a:defRPr/>
              </a:pPr>
              <a:r>
                <a:rPr lang="en-US" sz="1200" b="1" dirty="0">
                  <a:solidFill>
                    <a:srgbClr val="0C3555">
                      <a:lumMod val="90000"/>
                      <a:lumOff val="10000"/>
                    </a:srgbClr>
                  </a:solidFill>
                </a:rPr>
                <a:t>Smart </a:t>
              </a:r>
              <a:br>
                <a:rPr lang="en-US" sz="1200" b="1" dirty="0">
                  <a:solidFill>
                    <a:srgbClr val="0C3555">
                      <a:lumMod val="90000"/>
                      <a:lumOff val="10000"/>
                    </a:srgbClr>
                  </a:solidFill>
                </a:rPr>
              </a:br>
              <a:r>
                <a:rPr lang="en-US" sz="1200" b="1" dirty="0">
                  <a:solidFill>
                    <a:srgbClr val="0C3555">
                      <a:lumMod val="90000"/>
                      <a:lumOff val="10000"/>
                    </a:srgbClr>
                  </a:solidFill>
                </a:rPr>
                <a:t>Cleaning</a:t>
              </a:r>
            </a:p>
          </p:txBody>
        </p:sp>
        <p:sp>
          <p:nvSpPr>
            <p:cNvPr id="187" name="TextBox 186">
              <a:extLst>
                <a:ext uri="{FF2B5EF4-FFF2-40B4-BE49-F238E27FC236}">
                  <a16:creationId xmlns:a16="http://schemas.microsoft.com/office/drawing/2014/main" id="{8B10DA16-AB9D-4288-A585-E455BC96E7CC}"/>
                </a:ext>
              </a:extLst>
            </p:cNvPr>
            <p:cNvSpPr txBox="1"/>
            <p:nvPr/>
          </p:nvSpPr>
          <p:spPr>
            <a:xfrm>
              <a:off x="6993979" y="3406288"/>
              <a:ext cx="550652" cy="246221"/>
            </a:xfrm>
            <a:prstGeom prst="rect">
              <a:avLst/>
            </a:prstGeom>
            <a:noFill/>
          </p:spPr>
          <p:txBody>
            <a:bodyPr wrap="square" lIns="0" tIns="0" rIns="0" bIns="0" rtlCol="0">
              <a:spAutoFit/>
            </a:bodyPr>
            <a:lstStyle/>
            <a:p>
              <a:pPr defTabSz="1219170">
                <a:defRPr/>
              </a:pPr>
              <a:r>
                <a:rPr lang="en-US" sz="800" dirty="0">
                  <a:solidFill>
                    <a:srgbClr val="0C3555">
                      <a:lumMod val="90000"/>
                      <a:lumOff val="10000"/>
                    </a:srgbClr>
                  </a:solidFill>
                </a:rPr>
                <a:t>Chemicals Partner</a:t>
              </a:r>
            </a:p>
          </p:txBody>
        </p:sp>
        <p:sp>
          <p:nvSpPr>
            <p:cNvPr id="188" name="TextBox 187">
              <a:extLst>
                <a:ext uri="{FF2B5EF4-FFF2-40B4-BE49-F238E27FC236}">
                  <a16:creationId xmlns:a16="http://schemas.microsoft.com/office/drawing/2014/main" id="{4C719FBE-80D9-48F3-B754-7EE3316A59A7}"/>
                </a:ext>
              </a:extLst>
            </p:cNvPr>
            <p:cNvSpPr txBox="1"/>
            <p:nvPr/>
          </p:nvSpPr>
          <p:spPr>
            <a:xfrm>
              <a:off x="8751743" y="4950612"/>
              <a:ext cx="886724" cy="246221"/>
            </a:xfrm>
            <a:prstGeom prst="rect">
              <a:avLst/>
            </a:prstGeom>
            <a:noFill/>
          </p:spPr>
          <p:txBody>
            <a:bodyPr wrap="square" lIns="0" tIns="0" rIns="0" bIns="0" rtlCol="0">
              <a:spAutoFit/>
            </a:bodyPr>
            <a:lstStyle/>
            <a:p>
              <a:pPr defTabSz="1219170">
                <a:defRPr/>
              </a:pPr>
              <a:r>
                <a:rPr lang="en-US" sz="800" dirty="0">
                  <a:solidFill>
                    <a:srgbClr val="007BB7">
                      <a:lumMod val="60000"/>
                      <a:lumOff val="40000"/>
                    </a:srgbClr>
                  </a:solidFill>
                </a:rPr>
                <a:t>Cleanness Lab Partners</a:t>
              </a:r>
            </a:p>
          </p:txBody>
        </p:sp>
      </p:grpSp>
      <p:sp>
        <p:nvSpPr>
          <p:cNvPr id="309" name="Прямоугольник 308">
            <a:extLst>
              <a:ext uri="{FF2B5EF4-FFF2-40B4-BE49-F238E27FC236}">
                <a16:creationId xmlns:a16="http://schemas.microsoft.com/office/drawing/2014/main" id="{2F1F7B93-D42C-4155-9B8B-2AEE6564B057}"/>
              </a:ext>
            </a:extLst>
          </p:cNvPr>
          <p:cNvSpPr/>
          <p:nvPr/>
        </p:nvSpPr>
        <p:spPr>
          <a:xfrm>
            <a:off x="8391314" y="790485"/>
            <a:ext cx="921064"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57" name="Rectangle 47">
            <a:extLst>
              <a:ext uri="{FF2B5EF4-FFF2-40B4-BE49-F238E27FC236}">
                <a16:creationId xmlns:a16="http://schemas.microsoft.com/office/drawing/2014/main" id="{BD9B3FDB-D380-443B-A016-7A228C469BD1}"/>
              </a:ext>
            </a:extLst>
          </p:cNvPr>
          <p:cNvSpPr/>
          <p:nvPr/>
        </p:nvSpPr>
        <p:spPr>
          <a:xfrm>
            <a:off x="7965592" y="912405"/>
            <a:ext cx="1772508" cy="371669"/>
          </a:xfrm>
          <a:prstGeom prst="rect">
            <a:avLst/>
          </a:prstGeom>
        </p:spPr>
        <p:txBody>
          <a:bodyPr wrap="square" lIns="0" tIns="0" rIns="0" bIns="0">
            <a:prstTxWarp prst="textArchUp">
              <a:avLst>
                <a:gd name="adj" fmla="val 10403941"/>
              </a:avLst>
            </a:prstTxWarp>
            <a:spAutoFit/>
          </a:bodyPr>
          <a:lstStyle/>
          <a:p>
            <a:pPr algn="ctr" defTabSz="1072840">
              <a:defRPr/>
            </a:pPr>
            <a:r>
              <a:rPr lang="en-US" altLang="en-GB" sz="1100" kern="0" dirty="0">
                <a:solidFill>
                  <a:srgbClr val="007BB7">
                    <a:lumMod val="75000"/>
                  </a:srgbClr>
                </a:solidFill>
                <a:latin typeface="Roboto Medium"/>
                <a:ea typeface="Helvetica" charset="0"/>
                <a:cs typeface="Helvetica" charset="0"/>
              </a:rPr>
              <a:t>Automotive</a:t>
            </a:r>
            <a:endParaRPr lang="en-US" sz="1100" kern="0" dirty="0">
              <a:solidFill>
                <a:srgbClr val="007BB7">
                  <a:lumMod val="75000"/>
                </a:srgbClr>
              </a:solidFill>
              <a:latin typeface="Roboto Medium"/>
            </a:endParaRPr>
          </a:p>
        </p:txBody>
      </p:sp>
      <p:sp>
        <p:nvSpPr>
          <p:cNvPr id="311" name="Прямоугольник 310">
            <a:extLst>
              <a:ext uri="{FF2B5EF4-FFF2-40B4-BE49-F238E27FC236}">
                <a16:creationId xmlns:a16="http://schemas.microsoft.com/office/drawing/2014/main" id="{A581D65A-FAE2-42CA-86E5-4D82F7FE89CD}"/>
              </a:ext>
            </a:extLst>
          </p:cNvPr>
          <p:cNvSpPr/>
          <p:nvPr/>
        </p:nvSpPr>
        <p:spPr>
          <a:xfrm rot="5238190">
            <a:off x="11029157" y="3444064"/>
            <a:ext cx="842992"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60" name="Rectangle 47">
            <a:extLst>
              <a:ext uri="{FF2B5EF4-FFF2-40B4-BE49-F238E27FC236}">
                <a16:creationId xmlns:a16="http://schemas.microsoft.com/office/drawing/2014/main" id="{DF233520-0B3C-4CD9-997E-FBEFADBBD1C5}"/>
              </a:ext>
            </a:extLst>
          </p:cNvPr>
          <p:cNvSpPr/>
          <p:nvPr/>
        </p:nvSpPr>
        <p:spPr>
          <a:xfrm rot="5400000">
            <a:off x="10348531" y="3285686"/>
            <a:ext cx="1772508" cy="555092"/>
          </a:xfrm>
          <a:prstGeom prst="rect">
            <a:avLst/>
          </a:prstGeom>
        </p:spPr>
        <p:txBody>
          <a:bodyPr wrap="square" lIns="0" tIns="0" rIns="0" bIns="0">
            <a:prstTxWarp prst="textArchUp">
              <a:avLst>
                <a:gd name="adj" fmla="val 10403941"/>
              </a:avLst>
            </a:prstTxWarp>
            <a:spAutoFit/>
          </a:bodyPr>
          <a:lstStyle/>
          <a:p>
            <a:pPr algn="ctr" defTabSz="1219170">
              <a:spcBef>
                <a:spcPts val="1000"/>
              </a:spcBef>
              <a:defRPr/>
            </a:pPr>
            <a:r>
              <a:rPr lang="en-US" altLang="en-GB" sz="1100" kern="0" dirty="0">
                <a:solidFill>
                  <a:srgbClr val="007BB7">
                    <a:lumMod val="75000"/>
                  </a:srgbClr>
                </a:solidFill>
                <a:latin typeface="Roboto Medium"/>
                <a:ea typeface="Helvetica" charset="0"/>
                <a:cs typeface="Helvetica" charset="0"/>
              </a:rPr>
              <a:t>Healthcare</a:t>
            </a:r>
            <a:endParaRPr lang="en-US" sz="1100" kern="0" dirty="0">
              <a:solidFill>
                <a:srgbClr val="007BB7">
                  <a:lumMod val="75000"/>
                </a:srgbClr>
              </a:solidFill>
              <a:latin typeface="Roboto Medium"/>
              <a:ea typeface="Helvetica" charset="0"/>
              <a:cs typeface="Helvetica" charset="0"/>
            </a:endParaRPr>
          </a:p>
        </p:txBody>
      </p:sp>
      <p:sp>
        <p:nvSpPr>
          <p:cNvPr id="312" name="Прямоугольник 311">
            <a:extLst>
              <a:ext uri="{FF2B5EF4-FFF2-40B4-BE49-F238E27FC236}">
                <a16:creationId xmlns:a16="http://schemas.microsoft.com/office/drawing/2014/main" id="{099A8C7A-5693-410B-9A94-7E24CCF045C4}"/>
              </a:ext>
            </a:extLst>
          </p:cNvPr>
          <p:cNvSpPr/>
          <p:nvPr/>
        </p:nvSpPr>
        <p:spPr>
          <a:xfrm rot="18975005">
            <a:off x="10440291" y="5234583"/>
            <a:ext cx="572830"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61" name="Rectangle 47">
            <a:extLst>
              <a:ext uri="{FF2B5EF4-FFF2-40B4-BE49-F238E27FC236}">
                <a16:creationId xmlns:a16="http://schemas.microsoft.com/office/drawing/2014/main" id="{89A4AB95-2C44-4BE5-8E97-B47B1C0FAA72}"/>
              </a:ext>
            </a:extLst>
          </p:cNvPr>
          <p:cNvSpPr/>
          <p:nvPr/>
        </p:nvSpPr>
        <p:spPr>
          <a:xfrm rot="18886707">
            <a:off x="9639550" y="4831417"/>
            <a:ext cx="1772508" cy="555092"/>
          </a:xfrm>
          <a:prstGeom prst="rect">
            <a:avLst/>
          </a:prstGeom>
        </p:spPr>
        <p:txBody>
          <a:bodyPr wrap="square" lIns="0" tIns="0" rIns="0" bIns="0">
            <a:prstTxWarp prst="textArchDown">
              <a:avLst/>
            </a:prstTxWarp>
            <a:spAutoFit/>
          </a:bodyPr>
          <a:lstStyle/>
          <a:p>
            <a:pPr algn="ctr" defTabSz="1219170">
              <a:spcBef>
                <a:spcPts val="1000"/>
              </a:spcBef>
              <a:defRPr/>
            </a:pPr>
            <a:r>
              <a:rPr lang="en-US" altLang="en-GB" sz="1100" kern="0" dirty="0">
                <a:solidFill>
                  <a:srgbClr val="007BB7">
                    <a:lumMod val="75000"/>
                  </a:srgbClr>
                </a:solidFill>
                <a:latin typeface="Roboto Medium"/>
                <a:ea typeface="Helvetica" charset="0"/>
                <a:cs typeface="Helvetica" charset="0"/>
              </a:rPr>
              <a:t>Mining</a:t>
            </a:r>
            <a:endParaRPr lang="en-US" sz="1100" kern="0" dirty="0">
              <a:solidFill>
                <a:srgbClr val="007BB7">
                  <a:lumMod val="75000"/>
                </a:srgbClr>
              </a:solidFill>
              <a:latin typeface="Roboto Medium"/>
              <a:ea typeface="Helvetica" charset="0"/>
              <a:cs typeface="Helvetica" charset="0"/>
            </a:endParaRPr>
          </a:p>
        </p:txBody>
      </p:sp>
      <p:sp>
        <p:nvSpPr>
          <p:cNvPr id="316" name="Прямоугольник 315">
            <a:extLst>
              <a:ext uri="{FF2B5EF4-FFF2-40B4-BE49-F238E27FC236}">
                <a16:creationId xmlns:a16="http://schemas.microsoft.com/office/drawing/2014/main" id="{482F71B1-DE71-4FE6-9B58-F0513A85301B}"/>
              </a:ext>
            </a:extLst>
          </p:cNvPr>
          <p:cNvSpPr/>
          <p:nvPr/>
        </p:nvSpPr>
        <p:spPr>
          <a:xfrm rot="3113218">
            <a:off x="6234731" y="5002302"/>
            <a:ext cx="1050710"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65" name="Rectangle 47">
            <a:extLst>
              <a:ext uri="{FF2B5EF4-FFF2-40B4-BE49-F238E27FC236}">
                <a16:creationId xmlns:a16="http://schemas.microsoft.com/office/drawing/2014/main" id="{085D3060-846D-4263-86D0-715A6B416412}"/>
              </a:ext>
            </a:extLst>
          </p:cNvPr>
          <p:cNvSpPr/>
          <p:nvPr/>
        </p:nvSpPr>
        <p:spPr>
          <a:xfrm rot="3218898">
            <a:off x="6104578" y="4639293"/>
            <a:ext cx="1772508" cy="555092"/>
          </a:xfrm>
          <a:prstGeom prst="rect">
            <a:avLst/>
          </a:prstGeom>
        </p:spPr>
        <p:txBody>
          <a:bodyPr wrap="square" lIns="0" tIns="0" rIns="0" bIns="0">
            <a:prstTxWarp prst="textArchDown">
              <a:avLst/>
            </a:prstTxWarp>
            <a:spAutoFit/>
          </a:bodyPr>
          <a:lstStyle/>
          <a:p>
            <a:pPr algn="ctr" defTabSz="1219170">
              <a:spcBef>
                <a:spcPts val="1000"/>
              </a:spcBef>
              <a:defRPr/>
            </a:pPr>
            <a:r>
              <a:rPr lang="en-US" altLang="en-GB" sz="1100" kern="0" dirty="0">
                <a:solidFill>
                  <a:srgbClr val="007BB7">
                    <a:lumMod val="75000"/>
                  </a:srgbClr>
                </a:solidFill>
                <a:latin typeface="Roboto Medium"/>
                <a:ea typeface="Helvetica" charset="0"/>
                <a:cs typeface="Helvetica" charset="0"/>
              </a:rPr>
              <a:t>Manufacturing</a:t>
            </a:r>
          </a:p>
        </p:txBody>
      </p:sp>
      <p:sp>
        <p:nvSpPr>
          <p:cNvPr id="317" name="Прямоугольник 316">
            <a:extLst>
              <a:ext uri="{FF2B5EF4-FFF2-40B4-BE49-F238E27FC236}">
                <a16:creationId xmlns:a16="http://schemas.microsoft.com/office/drawing/2014/main" id="{79801E52-72DF-45B1-9A85-A078AB1A008A}"/>
              </a:ext>
            </a:extLst>
          </p:cNvPr>
          <p:cNvSpPr/>
          <p:nvPr/>
        </p:nvSpPr>
        <p:spPr>
          <a:xfrm rot="18244637">
            <a:off x="6089936" y="1851647"/>
            <a:ext cx="1382996"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83" name="Rectangle 47"/>
          <p:cNvSpPr/>
          <p:nvPr/>
        </p:nvSpPr>
        <p:spPr>
          <a:xfrm rot="18359150">
            <a:off x="6032132" y="1863580"/>
            <a:ext cx="1772508" cy="371669"/>
          </a:xfrm>
          <a:prstGeom prst="rect">
            <a:avLst/>
          </a:prstGeom>
        </p:spPr>
        <p:txBody>
          <a:bodyPr wrap="square" lIns="0" tIns="0" rIns="0" bIns="0">
            <a:prstTxWarp prst="textArchUp">
              <a:avLst>
                <a:gd name="adj" fmla="val 10403941"/>
              </a:avLst>
            </a:prstTxWarp>
            <a:spAutoFit/>
          </a:bodyPr>
          <a:lstStyle/>
          <a:p>
            <a:pPr algn="ctr" defTabSz="1072840">
              <a:defRPr/>
            </a:pPr>
            <a:r>
              <a:rPr lang="en-US" sz="1100" kern="0" dirty="0">
                <a:solidFill>
                  <a:srgbClr val="007BB7">
                    <a:lumMod val="75000"/>
                  </a:srgbClr>
                </a:solidFill>
                <a:latin typeface="Roboto Medium"/>
              </a:rPr>
              <a:t>Airspace &amp; Defense</a:t>
            </a:r>
          </a:p>
        </p:txBody>
      </p:sp>
      <p:sp>
        <p:nvSpPr>
          <p:cNvPr id="315" name="Прямоугольник 314">
            <a:extLst>
              <a:ext uri="{FF2B5EF4-FFF2-40B4-BE49-F238E27FC236}">
                <a16:creationId xmlns:a16="http://schemas.microsoft.com/office/drawing/2014/main" id="{AD29E72B-8976-4DD0-99BA-CB7E67BD8746}"/>
              </a:ext>
            </a:extLst>
          </p:cNvPr>
          <p:cNvSpPr/>
          <p:nvPr/>
        </p:nvSpPr>
        <p:spPr>
          <a:xfrm>
            <a:off x="8486564" y="5978051"/>
            <a:ext cx="685320" cy="19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106" name="Rectangle 47">
            <a:extLst>
              <a:ext uri="{FF2B5EF4-FFF2-40B4-BE49-F238E27FC236}">
                <a16:creationId xmlns:a16="http://schemas.microsoft.com/office/drawing/2014/main" id="{070CB8E9-2239-4F90-9CE0-E00265B0F9E5}"/>
              </a:ext>
            </a:extLst>
          </p:cNvPr>
          <p:cNvSpPr/>
          <p:nvPr/>
        </p:nvSpPr>
        <p:spPr>
          <a:xfrm>
            <a:off x="7973544" y="5516060"/>
            <a:ext cx="1772508" cy="555092"/>
          </a:xfrm>
          <a:prstGeom prst="rect">
            <a:avLst/>
          </a:prstGeom>
        </p:spPr>
        <p:txBody>
          <a:bodyPr wrap="square" lIns="0" tIns="0" rIns="0" bIns="0">
            <a:prstTxWarp prst="textArchDown">
              <a:avLst/>
            </a:prstTxWarp>
            <a:spAutoFit/>
          </a:bodyPr>
          <a:lstStyle/>
          <a:p>
            <a:pPr algn="ctr" defTabSz="1219170">
              <a:spcBef>
                <a:spcPts val="1000"/>
              </a:spcBef>
              <a:defRPr/>
            </a:pPr>
            <a:r>
              <a:rPr lang="en-US" altLang="en-GB" sz="1100" kern="0" dirty="0">
                <a:solidFill>
                  <a:srgbClr val="007BB7">
                    <a:lumMod val="75000"/>
                  </a:srgbClr>
                </a:solidFill>
                <a:latin typeface="Roboto Medium"/>
                <a:ea typeface="Helvetica" charset="0"/>
                <a:cs typeface="Helvetica" charset="0"/>
              </a:rPr>
              <a:t>Maritime</a:t>
            </a:r>
          </a:p>
        </p:txBody>
      </p:sp>
      <p:sp>
        <p:nvSpPr>
          <p:cNvPr id="82" name="TextBox 81">
            <a:extLst>
              <a:ext uri="{FF2B5EF4-FFF2-40B4-BE49-F238E27FC236}">
                <a16:creationId xmlns:a16="http://schemas.microsoft.com/office/drawing/2014/main" id="{F5EE9651-E2B7-E649-9373-5C2211BADFAF}"/>
              </a:ext>
            </a:extLst>
          </p:cNvPr>
          <p:cNvSpPr txBox="1"/>
          <p:nvPr/>
        </p:nvSpPr>
        <p:spPr>
          <a:xfrm>
            <a:off x="412576" y="6568618"/>
            <a:ext cx="11293754" cy="246221"/>
          </a:xfrm>
          <a:prstGeom prst="rect">
            <a:avLst/>
          </a:prstGeom>
          <a:noFill/>
        </p:spPr>
        <p:txBody>
          <a:bodyPr wrap="square" lIns="0" tIns="0" rIns="0" bIns="0" rtlCol="0">
            <a:spAutoFit/>
          </a:bodyPr>
          <a:lstStyle/>
          <a:p>
            <a:r>
              <a:rPr lang="en" sz="800" dirty="0">
                <a:solidFill>
                  <a:prstClr val="white">
                    <a:lumMod val="75000"/>
                  </a:prstClr>
                </a:solidFill>
              </a:rPr>
              <a:t>This presentation may contain privileged and/or confidential information, and is intended to be received only by persons entitled to receive </a:t>
            </a:r>
            <a:r>
              <a:rPr lang="en" sz="800">
                <a:solidFill>
                  <a:prstClr val="white">
                    <a:lumMod val="75000"/>
                  </a:prstClr>
                </a:solidFill>
              </a:rPr>
              <a:t>such information. </a:t>
            </a:r>
            <a:r>
              <a:rPr lang="en" sz="800" dirty="0">
                <a:solidFill>
                  <a:prstClr val="white">
                    <a:lumMod val="75000"/>
                  </a:prstClr>
                </a:solidFill>
              </a:rPr>
              <a:t>If you have received this presentation in error, please notify the </a:t>
            </a:r>
            <a:r>
              <a:rPr lang="en" sz="800">
                <a:solidFill>
                  <a:prstClr val="white">
                    <a:lumMod val="75000"/>
                  </a:prstClr>
                </a:solidFill>
              </a:rPr>
              <a:t>sender immediately. </a:t>
            </a:r>
            <a:endParaRPr lang="en" sz="800" dirty="0">
              <a:solidFill>
                <a:prstClr val="white">
                  <a:lumMod val="75000"/>
                </a:prstClr>
              </a:solidFill>
            </a:endParaRPr>
          </a:p>
          <a:p>
            <a:r>
              <a:rPr lang="en" sz="800" dirty="0">
                <a:solidFill>
                  <a:prstClr val="white">
                    <a:lumMod val="75000"/>
                  </a:prstClr>
                </a:solidFill>
              </a:rPr>
              <a:t>Please delete it and all attachments from any servers, hard drives or any </a:t>
            </a:r>
            <a:r>
              <a:rPr lang="en" sz="800">
                <a:solidFill>
                  <a:prstClr val="white">
                    <a:lumMod val="75000"/>
                  </a:prstClr>
                </a:solidFill>
              </a:rPr>
              <a:t>other media. </a:t>
            </a:r>
            <a:r>
              <a:rPr lang="en" sz="800" dirty="0">
                <a:solidFill>
                  <a:prstClr val="white">
                    <a:lumMod val="75000"/>
                  </a:prstClr>
                </a:solidFill>
              </a:rPr>
              <a:t>Other use of this presentation by you is </a:t>
            </a:r>
            <a:r>
              <a:rPr lang="en" sz="800">
                <a:solidFill>
                  <a:prstClr val="white">
                    <a:lumMod val="75000"/>
                  </a:prstClr>
                </a:solidFill>
              </a:rPr>
              <a:t>strictly prohibited.</a:t>
            </a:r>
            <a:endParaRPr lang="en" sz="800" dirty="0">
              <a:solidFill>
                <a:prstClr val="white">
                  <a:lumMod val="75000"/>
                </a:prstClr>
              </a:solidFill>
            </a:endParaRPr>
          </a:p>
        </p:txBody>
      </p:sp>
      <p:pic>
        <p:nvPicPr>
          <p:cNvPr id="84" name="Рисунок 83" descr="Изображение выглядит как объект&#10;&#10;Автоматически созданное описание">
            <a:extLst>
              <a:ext uri="{FF2B5EF4-FFF2-40B4-BE49-F238E27FC236}">
                <a16:creationId xmlns:a16="http://schemas.microsoft.com/office/drawing/2014/main" id="{767BF636-DB2E-7443-9FA0-65F1A191B30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87944" y="3130586"/>
            <a:ext cx="1104207" cy="220841"/>
          </a:xfrm>
          <a:prstGeom prst="rect">
            <a:avLst/>
          </a:prstGeom>
          <a:effectLst>
            <a:outerShdw blurRad="114300" sx="102000" sy="102000" algn="ctr" rotWithShape="0">
              <a:prstClr val="black">
                <a:alpha val="49000"/>
              </a:prstClr>
            </a:outerShdw>
          </a:effectLst>
        </p:spPr>
      </p:pic>
      <p:sp>
        <p:nvSpPr>
          <p:cNvPr id="2" name="Прямоугольник 1"/>
          <p:cNvSpPr/>
          <p:nvPr/>
        </p:nvSpPr>
        <p:spPr>
          <a:xfrm>
            <a:off x="5677317" y="3391449"/>
            <a:ext cx="768668" cy="215444"/>
          </a:xfrm>
          <a:prstGeom prst="rect">
            <a:avLst/>
          </a:prstGeom>
        </p:spPr>
        <p:txBody>
          <a:bodyPr wrap="square">
            <a:spAutoFit/>
          </a:bodyPr>
          <a:lstStyle/>
          <a:p>
            <a:pPr defTabSz="1219170">
              <a:spcBef>
                <a:spcPts val="1000"/>
              </a:spcBef>
              <a:defRPr/>
            </a:pPr>
            <a:r>
              <a:rPr lang="en-US" altLang="en-GB" sz="800" kern="0" dirty="0">
                <a:solidFill>
                  <a:prstClr val="white"/>
                </a:solidFill>
                <a:ea typeface="Helvetica" charset="0"/>
                <a:cs typeface="Helvetica" charset="0"/>
              </a:rPr>
              <a:t>Oil and Gas</a:t>
            </a:r>
            <a:endParaRPr lang="en-US" altLang="en-GB" sz="800" kern="0" baseline="30000" dirty="0">
              <a:solidFill>
                <a:prstClr val="white"/>
              </a:solidFill>
              <a:ea typeface="Helvetica" charset="0"/>
              <a:cs typeface="Helvetica" charset="0"/>
            </a:endParaRPr>
          </a:p>
        </p:txBody>
      </p:sp>
      <p:pic>
        <p:nvPicPr>
          <p:cNvPr id="70" name="Рисунок 69">
            <a:extLst>
              <a:ext uri="{FF2B5EF4-FFF2-40B4-BE49-F238E27FC236}">
                <a16:creationId xmlns:a16="http://schemas.microsoft.com/office/drawing/2014/main" id="{674B58A3-C11A-4292-B451-EA6F7D57FD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03224" y="2297212"/>
            <a:ext cx="252000" cy="252000"/>
          </a:xfrm>
          <a:prstGeom prst="rect">
            <a:avLst/>
          </a:prstGeom>
        </p:spPr>
      </p:pic>
      <p:pic>
        <p:nvPicPr>
          <p:cNvPr id="71" name="Рисунок 70">
            <a:extLst>
              <a:ext uri="{FF2B5EF4-FFF2-40B4-BE49-F238E27FC236}">
                <a16:creationId xmlns:a16="http://schemas.microsoft.com/office/drawing/2014/main" id="{2DC95AF8-26B1-4F7E-A45A-7CB5A48222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04041" y="4398476"/>
            <a:ext cx="216000" cy="222448"/>
          </a:xfrm>
          <a:prstGeom prst="rect">
            <a:avLst/>
          </a:prstGeom>
        </p:spPr>
      </p:pic>
      <p:pic>
        <p:nvPicPr>
          <p:cNvPr id="73" name="Рисунок 72">
            <a:extLst>
              <a:ext uri="{FF2B5EF4-FFF2-40B4-BE49-F238E27FC236}">
                <a16:creationId xmlns:a16="http://schemas.microsoft.com/office/drawing/2014/main" id="{93EE962F-A83B-4E52-A0CF-6D29DD308E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57157" y="4405499"/>
            <a:ext cx="291711" cy="291711"/>
          </a:xfrm>
          <a:prstGeom prst="rect">
            <a:avLst/>
          </a:prstGeom>
        </p:spPr>
      </p:pic>
      <p:sp>
        <p:nvSpPr>
          <p:cNvPr id="4" name="Прямоугольник 3"/>
          <p:cNvSpPr/>
          <p:nvPr/>
        </p:nvSpPr>
        <p:spPr>
          <a:xfrm>
            <a:off x="621679" y="4882295"/>
            <a:ext cx="6096000" cy="923330"/>
          </a:xfrm>
          <a:prstGeom prst="rect">
            <a:avLst/>
          </a:prstGeom>
        </p:spPr>
        <p:txBody>
          <a:bodyPr>
            <a:spAutoFit/>
          </a:bodyPr>
          <a:lstStyle/>
          <a:p>
            <a:pPr algn="just" defTabSz="1219170">
              <a:defRPr/>
            </a:pPr>
            <a:r>
              <a:rPr lang="en-US" dirty="0">
                <a:latin typeface="Arial" panose="020B0604020202020204" pitchFamily="34" charset="0"/>
                <a:cs typeface="Arial" panose="020B0604020202020204" pitchFamily="34" charset="0"/>
              </a:rPr>
              <a:t>Cognitive Cleaning allows to:</a:t>
            </a:r>
          </a:p>
          <a:p>
            <a:pPr marL="285750" indent="-285750" algn="just" defTabSz="1219170">
              <a:buFont typeface="Arial" panose="020B0604020202020204" pitchFamily="34" charset="0"/>
              <a:buChar char="•"/>
              <a:defRPr/>
            </a:pPr>
            <a:r>
              <a:rPr lang="en-US" dirty="0">
                <a:latin typeface="Arial" panose="020B0604020202020204" pitchFamily="34" charset="0"/>
                <a:cs typeface="Arial" panose="020B0604020202020204" pitchFamily="34" charset="0"/>
              </a:rPr>
              <a:t>uplift the refining margin by </a:t>
            </a:r>
            <a:r>
              <a:rPr lang="en-US" b="1" dirty="0">
                <a:solidFill>
                  <a:srgbClr val="00B050"/>
                </a:solidFill>
              </a:rPr>
              <a:t>USD 0.3 – 0.8 /bbl</a:t>
            </a:r>
          </a:p>
          <a:p>
            <a:pPr marL="285750" indent="-285750" algn="just" defTabSz="1219170">
              <a:buFont typeface="Arial" panose="020B0604020202020204" pitchFamily="34" charset="0"/>
              <a:buChar char="•"/>
              <a:defRPr/>
            </a:pPr>
            <a:r>
              <a:rPr lang="en-US" dirty="0">
                <a:latin typeface="Arial" panose="020B0604020202020204" pitchFamily="34" charset="0"/>
                <a:cs typeface="Arial" panose="020B0604020202020204" pitchFamily="34" charset="0"/>
              </a:rPr>
              <a:t>to reduce CO2 emissions by </a:t>
            </a:r>
            <a:r>
              <a:rPr lang="en-US" b="1" dirty="0">
                <a:solidFill>
                  <a:srgbClr val="00B050"/>
                </a:solidFill>
                <a:latin typeface="Arial" panose="020B0604020202020204" pitchFamily="34" charset="0"/>
                <a:cs typeface="Arial" panose="020B0604020202020204" pitchFamily="34" charset="0"/>
              </a:rPr>
              <a:t>15 - 20%</a:t>
            </a:r>
            <a:endParaRPr lang="en-US" b="1" dirty="0">
              <a:solidFill>
                <a:srgbClr val="00B050"/>
              </a:solidFill>
              <a:latin typeface="Arial Narrow" panose="020B0606020202030204" pitchFamily="34" charset="0"/>
            </a:endParaRPr>
          </a:p>
        </p:txBody>
      </p:sp>
    </p:spTree>
    <p:extLst>
      <p:ext uri="{BB962C8B-B14F-4D97-AF65-F5344CB8AC3E}">
        <p14:creationId xmlns:p14="http://schemas.microsoft.com/office/powerpoint/2010/main" val="307533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Прямоугольник 124">
            <a:extLst>
              <a:ext uri="{FF2B5EF4-FFF2-40B4-BE49-F238E27FC236}">
                <a16:creationId xmlns:a16="http://schemas.microsoft.com/office/drawing/2014/main" id="{4CBCA5BA-ECF2-ED4C-AD34-695E86CE9150}"/>
              </a:ext>
            </a:extLst>
          </p:cNvPr>
          <p:cNvSpPr/>
          <p:nvPr/>
        </p:nvSpPr>
        <p:spPr>
          <a:xfrm>
            <a:off x="11036728" y="992161"/>
            <a:ext cx="583772" cy="4448842"/>
          </a:xfrm>
          <a:prstGeom prst="rect">
            <a:avLst/>
          </a:prstGeom>
          <a:gradFill flip="none" rotWithShape="1">
            <a:gsLst>
              <a:gs pos="39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4" name="Номер слайда 53">
            <a:extLst>
              <a:ext uri="{FF2B5EF4-FFF2-40B4-BE49-F238E27FC236}">
                <a16:creationId xmlns:a16="http://schemas.microsoft.com/office/drawing/2014/main" id="{F3F9B813-AE3B-4333-913E-A4E89F75CBF3}"/>
              </a:ext>
            </a:extLst>
          </p:cNvPr>
          <p:cNvSpPr>
            <a:spLocks noGrp="1"/>
          </p:cNvSpPr>
          <p:nvPr>
            <p:ph type="sldNum" sz="quarter" idx="10"/>
          </p:nvPr>
        </p:nvSpPr>
        <p:spPr>
          <a:xfrm>
            <a:off x="11210925" y="6511741"/>
            <a:ext cx="357188" cy="184666"/>
          </a:xfrm>
        </p:spPr>
        <p:txBody>
          <a:bodyPr/>
          <a:lstStyle/>
          <a:p>
            <a:fld id="{BEBBE1A4-B8D4-4FCD-8EBF-3AF890B45536}" type="slidenum">
              <a:rPr lang="ru-RU" smtClean="0"/>
              <a:pPr/>
              <a:t>21</a:t>
            </a:fld>
            <a:endParaRPr lang="ru-RU" dirty="0"/>
          </a:p>
        </p:txBody>
      </p:sp>
      <p:sp>
        <p:nvSpPr>
          <p:cNvPr id="2" name="Заголовок 1">
            <a:extLst>
              <a:ext uri="{FF2B5EF4-FFF2-40B4-BE49-F238E27FC236}">
                <a16:creationId xmlns:a16="http://schemas.microsoft.com/office/drawing/2014/main" id="{28CE3256-A66C-144E-92E4-B5060B82A6B2}"/>
              </a:ext>
            </a:extLst>
          </p:cNvPr>
          <p:cNvSpPr>
            <a:spLocks noGrp="1"/>
          </p:cNvSpPr>
          <p:nvPr>
            <p:ph type="title"/>
          </p:nvPr>
        </p:nvSpPr>
        <p:spPr>
          <a:xfrm>
            <a:off x="652916" y="127656"/>
            <a:ext cx="9468000" cy="346249"/>
          </a:xfrm>
        </p:spPr>
        <p:txBody>
          <a:bodyPr/>
          <a:lstStyle/>
          <a:p>
            <a:r>
              <a:rPr lang="en-US" sz="2500" b="1" dirty="0"/>
              <a:t>Refining margins uplift with no CAPEX</a:t>
            </a:r>
          </a:p>
        </p:txBody>
      </p:sp>
      <p:sp>
        <p:nvSpPr>
          <p:cNvPr id="97" name="Rectangle 5">
            <a:extLst>
              <a:ext uri="{FF2B5EF4-FFF2-40B4-BE49-F238E27FC236}">
                <a16:creationId xmlns:a16="http://schemas.microsoft.com/office/drawing/2014/main" id="{7AB5C3F2-C24C-4257-A163-80872A7DA5A1}"/>
              </a:ext>
            </a:extLst>
          </p:cNvPr>
          <p:cNvSpPr/>
          <p:nvPr/>
        </p:nvSpPr>
        <p:spPr>
          <a:xfrm>
            <a:off x="623888" y="5844628"/>
            <a:ext cx="10944225" cy="622300"/>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900000" rIns="72000" bIns="36000" rtlCol="0" anchor="t"/>
          <a:lstStyle/>
          <a:p>
            <a:pPr algn="ctr" defTabSz="1219170" fontAlgn="base">
              <a:spcBef>
                <a:spcPct val="0"/>
              </a:spcBef>
              <a:spcAft>
                <a:spcPct val="0"/>
              </a:spcAft>
            </a:pPr>
            <a:endParaRPr lang="en-US" sz="1200" dirty="0">
              <a:solidFill>
                <a:schemeClr val="tx1"/>
              </a:solidFill>
            </a:endParaRPr>
          </a:p>
        </p:txBody>
      </p:sp>
      <p:sp>
        <p:nvSpPr>
          <p:cNvPr id="98" name="TextBox 97">
            <a:extLst>
              <a:ext uri="{FF2B5EF4-FFF2-40B4-BE49-F238E27FC236}">
                <a16:creationId xmlns:a16="http://schemas.microsoft.com/office/drawing/2014/main" id="{790FE604-7C4E-40B2-BFC0-550CF8BCA43C}"/>
              </a:ext>
            </a:extLst>
          </p:cNvPr>
          <p:cNvSpPr txBox="1"/>
          <p:nvPr/>
        </p:nvSpPr>
        <p:spPr>
          <a:xfrm>
            <a:off x="1819556" y="6018115"/>
            <a:ext cx="8756831" cy="276999"/>
          </a:xfrm>
          <a:prstGeom prst="rect">
            <a:avLst/>
          </a:prstGeom>
          <a:noFill/>
        </p:spPr>
        <p:txBody>
          <a:bodyPr wrap="square" lIns="0" tIns="0" rIns="0" bIns="0" rtlCol="0" anchor="ctr">
            <a:spAutoFit/>
          </a:bodyPr>
          <a:lstStyle/>
          <a:p>
            <a:pPr algn="ctr"/>
            <a:r>
              <a:rPr lang="en-US" b="1" dirty="0">
                <a:solidFill>
                  <a:schemeClr val="bg1"/>
                </a:solidFill>
              </a:rPr>
              <a:t>Double effect: Higher margins + Lower CO2 emissions</a:t>
            </a:r>
          </a:p>
        </p:txBody>
      </p:sp>
      <p:sp>
        <p:nvSpPr>
          <p:cNvPr id="100" name="Параллелограмм 99">
            <a:extLst>
              <a:ext uri="{FF2B5EF4-FFF2-40B4-BE49-F238E27FC236}">
                <a16:creationId xmlns:a16="http://schemas.microsoft.com/office/drawing/2014/main" id="{614C1B7A-5F13-458B-B74F-90B9672E187D}"/>
              </a:ext>
            </a:extLst>
          </p:cNvPr>
          <p:cNvSpPr/>
          <p:nvPr/>
        </p:nvSpPr>
        <p:spPr>
          <a:xfrm>
            <a:off x="10029581" y="5523717"/>
            <a:ext cx="1260719" cy="1061072"/>
          </a:xfrm>
          <a:prstGeom prst="parallelogram">
            <a:avLst>
              <a:gd name="adj" fmla="val 56475"/>
            </a:avLst>
          </a:prstGeom>
          <a:gradFill>
            <a:gsLst>
              <a:gs pos="0">
                <a:schemeClr val="bg1">
                  <a:alpha val="0"/>
                </a:schemeClr>
              </a:gs>
              <a:gs pos="100000">
                <a:schemeClr val="bg1">
                  <a:alpha val="2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Параллелограмм 100">
            <a:extLst>
              <a:ext uri="{FF2B5EF4-FFF2-40B4-BE49-F238E27FC236}">
                <a16:creationId xmlns:a16="http://schemas.microsoft.com/office/drawing/2014/main" id="{3F2D9CEC-F90B-4FEB-AA6F-C99934BE7F9B}"/>
              </a:ext>
            </a:extLst>
          </p:cNvPr>
          <p:cNvSpPr/>
          <p:nvPr/>
        </p:nvSpPr>
        <p:spPr>
          <a:xfrm>
            <a:off x="9861663" y="5949584"/>
            <a:ext cx="652806" cy="549430"/>
          </a:xfrm>
          <a:prstGeom prst="parallelogram">
            <a:avLst>
              <a:gd name="adj" fmla="val 56475"/>
            </a:avLst>
          </a:prstGeom>
          <a:gradFill>
            <a:gsLst>
              <a:gs pos="0">
                <a:schemeClr val="bg1">
                  <a:alpha val="0"/>
                </a:schemeClr>
              </a:gs>
              <a:gs pos="100000">
                <a:schemeClr val="bg1">
                  <a:alpha val="2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Параллелограмм 103">
            <a:extLst>
              <a:ext uri="{FF2B5EF4-FFF2-40B4-BE49-F238E27FC236}">
                <a16:creationId xmlns:a16="http://schemas.microsoft.com/office/drawing/2014/main" id="{C3D61BAB-B8C9-4BD9-87E7-8EFB77897474}"/>
              </a:ext>
            </a:extLst>
          </p:cNvPr>
          <p:cNvSpPr/>
          <p:nvPr/>
        </p:nvSpPr>
        <p:spPr>
          <a:xfrm>
            <a:off x="879765" y="5775033"/>
            <a:ext cx="943736" cy="79428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Параллелограмм 104">
            <a:extLst>
              <a:ext uri="{FF2B5EF4-FFF2-40B4-BE49-F238E27FC236}">
                <a16:creationId xmlns:a16="http://schemas.microsoft.com/office/drawing/2014/main" id="{00F2F118-3E72-466C-B09A-923A1F0E3F50}"/>
              </a:ext>
            </a:extLst>
          </p:cNvPr>
          <p:cNvSpPr/>
          <p:nvPr/>
        </p:nvSpPr>
        <p:spPr>
          <a:xfrm>
            <a:off x="1740418" y="5796769"/>
            <a:ext cx="812284" cy="6836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араллелограмм 105">
            <a:extLst>
              <a:ext uri="{FF2B5EF4-FFF2-40B4-BE49-F238E27FC236}">
                <a16:creationId xmlns:a16="http://schemas.microsoft.com/office/drawing/2014/main" id="{E187A7B8-6D6C-4458-A185-A3B5E04BBBEB}"/>
              </a:ext>
            </a:extLst>
          </p:cNvPr>
          <p:cNvSpPr/>
          <p:nvPr/>
        </p:nvSpPr>
        <p:spPr>
          <a:xfrm>
            <a:off x="1119292" y="5562949"/>
            <a:ext cx="1053883" cy="88699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86">
            <a:extLst>
              <a:ext uri="{FF2B5EF4-FFF2-40B4-BE49-F238E27FC236}">
                <a16:creationId xmlns:a16="http://schemas.microsoft.com/office/drawing/2014/main" id="{366FBA05-7114-4BD9-9A19-FFE2B8C76DB1}"/>
              </a:ext>
            </a:extLst>
          </p:cNvPr>
          <p:cNvSpPr/>
          <p:nvPr/>
        </p:nvSpPr>
        <p:spPr>
          <a:xfrm>
            <a:off x="851396" y="1387149"/>
            <a:ext cx="465830" cy="4131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Rectangle 5">
            <a:extLst>
              <a:ext uri="{FF2B5EF4-FFF2-40B4-BE49-F238E27FC236}">
                <a16:creationId xmlns:a16="http://schemas.microsoft.com/office/drawing/2014/main" id="{85F63E64-7CF1-49D5-8F30-92863CA15558}"/>
              </a:ext>
            </a:extLst>
          </p:cNvPr>
          <p:cNvSpPr/>
          <p:nvPr/>
        </p:nvSpPr>
        <p:spPr>
          <a:xfrm>
            <a:off x="623888" y="910447"/>
            <a:ext cx="5373971" cy="4737099"/>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900000" rIns="72000" bIns="36000" rtlCol="0" anchor="t"/>
          <a:lstStyle/>
          <a:p>
            <a:pPr algn="ctr" defTabSz="1219170" fontAlgn="base">
              <a:spcBef>
                <a:spcPct val="0"/>
              </a:spcBef>
              <a:spcAft>
                <a:spcPct val="0"/>
              </a:spcAft>
            </a:pPr>
            <a:endParaRPr lang="en-US" sz="1200" dirty="0">
              <a:solidFill>
                <a:schemeClr val="tx1"/>
              </a:solidFill>
            </a:endParaRPr>
          </a:p>
        </p:txBody>
      </p:sp>
      <p:sp>
        <p:nvSpPr>
          <p:cNvPr id="94" name="TextBox 93">
            <a:extLst>
              <a:ext uri="{FF2B5EF4-FFF2-40B4-BE49-F238E27FC236}">
                <a16:creationId xmlns:a16="http://schemas.microsoft.com/office/drawing/2014/main" id="{C9D98C0B-7DE1-4040-9FF1-649902951FC0}"/>
              </a:ext>
            </a:extLst>
          </p:cNvPr>
          <p:cNvSpPr txBox="1"/>
          <p:nvPr/>
        </p:nvSpPr>
        <p:spPr>
          <a:xfrm>
            <a:off x="768299" y="1066922"/>
            <a:ext cx="5137965" cy="207749"/>
          </a:xfrm>
          <a:prstGeom prst="rect">
            <a:avLst/>
          </a:prstGeom>
          <a:noFill/>
        </p:spPr>
        <p:txBody>
          <a:bodyPr wrap="square" lIns="0" tIns="0" rIns="0" bIns="0" rtlCol="0">
            <a:spAutoFit/>
          </a:bodyPr>
          <a:lstStyle/>
          <a:p>
            <a:r>
              <a:rPr lang="en-US" sz="1350" dirty="0">
                <a:solidFill>
                  <a:schemeClr val="bg1"/>
                </a:solidFill>
                <a:latin typeface="+mj-lt"/>
              </a:rPr>
              <a:t>Illustrative example</a:t>
            </a:r>
          </a:p>
        </p:txBody>
      </p:sp>
      <p:sp>
        <p:nvSpPr>
          <p:cNvPr id="96" name="TextBox 95">
            <a:extLst>
              <a:ext uri="{FF2B5EF4-FFF2-40B4-BE49-F238E27FC236}">
                <a16:creationId xmlns:a16="http://schemas.microsoft.com/office/drawing/2014/main" id="{BF464E6A-F352-4EC7-8936-F363317B2622}"/>
              </a:ext>
            </a:extLst>
          </p:cNvPr>
          <p:cNvSpPr txBox="1"/>
          <p:nvPr/>
        </p:nvSpPr>
        <p:spPr>
          <a:xfrm>
            <a:off x="768300" y="1485658"/>
            <a:ext cx="2568186" cy="276999"/>
          </a:xfrm>
          <a:prstGeom prst="rect">
            <a:avLst/>
          </a:prstGeom>
          <a:noFill/>
        </p:spPr>
        <p:txBody>
          <a:bodyPr wrap="square" lIns="0" tIns="0" rIns="0" bIns="0" rtlCol="0">
            <a:spAutoFit/>
          </a:bodyPr>
          <a:lstStyle/>
          <a:p>
            <a:r>
              <a:rPr lang="en-US" sz="900" dirty="0">
                <a:solidFill>
                  <a:schemeClr val="bg1">
                    <a:lumMod val="50000"/>
                  </a:schemeClr>
                </a:solidFill>
              </a:rPr>
              <a:t>Relative heat</a:t>
            </a:r>
            <a:br>
              <a:rPr lang="ru-RU" sz="900" dirty="0">
                <a:solidFill>
                  <a:schemeClr val="bg1">
                    <a:lumMod val="50000"/>
                  </a:schemeClr>
                </a:solidFill>
              </a:rPr>
            </a:br>
            <a:r>
              <a:rPr lang="en-US" sz="900" dirty="0">
                <a:solidFill>
                  <a:schemeClr val="bg1">
                    <a:lumMod val="50000"/>
                  </a:schemeClr>
                </a:solidFill>
              </a:rPr>
              <a:t>transfer efficiency </a:t>
            </a:r>
            <a:endParaRPr lang="ru-RU" sz="900" dirty="0">
              <a:solidFill>
                <a:schemeClr val="bg1">
                  <a:lumMod val="50000"/>
                </a:schemeClr>
              </a:solidFill>
            </a:endParaRPr>
          </a:p>
        </p:txBody>
      </p:sp>
      <p:cxnSp>
        <p:nvCxnSpPr>
          <p:cNvPr id="165" name="Прямая соединительная линия 164">
            <a:extLst>
              <a:ext uri="{FF2B5EF4-FFF2-40B4-BE49-F238E27FC236}">
                <a16:creationId xmlns:a16="http://schemas.microsoft.com/office/drawing/2014/main" id="{BA380961-2A59-427F-91E4-2670F8DDFFF9}"/>
              </a:ext>
            </a:extLst>
          </p:cNvPr>
          <p:cNvCxnSpPr>
            <a:stCxn id="182" idx="6"/>
          </p:cNvCxnSpPr>
          <p:nvPr/>
        </p:nvCxnSpPr>
        <p:spPr>
          <a:xfrm>
            <a:off x="6812808" y="4357451"/>
            <a:ext cx="4694382"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6" name="Прямая соединительная линия 165">
            <a:extLst>
              <a:ext uri="{FF2B5EF4-FFF2-40B4-BE49-F238E27FC236}">
                <a16:creationId xmlns:a16="http://schemas.microsoft.com/office/drawing/2014/main" id="{3E9B19AC-8700-4D1B-81F3-259CE6F7F3F1}"/>
              </a:ext>
            </a:extLst>
          </p:cNvPr>
          <p:cNvCxnSpPr>
            <a:cxnSpLocks/>
          </p:cNvCxnSpPr>
          <p:nvPr/>
        </p:nvCxnSpPr>
        <p:spPr>
          <a:xfrm>
            <a:off x="6761670" y="3525770"/>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7" name="Прямая соединительная линия 166">
            <a:extLst>
              <a:ext uri="{FF2B5EF4-FFF2-40B4-BE49-F238E27FC236}">
                <a16:creationId xmlns:a16="http://schemas.microsoft.com/office/drawing/2014/main" id="{DF7631A1-A58A-4BEC-AC29-983158827837}"/>
              </a:ext>
            </a:extLst>
          </p:cNvPr>
          <p:cNvCxnSpPr/>
          <p:nvPr/>
        </p:nvCxnSpPr>
        <p:spPr>
          <a:xfrm>
            <a:off x="6761670" y="2699934"/>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8" name="Прямая соединительная линия 167">
            <a:extLst>
              <a:ext uri="{FF2B5EF4-FFF2-40B4-BE49-F238E27FC236}">
                <a16:creationId xmlns:a16="http://schemas.microsoft.com/office/drawing/2014/main" id="{8525137C-5E3E-40AB-AFB1-E5D28B2D6844}"/>
              </a:ext>
            </a:extLst>
          </p:cNvPr>
          <p:cNvCxnSpPr>
            <a:cxnSpLocks/>
          </p:cNvCxnSpPr>
          <p:nvPr/>
        </p:nvCxnSpPr>
        <p:spPr>
          <a:xfrm>
            <a:off x="6761670" y="1951905"/>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0" name="Полилиния: фигура 169">
            <a:extLst>
              <a:ext uri="{FF2B5EF4-FFF2-40B4-BE49-F238E27FC236}">
                <a16:creationId xmlns:a16="http://schemas.microsoft.com/office/drawing/2014/main" id="{147F77CF-8020-4EFC-8AC4-5E25B06FFEAA}"/>
              </a:ext>
            </a:extLst>
          </p:cNvPr>
          <p:cNvSpPr/>
          <p:nvPr/>
        </p:nvSpPr>
        <p:spPr>
          <a:xfrm>
            <a:off x="6807851" y="1910570"/>
            <a:ext cx="3789449" cy="2575059"/>
          </a:xfrm>
          <a:custGeom>
            <a:avLst/>
            <a:gdLst>
              <a:gd name="connsiteX0" fmla="*/ 8427402 w 8427402"/>
              <a:gd name="connsiteY0" fmla="*/ 2529587 h 2612704"/>
              <a:gd name="connsiteX1" fmla="*/ 8427402 w 8427402"/>
              <a:gd name="connsiteY1" fmla="*/ 2540364 h 2612704"/>
              <a:gd name="connsiteX2" fmla="*/ 8355062 w 8427402"/>
              <a:gd name="connsiteY2" fmla="*/ 2612704 h 2612704"/>
              <a:gd name="connsiteX3" fmla="*/ 8344550 w 8427402"/>
              <a:gd name="connsiteY3" fmla="*/ 2612439 h 2612704"/>
              <a:gd name="connsiteX4" fmla="*/ 8427402 w 8427402"/>
              <a:gd name="connsiteY4" fmla="*/ 2378476 h 2612704"/>
              <a:gd name="connsiteX5" fmla="*/ 8427402 w 8427402"/>
              <a:gd name="connsiteY5" fmla="*/ 2389253 h 2612704"/>
              <a:gd name="connsiteX6" fmla="*/ 8207666 w 8427402"/>
              <a:gd name="connsiteY6" fmla="*/ 2608989 h 2612704"/>
              <a:gd name="connsiteX7" fmla="*/ 8197154 w 8427402"/>
              <a:gd name="connsiteY7" fmla="*/ 2608724 h 2612704"/>
              <a:gd name="connsiteX8" fmla="*/ 8427402 w 8427402"/>
              <a:gd name="connsiteY8" fmla="*/ 2227372 h 2612704"/>
              <a:gd name="connsiteX9" fmla="*/ 8427402 w 8427402"/>
              <a:gd name="connsiteY9" fmla="*/ 2238148 h 2612704"/>
              <a:gd name="connsiteX10" fmla="*/ 8060275 w 8427402"/>
              <a:gd name="connsiteY10" fmla="*/ 2605275 h 2612704"/>
              <a:gd name="connsiteX11" fmla="*/ 8049763 w 8427402"/>
              <a:gd name="connsiteY11" fmla="*/ 2605010 h 2612704"/>
              <a:gd name="connsiteX12" fmla="*/ 8427402 w 8427402"/>
              <a:gd name="connsiteY12" fmla="*/ 2076263 h 2612704"/>
              <a:gd name="connsiteX13" fmla="*/ 8427402 w 8427402"/>
              <a:gd name="connsiteY13" fmla="*/ 2087040 h 2612704"/>
              <a:gd name="connsiteX14" fmla="*/ 7912881 w 8427402"/>
              <a:gd name="connsiteY14" fmla="*/ 2601561 h 2612704"/>
              <a:gd name="connsiteX15" fmla="*/ 7902369 w 8427402"/>
              <a:gd name="connsiteY15" fmla="*/ 2601296 h 2612704"/>
              <a:gd name="connsiteX16" fmla="*/ 8427402 w 8427402"/>
              <a:gd name="connsiteY16" fmla="*/ 1925152 h 2612704"/>
              <a:gd name="connsiteX17" fmla="*/ 8427402 w 8427402"/>
              <a:gd name="connsiteY17" fmla="*/ 1935929 h 2612704"/>
              <a:gd name="connsiteX18" fmla="*/ 7767701 w 8427402"/>
              <a:gd name="connsiteY18" fmla="*/ 2595630 h 2612704"/>
              <a:gd name="connsiteX19" fmla="*/ 7757478 w 8427402"/>
              <a:gd name="connsiteY19" fmla="*/ 2595076 h 2612704"/>
              <a:gd name="connsiteX20" fmla="*/ 8427402 w 8427402"/>
              <a:gd name="connsiteY20" fmla="*/ 1774048 h 2612704"/>
              <a:gd name="connsiteX21" fmla="*/ 8427402 w 8427402"/>
              <a:gd name="connsiteY21" fmla="*/ 1784824 h 2612704"/>
              <a:gd name="connsiteX22" fmla="*/ 7624365 w 8427402"/>
              <a:gd name="connsiteY22" fmla="*/ 2587861 h 2612704"/>
              <a:gd name="connsiteX23" fmla="*/ 7614143 w 8427402"/>
              <a:gd name="connsiteY23" fmla="*/ 2587307 h 2612704"/>
              <a:gd name="connsiteX24" fmla="*/ 8427402 w 8427402"/>
              <a:gd name="connsiteY24" fmla="*/ 1622938 h 2612704"/>
              <a:gd name="connsiteX25" fmla="*/ 8427402 w 8427402"/>
              <a:gd name="connsiteY25" fmla="*/ 1633714 h 2612704"/>
              <a:gd name="connsiteX26" fmla="*/ 7481025 w 8427402"/>
              <a:gd name="connsiteY26" fmla="*/ 2580091 h 2612704"/>
              <a:gd name="connsiteX27" fmla="*/ 7470802 w 8427402"/>
              <a:gd name="connsiteY27" fmla="*/ 2579537 h 2612704"/>
              <a:gd name="connsiteX28" fmla="*/ 8427402 w 8427402"/>
              <a:gd name="connsiteY28" fmla="*/ 1471828 h 2612704"/>
              <a:gd name="connsiteX29" fmla="*/ 8427402 w 8427402"/>
              <a:gd name="connsiteY29" fmla="*/ 1482604 h 2612704"/>
              <a:gd name="connsiteX30" fmla="*/ 7337685 w 8427402"/>
              <a:gd name="connsiteY30" fmla="*/ 2572321 h 2612704"/>
              <a:gd name="connsiteX31" fmla="*/ 7327462 w 8427402"/>
              <a:gd name="connsiteY31" fmla="*/ 2571767 h 2612704"/>
              <a:gd name="connsiteX32" fmla="*/ 8427402 w 8427402"/>
              <a:gd name="connsiteY32" fmla="*/ 1320724 h 2612704"/>
              <a:gd name="connsiteX33" fmla="*/ 8427402 w 8427402"/>
              <a:gd name="connsiteY33" fmla="*/ 1331501 h 2612704"/>
              <a:gd name="connsiteX34" fmla="*/ 7195325 w 8427402"/>
              <a:gd name="connsiteY34" fmla="*/ 2563578 h 2612704"/>
              <a:gd name="connsiteX35" fmla="*/ 7185381 w 8427402"/>
              <a:gd name="connsiteY35" fmla="*/ 2562744 h 2612704"/>
              <a:gd name="connsiteX36" fmla="*/ 8427402 w 8427402"/>
              <a:gd name="connsiteY36" fmla="*/ 1169613 h 2612704"/>
              <a:gd name="connsiteX37" fmla="*/ 8427402 w 8427402"/>
              <a:gd name="connsiteY37" fmla="*/ 1180389 h 2612704"/>
              <a:gd name="connsiteX38" fmla="*/ 7055900 w 8427402"/>
              <a:gd name="connsiteY38" fmla="*/ 2551891 h 2612704"/>
              <a:gd name="connsiteX39" fmla="*/ 7045957 w 8427402"/>
              <a:gd name="connsiteY39" fmla="*/ 2551057 h 2612704"/>
              <a:gd name="connsiteX40" fmla="*/ 8427402 w 8427402"/>
              <a:gd name="connsiteY40" fmla="*/ 1018504 h 2612704"/>
              <a:gd name="connsiteX41" fmla="*/ 8427402 w 8427402"/>
              <a:gd name="connsiteY41" fmla="*/ 1029280 h 2612704"/>
              <a:gd name="connsiteX42" fmla="*/ 6916478 w 8427402"/>
              <a:gd name="connsiteY42" fmla="*/ 2540204 h 2612704"/>
              <a:gd name="connsiteX43" fmla="*/ 6906535 w 8427402"/>
              <a:gd name="connsiteY43" fmla="*/ 2539371 h 2612704"/>
              <a:gd name="connsiteX44" fmla="*/ 8427402 w 8427402"/>
              <a:gd name="connsiteY44" fmla="*/ 867399 h 2612704"/>
              <a:gd name="connsiteX45" fmla="*/ 8427402 w 8427402"/>
              <a:gd name="connsiteY45" fmla="*/ 878175 h 2612704"/>
              <a:gd name="connsiteX46" fmla="*/ 6777060 w 8427402"/>
              <a:gd name="connsiteY46" fmla="*/ 2528518 h 2612704"/>
              <a:gd name="connsiteX47" fmla="*/ 6767117 w 8427402"/>
              <a:gd name="connsiteY47" fmla="*/ 2527685 h 2612704"/>
              <a:gd name="connsiteX48" fmla="*/ 4071417 w 8427402"/>
              <a:gd name="connsiteY48" fmla="*/ 841248 h 2612704"/>
              <a:gd name="connsiteX49" fmla="*/ 4080494 w 8427402"/>
              <a:gd name="connsiteY49" fmla="*/ 842945 h 2612704"/>
              <a:gd name="connsiteX50" fmla="*/ 3110263 w 8427402"/>
              <a:gd name="connsiteY50" fmla="*/ 1813176 h 2612704"/>
              <a:gd name="connsiteX51" fmla="*/ 3102000 w 8427402"/>
              <a:gd name="connsiteY51" fmla="*/ 1810666 h 2612704"/>
              <a:gd name="connsiteX52" fmla="*/ 1957252 w 8427402"/>
              <a:gd name="connsiteY52" fmla="*/ 839903 h 2612704"/>
              <a:gd name="connsiteX53" fmla="*/ 1966019 w 8427402"/>
              <a:gd name="connsiteY53" fmla="*/ 841912 h 2612704"/>
              <a:gd name="connsiteX54" fmla="*/ 1606799 w 8427402"/>
              <a:gd name="connsiteY54" fmla="*/ 1201131 h 2612704"/>
              <a:gd name="connsiteX55" fmla="*/ 1599521 w 8427402"/>
              <a:gd name="connsiteY55" fmla="*/ 1197634 h 2612704"/>
              <a:gd name="connsiteX56" fmla="*/ 8310624 w 8427402"/>
              <a:gd name="connsiteY56" fmla="*/ 833068 h 2612704"/>
              <a:gd name="connsiteX57" fmla="*/ 8319739 w 8427402"/>
              <a:gd name="connsiteY57" fmla="*/ 834730 h 2612704"/>
              <a:gd name="connsiteX58" fmla="*/ 6637637 w 8427402"/>
              <a:gd name="connsiteY58" fmla="*/ 2516832 h 2612704"/>
              <a:gd name="connsiteX59" fmla="*/ 6627694 w 8427402"/>
              <a:gd name="connsiteY59" fmla="*/ 2515998 h 2612704"/>
              <a:gd name="connsiteX60" fmla="*/ 6201237 w 8427402"/>
              <a:gd name="connsiteY60" fmla="*/ 826942 h 2612704"/>
              <a:gd name="connsiteX61" fmla="*/ 6210913 w 8427402"/>
              <a:gd name="connsiteY61" fmla="*/ 828044 h 2612704"/>
              <a:gd name="connsiteX62" fmla="*/ 4792015 w 8427402"/>
              <a:gd name="connsiteY62" fmla="*/ 2246943 h 2612704"/>
              <a:gd name="connsiteX63" fmla="*/ 4786511 w 8427402"/>
              <a:gd name="connsiteY63" fmla="*/ 2245946 h 2612704"/>
              <a:gd name="connsiteX64" fmla="*/ 4783000 w 8427402"/>
              <a:gd name="connsiteY64" fmla="*/ 2245180 h 2612704"/>
              <a:gd name="connsiteX65" fmla="*/ 3944106 w 8427402"/>
              <a:gd name="connsiteY65" fmla="*/ 817451 h 2612704"/>
              <a:gd name="connsiteX66" fmla="*/ 3953186 w 8427402"/>
              <a:gd name="connsiteY66" fmla="*/ 819148 h 2612704"/>
              <a:gd name="connsiteX67" fmla="*/ 2996978 w 8427402"/>
              <a:gd name="connsiteY67" fmla="*/ 1775357 h 2612704"/>
              <a:gd name="connsiteX68" fmla="*/ 2989023 w 8427402"/>
              <a:gd name="connsiteY68" fmla="*/ 1772536 h 2612704"/>
              <a:gd name="connsiteX69" fmla="*/ 1834315 w 8427402"/>
              <a:gd name="connsiteY69" fmla="*/ 811731 h 2612704"/>
              <a:gd name="connsiteX70" fmla="*/ 1843082 w 8427402"/>
              <a:gd name="connsiteY70" fmla="*/ 813740 h 2612704"/>
              <a:gd name="connsiteX71" fmla="*/ 1506075 w 8427402"/>
              <a:gd name="connsiteY71" fmla="*/ 1150747 h 2612704"/>
              <a:gd name="connsiteX72" fmla="*/ 1499172 w 8427402"/>
              <a:gd name="connsiteY72" fmla="*/ 1146874 h 2612704"/>
              <a:gd name="connsiteX73" fmla="*/ 8182888 w 8427402"/>
              <a:gd name="connsiteY73" fmla="*/ 809693 h 2612704"/>
              <a:gd name="connsiteX74" fmla="*/ 8184066 w 8427402"/>
              <a:gd name="connsiteY74" fmla="*/ 809997 h 2612704"/>
              <a:gd name="connsiteX75" fmla="*/ 8191927 w 8427402"/>
              <a:gd name="connsiteY75" fmla="*/ 811430 h 2612704"/>
              <a:gd name="connsiteX76" fmla="*/ 6501369 w 8427402"/>
              <a:gd name="connsiteY76" fmla="*/ 2501988 h 2612704"/>
              <a:gd name="connsiteX77" fmla="*/ 6491700 w 8427402"/>
              <a:gd name="connsiteY77" fmla="*/ 2500881 h 2612704"/>
              <a:gd name="connsiteX78" fmla="*/ 6069421 w 8427402"/>
              <a:gd name="connsiteY78" fmla="*/ 807650 h 2612704"/>
              <a:gd name="connsiteX79" fmla="*/ 6078667 w 8427402"/>
              <a:gd name="connsiteY79" fmla="*/ 809180 h 2612704"/>
              <a:gd name="connsiteX80" fmla="*/ 4667797 w 8427402"/>
              <a:gd name="connsiteY80" fmla="*/ 2220051 h 2612704"/>
              <a:gd name="connsiteX81" fmla="*/ 4658950 w 8427402"/>
              <a:gd name="connsiteY81" fmla="*/ 2218121 h 2612704"/>
              <a:gd name="connsiteX82" fmla="*/ 3818960 w 8427402"/>
              <a:gd name="connsiteY82" fmla="*/ 791489 h 2612704"/>
              <a:gd name="connsiteX83" fmla="*/ 3827469 w 8427402"/>
              <a:gd name="connsiteY83" fmla="*/ 793756 h 2612704"/>
              <a:gd name="connsiteX84" fmla="*/ 2885425 w 8427402"/>
              <a:gd name="connsiteY84" fmla="*/ 1735801 h 2612704"/>
              <a:gd name="connsiteX85" fmla="*/ 2877470 w 8427402"/>
              <a:gd name="connsiteY85" fmla="*/ 1732980 h 2612704"/>
              <a:gd name="connsiteX86" fmla="*/ 1712450 w 8427402"/>
              <a:gd name="connsiteY86" fmla="*/ 782489 h 2612704"/>
              <a:gd name="connsiteX87" fmla="*/ 1721084 w 8427402"/>
              <a:gd name="connsiteY87" fmla="*/ 784631 h 2612704"/>
              <a:gd name="connsiteX88" fmla="*/ 1409281 w 8427402"/>
              <a:gd name="connsiteY88" fmla="*/ 1096434 h 2612704"/>
              <a:gd name="connsiteX89" fmla="*/ 1402378 w 8427402"/>
              <a:gd name="connsiteY89" fmla="*/ 1092561 h 2612704"/>
              <a:gd name="connsiteX90" fmla="*/ 5943837 w 8427402"/>
              <a:gd name="connsiteY90" fmla="*/ 782126 h 2612704"/>
              <a:gd name="connsiteX91" fmla="*/ 5952532 w 8427402"/>
              <a:gd name="connsiteY91" fmla="*/ 784207 h 2612704"/>
              <a:gd name="connsiteX92" fmla="*/ 4543748 w 8427402"/>
              <a:gd name="connsiteY92" fmla="*/ 2192992 h 2612704"/>
              <a:gd name="connsiteX93" fmla="*/ 4534901 w 8427402"/>
              <a:gd name="connsiteY93" fmla="*/ 2191062 h 2612704"/>
              <a:gd name="connsiteX94" fmla="*/ 8062812 w 8427402"/>
              <a:gd name="connsiteY94" fmla="*/ 778665 h 2612704"/>
              <a:gd name="connsiteX95" fmla="*/ 8071376 w 8427402"/>
              <a:gd name="connsiteY95" fmla="*/ 780877 h 2612704"/>
              <a:gd name="connsiteX96" fmla="*/ 6365789 w 8427402"/>
              <a:gd name="connsiteY96" fmla="*/ 2486464 h 2612704"/>
              <a:gd name="connsiteX97" fmla="*/ 6356120 w 8427402"/>
              <a:gd name="connsiteY97" fmla="*/ 2485357 h 2612704"/>
              <a:gd name="connsiteX98" fmla="*/ 3699643 w 8427402"/>
              <a:gd name="connsiteY98" fmla="*/ 759698 h 2612704"/>
              <a:gd name="connsiteX99" fmla="*/ 3708151 w 8427402"/>
              <a:gd name="connsiteY99" fmla="*/ 761965 h 2612704"/>
              <a:gd name="connsiteX100" fmla="*/ 2773872 w 8427402"/>
              <a:gd name="connsiteY100" fmla="*/ 1696245 h 2612704"/>
              <a:gd name="connsiteX101" fmla="*/ 2765917 w 8427402"/>
              <a:gd name="connsiteY101" fmla="*/ 1693424 h 2612704"/>
              <a:gd name="connsiteX102" fmla="*/ 5821909 w 8427402"/>
              <a:gd name="connsiteY102" fmla="*/ 752945 h 2612704"/>
              <a:gd name="connsiteX103" fmla="*/ 5830605 w 8427402"/>
              <a:gd name="connsiteY103" fmla="*/ 755026 h 2612704"/>
              <a:gd name="connsiteX104" fmla="*/ 4419700 w 8427402"/>
              <a:gd name="connsiteY104" fmla="*/ 2165933 h 2612704"/>
              <a:gd name="connsiteX105" fmla="*/ 4410852 w 8427402"/>
              <a:gd name="connsiteY105" fmla="*/ 2164003 h 2612704"/>
              <a:gd name="connsiteX106" fmla="*/ 1591377 w 8427402"/>
              <a:gd name="connsiteY106" fmla="*/ 752453 h 2612704"/>
              <a:gd name="connsiteX107" fmla="*/ 1600011 w 8427402"/>
              <a:gd name="connsiteY107" fmla="*/ 754595 h 2612704"/>
              <a:gd name="connsiteX108" fmla="*/ 1312486 w 8427402"/>
              <a:gd name="connsiteY108" fmla="*/ 1042120 h 2612704"/>
              <a:gd name="connsiteX109" fmla="*/ 1305583 w 8427402"/>
              <a:gd name="connsiteY109" fmla="*/ 1038247 h 2612704"/>
              <a:gd name="connsiteX110" fmla="*/ 7942732 w 8427402"/>
              <a:gd name="connsiteY110" fmla="*/ 747635 h 2612704"/>
              <a:gd name="connsiteX111" fmla="*/ 7951295 w 8427402"/>
              <a:gd name="connsiteY111" fmla="*/ 749848 h 2612704"/>
              <a:gd name="connsiteX112" fmla="*/ 6230204 w 8427402"/>
              <a:gd name="connsiteY112" fmla="*/ 2470940 h 2612704"/>
              <a:gd name="connsiteX113" fmla="*/ 6220534 w 8427402"/>
              <a:gd name="connsiteY113" fmla="*/ 2469832 h 2612704"/>
              <a:gd name="connsiteX114" fmla="*/ 3580326 w 8427402"/>
              <a:gd name="connsiteY114" fmla="*/ 727907 h 2612704"/>
              <a:gd name="connsiteX115" fmla="*/ 3588835 w 8427402"/>
              <a:gd name="connsiteY115" fmla="*/ 730174 h 2612704"/>
              <a:gd name="connsiteX116" fmla="*/ 2662320 w 8427402"/>
              <a:gd name="connsiteY116" fmla="*/ 1656690 h 2612704"/>
              <a:gd name="connsiteX117" fmla="*/ 2654365 w 8427402"/>
              <a:gd name="connsiteY117" fmla="*/ 1653869 h 2612704"/>
              <a:gd name="connsiteX118" fmla="*/ 5701892 w 8427402"/>
              <a:gd name="connsiteY118" fmla="*/ 721854 h 2612704"/>
              <a:gd name="connsiteX119" fmla="*/ 5709993 w 8427402"/>
              <a:gd name="connsiteY119" fmla="*/ 724530 h 2612704"/>
              <a:gd name="connsiteX120" fmla="*/ 4295651 w 8427402"/>
              <a:gd name="connsiteY120" fmla="*/ 2138874 h 2612704"/>
              <a:gd name="connsiteX121" fmla="*/ 4286804 w 8427402"/>
              <a:gd name="connsiteY121" fmla="*/ 2136944 h 2612704"/>
              <a:gd name="connsiteX122" fmla="*/ 1472363 w 8427402"/>
              <a:gd name="connsiteY122" fmla="*/ 720361 h 2612704"/>
              <a:gd name="connsiteX123" fmla="*/ 1480746 w 8427402"/>
              <a:gd name="connsiteY123" fmla="*/ 722754 h 2612704"/>
              <a:gd name="connsiteX124" fmla="*/ 1215693 w 8427402"/>
              <a:gd name="connsiteY124" fmla="*/ 987807 h 2612704"/>
              <a:gd name="connsiteX125" fmla="*/ 1208790 w 8427402"/>
              <a:gd name="connsiteY125" fmla="*/ 983934 h 2612704"/>
              <a:gd name="connsiteX126" fmla="*/ 7827453 w 8427402"/>
              <a:gd name="connsiteY126" fmla="*/ 711804 h 2612704"/>
              <a:gd name="connsiteX127" fmla="*/ 7835584 w 8427402"/>
              <a:gd name="connsiteY127" fmla="*/ 714450 h 2612704"/>
              <a:gd name="connsiteX128" fmla="*/ 6094619 w 8427402"/>
              <a:gd name="connsiteY128" fmla="*/ 2455415 h 2612704"/>
              <a:gd name="connsiteX129" fmla="*/ 6084949 w 8427402"/>
              <a:gd name="connsiteY129" fmla="*/ 2454308 h 2612704"/>
              <a:gd name="connsiteX130" fmla="*/ 3466794 w 8427402"/>
              <a:gd name="connsiteY130" fmla="*/ 690330 h 2612704"/>
              <a:gd name="connsiteX131" fmla="*/ 3474820 w 8427402"/>
              <a:gd name="connsiteY131" fmla="*/ 693080 h 2612704"/>
              <a:gd name="connsiteX132" fmla="*/ 2550767 w 8427402"/>
              <a:gd name="connsiteY132" fmla="*/ 1617134 h 2612704"/>
              <a:gd name="connsiteX133" fmla="*/ 2542813 w 8427402"/>
              <a:gd name="connsiteY133" fmla="*/ 1614313 h 2612704"/>
              <a:gd name="connsiteX134" fmla="*/ 1354807 w 8427402"/>
              <a:gd name="connsiteY134" fmla="*/ 686808 h 2612704"/>
              <a:gd name="connsiteX135" fmla="*/ 1363189 w 8427402"/>
              <a:gd name="connsiteY135" fmla="*/ 689201 h 2612704"/>
              <a:gd name="connsiteX136" fmla="*/ 1118897 w 8427402"/>
              <a:gd name="connsiteY136" fmla="*/ 933493 h 2612704"/>
              <a:gd name="connsiteX137" fmla="*/ 1111995 w 8427402"/>
              <a:gd name="connsiteY137" fmla="*/ 929620 h 2612704"/>
              <a:gd name="connsiteX138" fmla="*/ 5588305 w 8427402"/>
              <a:gd name="connsiteY138" fmla="*/ 684333 h 2612704"/>
              <a:gd name="connsiteX139" fmla="*/ 5596406 w 8427402"/>
              <a:gd name="connsiteY139" fmla="*/ 687009 h 2612704"/>
              <a:gd name="connsiteX140" fmla="*/ 4172407 w 8427402"/>
              <a:gd name="connsiteY140" fmla="*/ 2111009 h 2612704"/>
              <a:gd name="connsiteX141" fmla="*/ 4163846 w 8427402"/>
              <a:gd name="connsiteY141" fmla="*/ 2108794 h 2612704"/>
              <a:gd name="connsiteX142" fmla="*/ 7713442 w 8427402"/>
              <a:gd name="connsiteY142" fmla="*/ 674710 h 2612704"/>
              <a:gd name="connsiteX143" fmla="*/ 7721573 w 8427402"/>
              <a:gd name="connsiteY143" fmla="*/ 677355 h 2612704"/>
              <a:gd name="connsiteX144" fmla="*/ 5960128 w 8427402"/>
              <a:gd name="connsiteY144" fmla="*/ 2438801 h 2612704"/>
              <a:gd name="connsiteX145" fmla="*/ 5950731 w 8427402"/>
              <a:gd name="connsiteY145" fmla="*/ 2437422 h 2612704"/>
              <a:gd name="connsiteX146" fmla="*/ 3354242 w 8427402"/>
              <a:gd name="connsiteY146" fmla="*/ 651775 h 2612704"/>
              <a:gd name="connsiteX147" fmla="*/ 3362269 w 8427402"/>
              <a:gd name="connsiteY147" fmla="*/ 654525 h 2612704"/>
              <a:gd name="connsiteX148" fmla="*/ 2442858 w 8427402"/>
              <a:gd name="connsiteY148" fmla="*/ 1573937 h 2612704"/>
              <a:gd name="connsiteX149" fmla="*/ 2435229 w 8427402"/>
              <a:gd name="connsiteY149" fmla="*/ 1570788 h 2612704"/>
              <a:gd name="connsiteX150" fmla="*/ 1239894 w 8427402"/>
              <a:gd name="connsiteY150" fmla="*/ 650613 h 2612704"/>
              <a:gd name="connsiteX151" fmla="*/ 1247944 w 8427402"/>
              <a:gd name="connsiteY151" fmla="*/ 653340 h 2612704"/>
              <a:gd name="connsiteX152" fmla="*/ 1025304 w 8427402"/>
              <a:gd name="connsiteY152" fmla="*/ 875980 h 2612704"/>
              <a:gd name="connsiteX153" fmla="*/ 1018808 w 8427402"/>
              <a:gd name="connsiteY153" fmla="*/ 871699 h 2612704"/>
              <a:gd name="connsiteX154" fmla="*/ 5474719 w 8427402"/>
              <a:gd name="connsiteY154" fmla="*/ 646812 h 2612704"/>
              <a:gd name="connsiteX155" fmla="*/ 5482819 w 8427402"/>
              <a:gd name="connsiteY155" fmla="*/ 649488 h 2612704"/>
              <a:gd name="connsiteX156" fmla="*/ 4052359 w 8427402"/>
              <a:gd name="connsiteY156" fmla="*/ 2079951 h 2612704"/>
              <a:gd name="connsiteX157" fmla="*/ 4043797 w 8427402"/>
              <a:gd name="connsiteY157" fmla="*/ 2077736 h 2612704"/>
              <a:gd name="connsiteX158" fmla="*/ 7601477 w 8427402"/>
              <a:gd name="connsiteY158" fmla="*/ 635565 h 2612704"/>
              <a:gd name="connsiteX159" fmla="*/ 7609255 w 8427402"/>
              <a:gd name="connsiteY159" fmla="*/ 638563 h 2612704"/>
              <a:gd name="connsiteX160" fmla="*/ 5828353 w 8427402"/>
              <a:gd name="connsiteY160" fmla="*/ 2419465 h 2612704"/>
              <a:gd name="connsiteX161" fmla="*/ 5818956 w 8427402"/>
              <a:gd name="connsiteY161" fmla="*/ 2418086 h 2612704"/>
              <a:gd name="connsiteX162" fmla="*/ 1127023 w 8427402"/>
              <a:gd name="connsiteY162" fmla="*/ 612377 h 2612704"/>
              <a:gd name="connsiteX163" fmla="*/ 1135073 w 8427402"/>
              <a:gd name="connsiteY163" fmla="*/ 615103 h 2612704"/>
              <a:gd name="connsiteX164" fmla="*/ 934223 w 8427402"/>
              <a:gd name="connsiteY164" fmla="*/ 815953 h 2612704"/>
              <a:gd name="connsiteX165" fmla="*/ 927727 w 8427402"/>
              <a:gd name="connsiteY165" fmla="*/ 811673 h 2612704"/>
              <a:gd name="connsiteX166" fmla="*/ 3244035 w 8427402"/>
              <a:gd name="connsiteY166" fmla="*/ 610874 h 2612704"/>
              <a:gd name="connsiteX167" fmla="*/ 3251666 w 8427402"/>
              <a:gd name="connsiteY167" fmla="*/ 614018 h 2612704"/>
              <a:gd name="connsiteX168" fmla="*/ 2335898 w 8427402"/>
              <a:gd name="connsiteY168" fmla="*/ 1529787 h 2612704"/>
              <a:gd name="connsiteX169" fmla="*/ 2328271 w 8427402"/>
              <a:gd name="connsiteY169" fmla="*/ 1526639 h 2612704"/>
              <a:gd name="connsiteX170" fmla="*/ 5366501 w 8427402"/>
              <a:gd name="connsiteY170" fmla="*/ 603921 h 2612704"/>
              <a:gd name="connsiteX171" fmla="*/ 5374149 w 8427402"/>
              <a:gd name="connsiteY171" fmla="*/ 607048 h 2612704"/>
              <a:gd name="connsiteX172" fmla="*/ 3932309 w 8427402"/>
              <a:gd name="connsiteY172" fmla="*/ 2048891 h 2612704"/>
              <a:gd name="connsiteX173" fmla="*/ 3923748 w 8427402"/>
              <a:gd name="connsiteY173" fmla="*/ 2046676 h 2612704"/>
              <a:gd name="connsiteX174" fmla="*/ 7492409 w 8427402"/>
              <a:gd name="connsiteY174" fmla="*/ 593523 h 2612704"/>
              <a:gd name="connsiteX175" fmla="*/ 7500187 w 8427402"/>
              <a:gd name="connsiteY175" fmla="*/ 596521 h 2612704"/>
              <a:gd name="connsiteX176" fmla="*/ 5696579 w 8427402"/>
              <a:gd name="connsiteY176" fmla="*/ 2400130 h 2612704"/>
              <a:gd name="connsiteX177" fmla="*/ 5687181 w 8427402"/>
              <a:gd name="connsiteY177" fmla="*/ 2398751 h 2612704"/>
              <a:gd name="connsiteX178" fmla="*/ 1016372 w 8427402"/>
              <a:gd name="connsiteY178" fmla="*/ 571918 h 2612704"/>
              <a:gd name="connsiteX179" fmla="*/ 1024051 w 8427402"/>
              <a:gd name="connsiteY179" fmla="*/ 575013 h 2612704"/>
              <a:gd name="connsiteX180" fmla="*/ 843140 w 8427402"/>
              <a:gd name="connsiteY180" fmla="*/ 755925 h 2612704"/>
              <a:gd name="connsiteX181" fmla="*/ 836645 w 8427402"/>
              <a:gd name="connsiteY181" fmla="*/ 751645 h 2612704"/>
              <a:gd name="connsiteX182" fmla="*/ 3137023 w 8427402"/>
              <a:gd name="connsiteY182" fmla="*/ 566778 h 2612704"/>
              <a:gd name="connsiteX183" fmla="*/ 3144655 w 8427402"/>
              <a:gd name="connsiteY183" fmla="*/ 569923 h 2612704"/>
              <a:gd name="connsiteX184" fmla="*/ 2228941 w 8427402"/>
              <a:gd name="connsiteY184" fmla="*/ 1485638 h 2612704"/>
              <a:gd name="connsiteX185" fmla="*/ 2221312 w 8427402"/>
              <a:gd name="connsiteY185" fmla="*/ 1482489 h 2612704"/>
              <a:gd name="connsiteX186" fmla="*/ 5259253 w 8427402"/>
              <a:gd name="connsiteY186" fmla="*/ 560060 h 2612704"/>
              <a:gd name="connsiteX187" fmla="*/ 5266901 w 8427402"/>
              <a:gd name="connsiteY187" fmla="*/ 563188 h 2612704"/>
              <a:gd name="connsiteX188" fmla="*/ 3812259 w 8427402"/>
              <a:gd name="connsiteY188" fmla="*/ 2017832 h 2612704"/>
              <a:gd name="connsiteX189" fmla="*/ 3803699 w 8427402"/>
              <a:gd name="connsiteY189" fmla="*/ 2015617 h 2612704"/>
              <a:gd name="connsiteX190" fmla="*/ 7383345 w 8427402"/>
              <a:gd name="connsiteY190" fmla="*/ 551482 h 2612704"/>
              <a:gd name="connsiteX191" fmla="*/ 7391123 w 8427402"/>
              <a:gd name="connsiteY191" fmla="*/ 554480 h 2612704"/>
              <a:gd name="connsiteX192" fmla="*/ 5564808 w 8427402"/>
              <a:gd name="connsiteY192" fmla="*/ 2380795 h 2612704"/>
              <a:gd name="connsiteX193" fmla="*/ 5555411 w 8427402"/>
              <a:gd name="connsiteY193" fmla="*/ 2379416 h 2612704"/>
              <a:gd name="connsiteX194" fmla="*/ 908677 w 8427402"/>
              <a:gd name="connsiteY194" fmla="*/ 528505 h 2612704"/>
              <a:gd name="connsiteX195" fmla="*/ 916356 w 8427402"/>
              <a:gd name="connsiteY195" fmla="*/ 531600 h 2612704"/>
              <a:gd name="connsiteX196" fmla="*/ 752058 w 8427402"/>
              <a:gd name="connsiteY196" fmla="*/ 695899 h 2612704"/>
              <a:gd name="connsiteX197" fmla="*/ 745563 w 8427402"/>
              <a:gd name="connsiteY197" fmla="*/ 691618 h 2612704"/>
              <a:gd name="connsiteX198" fmla="*/ 3030011 w 8427402"/>
              <a:gd name="connsiteY198" fmla="*/ 522683 h 2612704"/>
              <a:gd name="connsiteX199" fmla="*/ 3037642 w 8427402"/>
              <a:gd name="connsiteY199" fmla="*/ 525827 h 2612704"/>
              <a:gd name="connsiteX200" fmla="*/ 2121981 w 8427402"/>
              <a:gd name="connsiteY200" fmla="*/ 1441489 h 2612704"/>
              <a:gd name="connsiteX201" fmla="*/ 2114354 w 8427402"/>
              <a:gd name="connsiteY201" fmla="*/ 1438341 h 2612704"/>
              <a:gd name="connsiteX202" fmla="*/ 5153808 w 8427402"/>
              <a:gd name="connsiteY202" fmla="*/ 514399 h 2612704"/>
              <a:gd name="connsiteX203" fmla="*/ 5161128 w 8427402"/>
              <a:gd name="connsiteY203" fmla="*/ 517854 h 2612704"/>
              <a:gd name="connsiteX204" fmla="*/ 3692211 w 8427402"/>
              <a:gd name="connsiteY204" fmla="*/ 1986774 h 2612704"/>
              <a:gd name="connsiteX205" fmla="*/ 3683651 w 8427402"/>
              <a:gd name="connsiteY205" fmla="*/ 1984559 h 2612704"/>
              <a:gd name="connsiteX206" fmla="*/ 7278072 w 8427402"/>
              <a:gd name="connsiteY206" fmla="*/ 505646 h 2612704"/>
              <a:gd name="connsiteX207" fmla="*/ 7285553 w 8427402"/>
              <a:gd name="connsiteY207" fmla="*/ 508942 h 2612704"/>
              <a:gd name="connsiteX208" fmla="*/ 5433035 w 8427402"/>
              <a:gd name="connsiteY208" fmla="*/ 2361460 h 2612704"/>
              <a:gd name="connsiteX209" fmla="*/ 5423638 w 8427402"/>
              <a:gd name="connsiteY209" fmla="*/ 2360081 h 2612704"/>
              <a:gd name="connsiteX210" fmla="*/ 801348 w 8427402"/>
              <a:gd name="connsiteY210" fmla="*/ 484725 h 2612704"/>
              <a:gd name="connsiteX211" fmla="*/ 808756 w 8427402"/>
              <a:gd name="connsiteY211" fmla="*/ 488092 h 2612704"/>
              <a:gd name="connsiteX212" fmla="*/ 660976 w 8427402"/>
              <a:gd name="connsiteY212" fmla="*/ 635872 h 2612704"/>
              <a:gd name="connsiteX213" fmla="*/ 655652 w 8427402"/>
              <a:gd name="connsiteY213" fmla="*/ 632363 h 2612704"/>
              <a:gd name="connsiteX214" fmla="*/ 654562 w 8427402"/>
              <a:gd name="connsiteY214" fmla="*/ 631511 h 2612704"/>
              <a:gd name="connsiteX215" fmla="*/ 2927211 w 8427402"/>
              <a:gd name="connsiteY215" fmla="*/ 474375 h 2612704"/>
              <a:gd name="connsiteX216" fmla="*/ 2934533 w 8427402"/>
              <a:gd name="connsiteY216" fmla="*/ 477829 h 2612704"/>
              <a:gd name="connsiteX217" fmla="*/ 2015043 w 8427402"/>
              <a:gd name="connsiteY217" fmla="*/ 1397318 h 2612704"/>
              <a:gd name="connsiteX218" fmla="*/ 2007766 w 8427402"/>
              <a:gd name="connsiteY218" fmla="*/ 1393821 h 2612704"/>
              <a:gd name="connsiteX219" fmla="*/ 5051155 w 8427402"/>
              <a:gd name="connsiteY219" fmla="*/ 465944 h 2612704"/>
              <a:gd name="connsiteX220" fmla="*/ 5058474 w 8427402"/>
              <a:gd name="connsiteY220" fmla="*/ 469399 h 2612704"/>
              <a:gd name="connsiteX221" fmla="*/ 3573862 w 8427402"/>
              <a:gd name="connsiteY221" fmla="*/ 1954014 h 2612704"/>
              <a:gd name="connsiteX222" fmla="*/ 3565599 w 8427402"/>
              <a:gd name="connsiteY222" fmla="*/ 1951503 h 2612704"/>
              <a:gd name="connsiteX223" fmla="*/ 7173175 w 8427402"/>
              <a:gd name="connsiteY223" fmla="*/ 459434 h 2612704"/>
              <a:gd name="connsiteX224" fmla="*/ 7180655 w 8427402"/>
              <a:gd name="connsiteY224" fmla="*/ 462729 h 2612704"/>
              <a:gd name="connsiteX225" fmla="*/ 5303781 w 8427402"/>
              <a:gd name="connsiteY225" fmla="*/ 2339604 h 2612704"/>
              <a:gd name="connsiteX226" fmla="*/ 5294657 w 8427402"/>
              <a:gd name="connsiteY226" fmla="*/ 2337952 h 2612704"/>
              <a:gd name="connsiteX227" fmla="*/ 697462 w 8427402"/>
              <a:gd name="connsiteY227" fmla="*/ 437502 h 2612704"/>
              <a:gd name="connsiteX228" fmla="*/ 704871 w 8427402"/>
              <a:gd name="connsiteY228" fmla="*/ 440870 h 2612704"/>
              <a:gd name="connsiteX229" fmla="*/ 575782 w 8427402"/>
              <a:gd name="connsiteY229" fmla="*/ 569960 h 2612704"/>
              <a:gd name="connsiteX230" fmla="*/ 569731 w 8427402"/>
              <a:gd name="connsiteY230" fmla="*/ 565233 h 2612704"/>
              <a:gd name="connsiteX231" fmla="*/ 2824527 w 8427402"/>
              <a:gd name="connsiteY231" fmla="*/ 425951 h 2612704"/>
              <a:gd name="connsiteX232" fmla="*/ 2831850 w 8427402"/>
              <a:gd name="connsiteY232" fmla="*/ 429404 h 2612704"/>
              <a:gd name="connsiteX233" fmla="*/ 1912982 w 8427402"/>
              <a:gd name="connsiteY233" fmla="*/ 1348272 h 2612704"/>
              <a:gd name="connsiteX234" fmla="*/ 1905704 w 8427402"/>
              <a:gd name="connsiteY234" fmla="*/ 1344774 h 2612704"/>
              <a:gd name="connsiteX235" fmla="*/ 4948501 w 8427402"/>
              <a:gd name="connsiteY235" fmla="*/ 417488 h 2612704"/>
              <a:gd name="connsiteX236" fmla="*/ 4955821 w 8427402"/>
              <a:gd name="connsiteY236" fmla="*/ 420943 h 2612704"/>
              <a:gd name="connsiteX237" fmla="*/ 3457963 w 8427402"/>
              <a:gd name="connsiteY237" fmla="*/ 1918804 h 2612704"/>
              <a:gd name="connsiteX238" fmla="*/ 3449699 w 8427402"/>
              <a:gd name="connsiteY238" fmla="*/ 1916294 h 2612704"/>
              <a:gd name="connsiteX239" fmla="*/ 7069401 w 8427402"/>
              <a:gd name="connsiteY239" fmla="*/ 412102 h 2612704"/>
              <a:gd name="connsiteX240" fmla="*/ 7076623 w 8427402"/>
              <a:gd name="connsiteY240" fmla="*/ 415656 h 2612704"/>
              <a:gd name="connsiteX241" fmla="*/ 5175841 w 8427402"/>
              <a:gd name="connsiteY241" fmla="*/ 2316439 h 2612704"/>
              <a:gd name="connsiteX242" fmla="*/ 5166717 w 8427402"/>
              <a:gd name="connsiteY242" fmla="*/ 2314787 h 2612704"/>
              <a:gd name="connsiteX243" fmla="*/ 595590 w 8427402"/>
              <a:gd name="connsiteY243" fmla="*/ 388265 h 2612704"/>
              <a:gd name="connsiteX244" fmla="*/ 602825 w 8427402"/>
              <a:gd name="connsiteY244" fmla="*/ 391806 h 2612704"/>
              <a:gd name="connsiteX245" fmla="*/ 490950 w 8427402"/>
              <a:gd name="connsiteY245" fmla="*/ 503680 h 2612704"/>
              <a:gd name="connsiteX246" fmla="*/ 484901 w 8427402"/>
              <a:gd name="connsiteY246" fmla="*/ 498954 h 2612704"/>
              <a:gd name="connsiteX247" fmla="*/ 2723417 w 8427402"/>
              <a:gd name="connsiteY247" fmla="*/ 375952 h 2612704"/>
              <a:gd name="connsiteX248" fmla="*/ 2730517 w 8427402"/>
              <a:gd name="connsiteY248" fmla="*/ 379629 h 2612704"/>
              <a:gd name="connsiteX249" fmla="*/ 1810921 w 8427402"/>
              <a:gd name="connsiteY249" fmla="*/ 1299225 h 2612704"/>
              <a:gd name="connsiteX250" fmla="*/ 1803642 w 8427402"/>
              <a:gd name="connsiteY250" fmla="*/ 1295727 h 2612704"/>
              <a:gd name="connsiteX251" fmla="*/ 4848506 w 8427402"/>
              <a:gd name="connsiteY251" fmla="*/ 366375 h 2612704"/>
              <a:gd name="connsiteX252" fmla="*/ 4855609 w 8427402"/>
              <a:gd name="connsiteY252" fmla="*/ 370047 h 2612704"/>
              <a:gd name="connsiteX253" fmla="*/ 3342063 w 8427402"/>
              <a:gd name="connsiteY253" fmla="*/ 1883595 h 2612704"/>
              <a:gd name="connsiteX254" fmla="*/ 3333799 w 8427402"/>
              <a:gd name="connsiteY254" fmla="*/ 1881084 h 2612704"/>
              <a:gd name="connsiteX255" fmla="*/ 6968130 w 8427402"/>
              <a:gd name="connsiteY255" fmla="*/ 362264 h 2612704"/>
              <a:gd name="connsiteX256" fmla="*/ 6975352 w 8427402"/>
              <a:gd name="connsiteY256" fmla="*/ 365818 h 2612704"/>
              <a:gd name="connsiteX257" fmla="*/ 5047898 w 8427402"/>
              <a:gd name="connsiteY257" fmla="*/ 2293273 h 2612704"/>
              <a:gd name="connsiteX258" fmla="*/ 5038773 w 8427402"/>
              <a:gd name="connsiteY258" fmla="*/ 2291621 h 2612704"/>
              <a:gd name="connsiteX259" fmla="*/ 495233 w 8427402"/>
              <a:gd name="connsiteY259" fmla="*/ 337514 h 2612704"/>
              <a:gd name="connsiteX260" fmla="*/ 502307 w 8427402"/>
              <a:gd name="connsiteY260" fmla="*/ 341218 h 2612704"/>
              <a:gd name="connsiteX261" fmla="*/ 406122 w 8427402"/>
              <a:gd name="connsiteY261" fmla="*/ 437403 h 2612704"/>
              <a:gd name="connsiteX262" fmla="*/ 400071 w 8427402"/>
              <a:gd name="connsiteY262" fmla="*/ 432676 h 2612704"/>
              <a:gd name="connsiteX263" fmla="*/ 2623871 w 8427402"/>
              <a:gd name="connsiteY263" fmla="*/ 324392 h 2612704"/>
              <a:gd name="connsiteX264" fmla="*/ 2630970 w 8427402"/>
              <a:gd name="connsiteY264" fmla="*/ 328069 h 2612704"/>
              <a:gd name="connsiteX265" fmla="*/ 1708860 w 8427402"/>
              <a:gd name="connsiteY265" fmla="*/ 1250178 h 2612704"/>
              <a:gd name="connsiteX266" fmla="*/ 1701582 w 8427402"/>
              <a:gd name="connsiteY266" fmla="*/ 1246680 h 2612704"/>
              <a:gd name="connsiteX267" fmla="*/ 4748890 w 8427402"/>
              <a:gd name="connsiteY267" fmla="*/ 314883 h 2612704"/>
              <a:gd name="connsiteX268" fmla="*/ 4755993 w 8427402"/>
              <a:gd name="connsiteY268" fmla="*/ 318554 h 2612704"/>
              <a:gd name="connsiteX269" fmla="*/ 3226163 w 8427402"/>
              <a:gd name="connsiteY269" fmla="*/ 1848386 h 2612704"/>
              <a:gd name="connsiteX270" fmla="*/ 3217900 w 8427402"/>
              <a:gd name="connsiteY270" fmla="*/ 1845875 h 2612704"/>
              <a:gd name="connsiteX271" fmla="*/ 6866860 w 8427402"/>
              <a:gd name="connsiteY271" fmla="*/ 312426 h 2612704"/>
              <a:gd name="connsiteX272" fmla="*/ 6874081 w 8427402"/>
              <a:gd name="connsiteY272" fmla="*/ 315980 h 2612704"/>
              <a:gd name="connsiteX273" fmla="*/ 4919956 w 8427402"/>
              <a:gd name="connsiteY273" fmla="*/ 2270108 h 2612704"/>
              <a:gd name="connsiteX274" fmla="*/ 4910831 w 8427402"/>
              <a:gd name="connsiteY274" fmla="*/ 2268456 h 2612704"/>
              <a:gd name="connsiteX275" fmla="*/ 396150 w 8427402"/>
              <a:gd name="connsiteY275" fmla="*/ 285489 h 2612704"/>
              <a:gd name="connsiteX276" fmla="*/ 400344 w 8427402"/>
              <a:gd name="connsiteY276" fmla="*/ 287824 h 2612704"/>
              <a:gd name="connsiteX277" fmla="*/ 403131 w 8427402"/>
              <a:gd name="connsiteY277" fmla="*/ 289284 h 2612704"/>
              <a:gd name="connsiteX278" fmla="*/ 321291 w 8427402"/>
              <a:gd name="connsiteY278" fmla="*/ 371124 h 2612704"/>
              <a:gd name="connsiteX279" fmla="*/ 315241 w 8427402"/>
              <a:gd name="connsiteY279" fmla="*/ 366398 h 2612704"/>
              <a:gd name="connsiteX280" fmla="*/ 2524342 w 8427402"/>
              <a:gd name="connsiteY280" fmla="*/ 272812 h 2612704"/>
              <a:gd name="connsiteX281" fmla="*/ 2525128 w 8427402"/>
              <a:gd name="connsiteY281" fmla="*/ 273249 h 2612704"/>
              <a:gd name="connsiteX282" fmla="*/ 2531422 w 8427402"/>
              <a:gd name="connsiteY282" fmla="*/ 276509 h 2612704"/>
              <a:gd name="connsiteX283" fmla="*/ 2032953 w 8427402"/>
              <a:gd name="connsiteY283" fmla="*/ 774977 h 2612704"/>
              <a:gd name="connsiteX284" fmla="*/ 2032953 w 8427402"/>
              <a:gd name="connsiteY284" fmla="*/ 764202 h 2612704"/>
              <a:gd name="connsiteX285" fmla="*/ 4649808 w 8427402"/>
              <a:gd name="connsiteY285" fmla="*/ 262855 h 2612704"/>
              <a:gd name="connsiteX286" fmla="*/ 4656788 w 8427402"/>
              <a:gd name="connsiteY286" fmla="*/ 266651 h 2612704"/>
              <a:gd name="connsiteX287" fmla="*/ 4158049 w 8427402"/>
              <a:gd name="connsiteY287" fmla="*/ 765390 h 2612704"/>
              <a:gd name="connsiteX288" fmla="*/ 4158170 w 8427402"/>
              <a:gd name="connsiteY288" fmla="*/ 754494 h 2612704"/>
              <a:gd name="connsiteX289" fmla="*/ 6767681 w 8427402"/>
              <a:gd name="connsiteY289" fmla="*/ 260498 h 2612704"/>
              <a:gd name="connsiteX290" fmla="*/ 6774672 w 8427402"/>
              <a:gd name="connsiteY290" fmla="*/ 264284 h 2612704"/>
              <a:gd name="connsiteX291" fmla="*/ 6301296 w 8427402"/>
              <a:gd name="connsiteY291" fmla="*/ 737661 h 2612704"/>
              <a:gd name="connsiteX292" fmla="*/ 6301420 w 8427402"/>
              <a:gd name="connsiteY292" fmla="*/ 726759 h 2612704"/>
              <a:gd name="connsiteX293" fmla="*/ 299090 w 8427402"/>
              <a:gd name="connsiteY293" fmla="*/ 231439 h 2612704"/>
              <a:gd name="connsiteX294" fmla="*/ 306012 w 8427402"/>
              <a:gd name="connsiteY294" fmla="*/ 235294 h 2612704"/>
              <a:gd name="connsiteX295" fmla="*/ 239337 w 8427402"/>
              <a:gd name="connsiteY295" fmla="*/ 301970 h 2612704"/>
              <a:gd name="connsiteX296" fmla="*/ 233779 w 8427402"/>
              <a:gd name="connsiteY296" fmla="*/ 296751 h 2612704"/>
              <a:gd name="connsiteX297" fmla="*/ 2427178 w 8427402"/>
              <a:gd name="connsiteY297" fmla="*/ 218868 h 2612704"/>
              <a:gd name="connsiteX298" fmla="*/ 2434107 w 8427402"/>
              <a:gd name="connsiteY298" fmla="*/ 222715 h 2612704"/>
              <a:gd name="connsiteX299" fmla="*/ 2032953 w 8427402"/>
              <a:gd name="connsiteY299" fmla="*/ 623869 h 2612704"/>
              <a:gd name="connsiteX300" fmla="*/ 2032953 w 8427402"/>
              <a:gd name="connsiteY300" fmla="*/ 613092 h 2612704"/>
              <a:gd name="connsiteX301" fmla="*/ 4551937 w 8427402"/>
              <a:gd name="connsiteY301" fmla="*/ 209620 h 2612704"/>
              <a:gd name="connsiteX302" fmla="*/ 4558916 w 8427402"/>
              <a:gd name="connsiteY302" fmla="*/ 213416 h 2612704"/>
              <a:gd name="connsiteX303" fmla="*/ 4159747 w 8427402"/>
              <a:gd name="connsiteY303" fmla="*/ 612587 h 2612704"/>
              <a:gd name="connsiteX304" fmla="*/ 4159868 w 8427402"/>
              <a:gd name="connsiteY304" fmla="*/ 601689 h 2612704"/>
              <a:gd name="connsiteX305" fmla="*/ 6669657 w 8427402"/>
              <a:gd name="connsiteY305" fmla="*/ 207413 h 2612704"/>
              <a:gd name="connsiteX306" fmla="*/ 6676647 w 8427402"/>
              <a:gd name="connsiteY306" fmla="*/ 211199 h 2612704"/>
              <a:gd name="connsiteX307" fmla="*/ 6303033 w 8427402"/>
              <a:gd name="connsiteY307" fmla="*/ 584814 h 2612704"/>
              <a:gd name="connsiteX308" fmla="*/ 6303157 w 8427402"/>
              <a:gd name="connsiteY308" fmla="*/ 573914 h 2612704"/>
              <a:gd name="connsiteX309" fmla="*/ 203009 w 8427402"/>
              <a:gd name="connsiteY309" fmla="*/ 176416 h 2612704"/>
              <a:gd name="connsiteX310" fmla="*/ 209792 w 8427402"/>
              <a:gd name="connsiteY310" fmla="*/ 180409 h 2612704"/>
              <a:gd name="connsiteX311" fmla="*/ 161411 w 8427402"/>
              <a:gd name="connsiteY311" fmla="*/ 228790 h 2612704"/>
              <a:gd name="connsiteX312" fmla="*/ 155854 w 8427402"/>
              <a:gd name="connsiteY312" fmla="*/ 223571 h 2612704"/>
              <a:gd name="connsiteX313" fmla="*/ 2330015 w 8427402"/>
              <a:gd name="connsiteY313" fmla="*/ 164925 h 2612704"/>
              <a:gd name="connsiteX314" fmla="*/ 2336944 w 8427402"/>
              <a:gd name="connsiteY314" fmla="*/ 168771 h 2612704"/>
              <a:gd name="connsiteX315" fmla="*/ 2032953 w 8427402"/>
              <a:gd name="connsiteY315" fmla="*/ 472762 h 2612704"/>
              <a:gd name="connsiteX316" fmla="*/ 2032953 w 8427402"/>
              <a:gd name="connsiteY316" fmla="*/ 461986 h 2612704"/>
              <a:gd name="connsiteX317" fmla="*/ 4454064 w 8427402"/>
              <a:gd name="connsiteY317" fmla="*/ 156384 h 2612704"/>
              <a:gd name="connsiteX318" fmla="*/ 4461043 w 8427402"/>
              <a:gd name="connsiteY318" fmla="*/ 160181 h 2612704"/>
              <a:gd name="connsiteX319" fmla="*/ 4161445 w 8427402"/>
              <a:gd name="connsiteY319" fmla="*/ 459780 h 2612704"/>
              <a:gd name="connsiteX320" fmla="*/ 4161566 w 8427402"/>
              <a:gd name="connsiteY320" fmla="*/ 448883 h 2612704"/>
              <a:gd name="connsiteX321" fmla="*/ 6571633 w 8427402"/>
              <a:gd name="connsiteY321" fmla="*/ 154329 h 2612704"/>
              <a:gd name="connsiteX322" fmla="*/ 6578624 w 8427402"/>
              <a:gd name="connsiteY322" fmla="*/ 158114 h 2612704"/>
              <a:gd name="connsiteX323" fmla="*/ 6304770 w 8427402"/>
              <a:gd name="connsiteY323" fmla="*/ 431969 h 2612704"/>
              <a:gd name="connsiteX324" fmla="*/ 6304893 w 8427402"/>
              <a:gd name="connsiteY324" fmla="*/ 421069 h 2612704"/>
              <a:gd name="connsiteX325" fmla="*/ 107889 w 8427402"/>
              <a:gd name="connsiteY325" fmla="*/ 120426 h 2612704"/>
              <a:gd name="connsiteX326" fmla="*/ 114673 w 8427402"/>
              <a:gd name="connsiteY326" fmla="*/ 124419 h 2612704"/>
              <a:gd name="connsiteX327" fmla="*/ 83484 w 8427402"/>
              <a:gd name="connsiteY327" fmla="*/ 155608 h 2612704"/>
              <a:gd name="connsiteX328" fmla="*/ 77926 w 8427402"/>
              <a:gd name="connsiteY328" fmla="*/ 150389 h 2612704"/>
              <a:gd name="connsiteX329" fmla="*/ 2232850 w 8427402"/>
              <a:gd name="connsiteY329" fmla="*/ 110980 h 2612704"/>
              <a:gd name="connsiteX330" fmla="*/ 2239779 w 8427402"/>
              <a:gd name="connsiteY330" fmla="*/ 114827 h 2612704"/>
              <a:gd name="connsiteX331" fmla="*/ 2032953 w 8427402"/>
              <a:gd name="connsiteY331" fmla="*/ 321652 h 2612704"/>
              <a:gd name="connsiteX332" fmla="*/ 2032953 w 8427402"/>
              <a:gd name="connsiteY332" fmla="*/ 310876 h 2612704"/>
              <a:gd name="connsiteX333" fmla="*/ 4356191 w 8427402"/>
              <a:gd name="connsiteY333" fmla="*/ 103149 h 2612704"/>
              <a:gd name="connsiteX334" fmla="*/ 4363170 w 8427402"/>
              <a:gd name="connsiteY334" fmla="*/ 106945 h 2612704"/>
              <a:gd name="connsiteX335" fmla="*/ 4163143 w 8427402"/>
              <a:gd name="connsiteY335" fmla="*/ 306972 h 2612704"/>
              <a:gd name="connsiteX336" fmla="*/ 4163264 w 8427402"/>
              <a:gd name="connsiteY336" fmla="*/ 296076 h 2612704"/>
              <a:gd name="connsiteX337" fmla="*/ 6476441 w 8427402"/>
              <a:gd name="connsiteY337" fmla="*/ 98412 h 2612704"/>
              <a:gd name="connsiteX338" fmla="*/ 6483218 w 8427402"/>
              <a:gd name="connsiteY338" fmla="*/ 102412 h 2612704"/>
              <a:gd name="connsiteX339" fmla="*/ 6306506 w 8427402"/>
              <a:gd name="connsiteY339" fmla="*/ 279124 h 2612704"/>
              <a:gd name="connsiteX340" fmla="*/ 6306630 w 8427402"/>
              <a:gd name="connsiteY340" fmla="*/ 268223 h 2612704"/>
              <a:gd name="connsiteX341" fmla="*/ 14270 w 8427402"/>
              <a:gd name="connsiteY341" fmla="*/ 62938 h 2612704"/>
              <a:gd name="connsiteX342" fmla="*/ 20926 w 8427402"/>
              <a:gd name="connsiteY342" fmla="*/ 67056 h 2612704"/>
              <a:gd name="connsiteX343" fmla="*/ 5556 w 8427402"/>
              <a:gd name="connsiteY343" fmla="*/ 82426 h 2612704"/>
              <a:gd name="connsiteX344" fmla="*/ 0 w 8427402"/>
              <a:gd name="connsiteY344" fmla="*/ 77208 h 2612704"/>
              <a:gd name="connsiteX345" fmla="*/ 2135688 w 8427402"/>
              <a:gd name="connsiteY345" fmla="*/ 57037 h 2612704"/>
              <a:gd name="connsiteX346" fmla="*/ 2142617 w 8427402"/>
              <a:gd name="connsiteY346" fmla="*/ 60884 h 2612704"/>
              <a:gd name="connsiteX347" fmla="*/ 2032953 w 8427402"/>
              <a:gd name="connsiteY347" fmla="*/ 170547 h 2612704"/>
              <a:gd name="connsiteX348" fmla="*/ 2032953 w 8427402"/>
              <a:gd name="connsiteY348" fmla="*/ 159771 h 2612704"/>
              <a:gd name="connsiteX349" fmla="*/ 4258319 w 8427402"/>
              <a:gd name="connsiteY349" fmla="*/ 49913 h 2612704"/>
              <a:gd name="connsiteX350" fmla="*/ 4265298 w 8427402"/>
              <a:gd name="connsiteY350" fmla="*/ 53710 h 2612704"/>
              <a:gd name="connsiteX351" fmla="*/ 4164841 w 8427402"/>
              <a:gd name="connsiteY351" fmla="*/ 154168 h 2612704"/>
              <a:gd name="connsiteX352" fmla="*/ 4164962 w 8427402"/>
              <a:gd name="connsiteY352" fmla="*/ 143271 h 2612704"/>
              <a:gd name="connsiteX353" fmla="*/ 6381413 w 8427402"/>
              <a:gd name="connsiteY353" fmla="*/ 42333 h 2612704"/>
              <a:gd name="connsiteX354" fmla="*/ 6388190 w 8427402"/>
              <a:gd name="connsiteY354" fmla="*/ 46332 h 2612704"/>
              <a:gd name="connsiteX355" fmla="*/ 6308243 w 8427402"/>
              <a:gd name="connsiteY355" fmla="*/ 126279 h 2612704"/>
              <a:gd name="connsiteX356" fmla="*/ 6308367 w 8427402"/>
              <a:gd name="connsiteY356" fmla="*/ 115379 h 2612704"/>
              <a:gd name="connsiteX357" fmla="*/ 2038523 w 8427402"/>
              <a:gd name="connsiteY357" fmla="*/ 3092 h 2612704"/>
              <a:gd name="connsiteX358" fmla="*/ 2045452 w 8427402"/>
              <a:gd name="connsiteY358" fmla="*/ 6939 h 2612704"/>
              <a:gd name="connsiteX359" fmla="*/ 2032953 w 8427402"/>
              <a:gd name="connsiteY359" fmla="*/ 19438 h 2612704"/>
              <a:gd name="connsiteX360" fmla="*/ 2032953 w 8427402"/>
              <a:gd name="connsiteY360" fmla="*/ 8662 h 2612704"/>
              <a:gd name="connsiteX361" fmla="*/ 4166554 w 8427402"/>
              <a:gd name="connsiteY361" fmla="*/ 0 h 2612704"/>
              <a:gd name="connsiteX362" fmla="*/ 4167425 w 8427402"/>
              <a:gd name="connsiteY362" fmla="*/ 474 h 2612704"/>
              <a:gd name="connsiteX363" fmla="*/ 4166538 w 8427402"/>
              <a:gd name="connsiteY363" fmla="*/ 1361 h 26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8427402" h="2612704">
                <a:moveTo>
                  <a:pt x="8427402" y="2529587"/>
                </a:moveTo>
                <a:lnTo>
                  <a:pt x="8427402" y="2540364"/>
                </a:lnTo>
                <a:lnTo>
                  <a:pt x="8355062" y="2612704"/>
                </a:lnTo>
                <a:lnTo>
                  <a:pt x="8344550" y="2612439"/>
                </a:lnTo>
                <a:close/>
                <a:moveTo>
                  <a:pt x="8427402" y="2378476"/>
                </a:moveTo>
                <a:lnTo>
                  <a:pt x="8427402" y="2389253"/>
                </a:lnTo>
                <a:lnTo>
                  <a:pt x="8207666" y="2608989"/>
                </a:lnTo>
                <a:lnTo>
                  <a:pt x="8197154" y="2608724"/>
                </a:lnTo>
                <a:close/>
                <a:moveTo>
                  <a:pt x="8427402" y="2227372"/>
                </a:moveTo>
                <a:lnTo>
                  <a:pt x="8427402" y="2238148"/>
                </a:lnTo>
                <a:lnTo>
                  <a:pt x="8060275" y="2605275"/>
                </a:lnTo>
                <a:lnTo>
                  <a:pt x="8049763" y="2605010"/>
                </a:lnTo>
                <a:close/>
                <a:moveTo>
                  <a:pt x="8427402" y="2076263"/>
                </a:moveTo>
                <a:lnTo>
                  <a:pt x="8427402" y="2087040"/>
                </a:lnTo>
                <a:lnTo>
                  <a:pt x="7912881" y="2601561"/>
                </a:lnTo>
                <a:lnTo>
                  <a:pt x="7902369" y="2601296"/>
                </a:lnTo>
                <a:close/>
                <a:moveTo>
                  <a:pt x="8427402" y="1925152"/>
                </a:moveTo>
                <a:lnTo>
                  <a:pt x="8427402" y="1935929"/>
                </a:lnTo>
                <a:lnTo>
                  <a:pt x="7767701" y="2595630"/>
                </a:lnTo>
                <a:lnTo>
                  <a:pt x="7757478" y="2595076"/>
                </a:lnTo>
                <a:close/>
                <a:moveTo>
                  <a:pt x="8427402" y="1774048"/>
                </a:moveTo>
                <a:lnTo>
                  <a:pt x="8427402" y="1784824"/>
                </a:lnTo>
                <a:lnTo>
                  <a:pt x="7624365" y="2587861"/>
                </a:lnTo>
                <a:lnTo>
                  <a:pt x="7614143" y="2587307"/>
                </a:lnTo>
                <a:close/>
                <a:moveTo>
                  <a:pt x="8427402" y="1622938"/>
                </a:moveTo>
                <a:lnTo>
                  <a:pt x="8427402" y="1633714"/>
                </a:lnTo>
                <a:lnTo>
                  <a:pt x="7481025" y="2580091"/>
                </a:lnTo>
                <a:lnTo>
                  <a:pt x="7470802" y="2579537"/>
                </a:lnTo>
                <a:close/>
                <a:moveTo>
                  <a:pt x="8427402" y="1471828"/>
                </a:moveTo>
                <a:lnTo>
                  <a:pt x="8427402" y="1482604"/>
                </a:lnTo>
                <a:lnTo>
                  <a:pt x="7337685" y="2572321"/>
                </a:lnTo>
                <a:lnTo>
                  <a:pt x="7327462" y="2571767"/>
                </a:lnTo>
                <a:close/>
                <a:moveTo>
                  <a:pt x="8427402" y="1320724"/>
                </a:moveTo>
                <a:lnTo>
                  <a:pt x="8427402" y="1331501"/>
                </a:lnTo>
                <a:lnTo>
                  <a:pt x="7195325" y="2563578"/>
                </a:lnTo>
                <a:lnTo>
                  <a:pt x="7185381" y="2562744"/>
                </a:lnTo>
                <a:close/>
                <a:moveTo>
                  <a:pt x="8427402" y="1169613"/>
                </a:moveTo>
                <a:lnTo>
                  <a:pt x="8427402" y="1180389"/>
                </a:lnTo>
                <a:lnTo>
                  <a:pt x="7055900" y="2551891"/>
                </a:lnTo>
                <a:lnTo>
                  <a:pt x="7045957" y="2551057"/>
                </a:lnTo>
                <a:close/>
                <a:moveTo>
                  <a:pt x="8427402" y="1018504"/>
                </a:moveTo>
                <a:lnTo>
                  <a:pt x="8427402" y="1029280"/>
                </a:lnTo>
                <a:lnTo>
                  <a:pt x="6916478" y="2540204"/>
                </a:lnTo>
                <a:lnTo>
                  <a:pt x="6906535" y="2539371"/>
                </a:lnTo>
                <a:close/>
                <a:moveTo>
                  <a:pt x="8427402" y="867399"/>
                </a:moveTo>
                <a:lnTo>
                  <a:pt x="8427402" y="878175"/>
                </a:lnTo>
                <a:lnTo>
                  <a:pt x="6777060" y="2528518"/>
                </a:lnTo>
                <a:lnTo>
                  <a:pt x="6767117" y="2527685"/>
                </a:lnTo>
                <a:close/>
                <a:moveTo>
                  <a:pt x="4071417" y="841248"/>
                </a:moveTo>
                <a:lnTo>
                  <a:pt x="4080494" y="842945"/>
                </a:lnTo>
                <a:lnTo>
                  <a:pt x="3110263" y="1813176"/>
                </a:lnTo>
                <a:lnTo>
                  <a:pt x="3102000" y="1810666"/>
                </a:lnTo>
                <a:close/>
                <a:moveTo>
                  <a:pt x="1957252" y="839903"/>
                </a:moveTo>
                <a:lnTo>
                  <a:pt x="1966019" y="841912"/>
                </a:lnTo>
                <a:lnTo>
                  <a:pt x="1606799" y="1201131"/>
                </a:lnTo>
                <a:lnTo>
                  <a:pt x="1599521" y="1197634"/>
                </a:lnTo>
                <a:close/>
                <a:moveTo>
                  <a:pt x="8310624" y="833068"/>
                </a:moveTo>
                <a:lnTo>
                  <a:pt x="8319739" y="834730"/>
                </a:lnTo>
                <a:lnTo>
                  <a:pt x="6637637" y="2516832"/>
                </a:lnTo>
                <a:lnTo>
                  <a:pt x="6627694" y="2515998"/>
                </a:lnTo>
                <a:close/>
                <a:moveTo>
                  <a:pt x="6201237" y="826942"/>
                </a:moveTo>
                <a:lnTo>
                  <a:pt x="6210913" y="828044"/>
                </a:lnTo>
                <a:lnTo>
                  <a:pt x="4792015" y="2246943"/>
                </a:lnTo>
                <a:lnTo>
                  <a:pt x="4786511" y="2245946"/>
                </a:lnTo>
                <a:lnTo>
                  <a:pt x="4783000" y="2245180"/>
                </a:lnTo>
                <a:close/>
                <a:moveTo>
                  <a:pt x="3944106" y="817451"/>
                </a:moveTo>
                <a:lnTo>
                  <a:pt x="3953186" y="819148"/>
                </a:lnTo>
                <a:lnTo>
                  <a:pt x="2996978" y="1775357"/>
                </a:lnTo>
                <a:lnTo>
                  <a:pt x="2989023" y="1772536"/>
                </a:lnTo>
                <a:close/>
                <a:moveTo>
                  <a:pt x="1834315" y="811731"/>
                </a:moveTo>
                <a:lnTo>
                  <a:pt x="1843082" y="813740"/>
                </a:lnTo>
                <a:lnTo>
                  <a:pt x="1506075" y="1150747"/>
                </a:lnTo>
                <a:lnTo>
                  <a:pt x="1499172" y="1146874"/>
                </a:lnTo>
                <a:close/>
                <a:moveTo>
                  <a:pt x="8182888" y="809693"/>
                </a:moveTo>
                <a:lnTo>
                  <a:pt x="8184066" y="809997"/>
                </a:lnTo>
                <a:lnTo>
                  <a:pt x="8191927" y="811430"/>
                </a:lnTo>
                <a:lnTo>
                  <a:pt x="6501369" y="2501988"/>
                </a:lnTo>
                <a:lnTo>
                  <a:pt x="6491700" y="2500881"/>
                </a:lnTo>
                <a:close/>
                <a:moveTo>
                  <a:pt x="6069421" y="807650"/>
                </a:moveTo>
                <a:lnTo>
                  <a:pt x="6078667" y="809180"/>
                </a:lnTo>
                <a:lnTo>
                  <a:pt x="4667797" y="2220051"/>
                </a:lnTo>
                <a:lnTo>
                  <a:pt x="4658950" y="2218121"/>
                </a:lnTo>
                <a:close/>
                <a:moveTo>
                  <a:pt x="3818960" y="791489"/>
                </a:moveTo>
                <a:lnTo>
                  <a:pt x="3827469" y="793756"/>
                </a:lnTo>
                <a:lnTo>
                  <a:pt x="2885425" y="1735801"/>
                </a:lnTo>
                <a:lnTo>
                  <a:pt x="2877470" y="1732980"/>
                </a:lnTo>
                <a:close/>
                <a:moveTo>
                  <a:pt x="1712450" y="782489"/>
                </a:moveTo>
                <a:lnTo>
                  <a:pt x="1721084" y="784631"/>
                </a:lnTo>
                <a:lnTo>
                  <a:pt x="1409281" y="1096434"/>
                </a:lnTo>
                <a:lnTo>
                  <a:pt x="1402378" y="1092561"/>
                </a:lnTo>
                <a:close/>
                <a:moveTo>
                  <a:pt x="5943837" y="782126"/>
                </a:moveTo>
                <a:lnTo>
                  <a:pt x="5952532" y="784207"/>
                </a:lnTo>
                <a:lnTo>
                  <a:pt x="4543748" y="2192992"/>
                </a:lnTo>
                <a:lnTo>
                  <a:pt x="4534901" y="2191062"/>
                </a:lnTo>
                <a:close/>
                <a:moveTo>
                  <a:pt x="8062812" y="778665"/>
                </a:moveTo>
                <a:lnTo>
                  <a:pt x="8071376" y="780877"/>
                </a:lnTo>
                <a:lnTo>
                  <a:pt x="6365789" y="2486464"/>
                </a:lnTo>
                <a:lnTo>
                  <a:pt x="6356120" y="2485357"/>
                </a:lnTo>
                <a:close/>
                <a:moveTo>
                  <a:pt x="3699643" y="759698"/>
                </a:moveTo>
                <a:lnTo>
                  <a:pt x="3708151" y="761965"/>
                </a:lnTo>
                <a:lnTo>
                  <a:pt x="2773872" y="1696245"/>
                </a:lnTo>
                <a:lnTo>
                  <a:pt x="2765917" y="1693424"/>
                </a:lnTo>
                <a:close/>
                <a:moveTo>
                  <a:pt x="5821909" y="752945"/>
                </a:moveTo>
                <a:lnTo>
                  <a:pt x="5830605" y="755026"/>
                </a:lnTo>
                <a:lnTo>
                  <a:pt x="4419700" y="2165933"/>
                </a:lnTo>
                <a:lnTo>
                  <a:pt x="4410852" y="2164003"/>
                </a:lnTo>
                <a:close/>
                <a:moveTo>
                  <a:pt x="1591377" y="752453"/>
                </a:moveTo>
                <a:lnTo>
                  <a:pt x="1600011" y="754595"/>
                </a:lnTo>
                <a:lnTo>
                  <a:pt x="1312486" y="1042120"/>
                </a:lnTo>
                <a:lnTo>
                  <a:pt x="1305583" y="1038247"/>
                </a:lnTo>
                <a:close/>
                <a:moveTo>
                  <a:pt x="7942732" y="747635"/>
                </a:moveTo>
                <a:lnTo>
                  <a:pt x="7951295" y="749848"/>
                </a:lnTo>
                <a:lnTo>
                  <a:pt x="6230204" y="2470940"/>
                </a:lnTo>
                <a:lnTo>
                  <a:pt x="6220534" y="2469832"/>
                </a:lnTo>
                <a:close/>
                <a:moveTo>
                  <a:pt x="3580326" y="727907"/>
                </a:moveTo>
                <a:lnTo>
                  <a:pt x="3588835" y="730174"/>
                </a:lnTo>
                <a:lnTo>
                  <a:pt x="2662320" y="1656690"/>
                </a:lnTo>
                <a:lnTo>
                  <a:pt x="2654365" y="1653869"/>
                </a:lnTo>
                <a:close/>
                <a:moveTo>
                  <a:pt x="5701892" y="721854"/>
                </a:moveTo>
                <a:lnTo>
                  <a:pt x="5709993" y="724530"/>
                </a:lnTo>
                <a:lnTo>
                  <a:pt x="4295651" y="2138874"/>
                </a:lnTo>
                <a:lnTo>
                  <a:pt x="4286804" y="2136944"/>
                </a:lnTo>
                <a:close/>
                <a:moveTo>
                  <a:pt x="1472363" y="720361"/>
                </a:moveTo>
                <a:lnTo>
                  <a:pt x="1480746" y="722754"/>
                </a:lnTo>
                <a:lnTo>
                  <a:pt x="1215693" y="987807"/>
                </a:lnTo>
                <a:lnTo>
                  <a:pt x="1208790" y="983934"/>
                </a:lnTo>
                <a:close/>
                <a:moveTo>
                  <a:pt x="7827453" y="711804"/>
                </a:moveTo>
                <a:lnTo>
                  <a:pt x="7835584" y="714450"/>
                </a:lnTo>
                <a:lnTo>
                  <a:pt x="6094619" y="2455415"/>
                </a:lnTo>
                <a:lnTo>
                  <a:pt x="6084949" y="2454308"/>
                </a:lnTo>
                <a:close/>
                <a:moveTo>
                  <a:pt x="3466794" y="690330"/>
                </a:moveTo>
                <a:lnTo>
                  <a:pt x="3474820" y="693080"/>
                </a:lnTo>
                <a:lnTo>
                  <a:pt x="2550767" y="1617134"/>
                </a:lnTo>
                <a:lnTo>
                  <a:pt x="2542813" y="1614313"/>
                </a:lnTo>
                <a:close/>
                <a:moveTo>
                  <a:pt x="1354807" y="686808"/>
                </a:moveTo>
                <a:lnTo>
                  <a:pt x="1363189" y="689201"/>
                </a:lnTo>
                <a:lnTo>
                  <a:pt x="1118897" y="933493"/>
                </a:lnTo>
                <a:lnTo>
                  <a:pt x="1111995" y="929620"/>
                </a:lnTo>
                <a:close/>
                <a:moveTo>
                  <a:pt x="5588305" y="684333"/>
                </a:moveTo>
                <a:lnTo>
                  <a:pt x="5596406" y="687009"/>
                </a:lnTo>
                <a:lnTo>
                  <a:pt x="4172407" y="2111009"/>
                </a:lnTo>
                <a:lnTo>
                  <a:pt x="4163846" y="2108794"/>
                </a:lnTo>
                <a:close/>
                <a:moveTo>
                  <a:pt x="7713442" y="674710"/>
                </a:moveTo>
                <a:lnTo>
                  <a:pt x="7721573" y="677355"/>
                </a:lnTo>
                <a:lnTo>
                  <a:pt x="5960128" y="2438801"/>
                </a:lnTo>
                <a:lnTo>
                  <a:pt x="5950731" y="2437422"/>
                </a:lnTo>
                <a:close/>
                <a:moveTo>
                  <a:pt x="3354242" y="651775"/>
                </a:moveTo>
                <a:lnTo>
                  <a:pt x="3362269" y="654525"/>
                </a:lnTo>
                <a:lnTo>
                  <a:pt x="2442858" y="1573937"/>
                </a:lnTo>
                <a:lnTo>
                  <a:pt x="2435229" y="1570788"/>
                </a:lnTo>
                <a:close/>
                <a:moveTo>
                  <a:pt x="1239894" y="650613"/>
                </a:moveTo>
                <a:lnTo>
                  <a:pt x="1247944" y="653340"/>
                </a:lnTo>
                <a:lnTo>
                  <a:pt x="1025304" y="875980"/>
                </a:lnTo>
                <a:lnTo>
                  <a:pt x="1018808" y="871699"/>
                </a:lnTo>
                <a:close/>
                <a:moveTo>
                  <a:pt x="5474719" y="646812"/>
                </a:moveTo>
                <a:lnTo>
                  <a:pt x="5482819" y="649488"/>
                </a:lnTo>
                <a:lnTo>
                  <a:pt x="4052359" y="2079951"/>
                </a:lnTo>
                <a:lnTo>
                  <a:pt x="4043797" y="2077736"/>
                </a:lnTo>
                <a:close/>
                <a:moveTo>
                  <a:pt x="7601477" y="635565"/>
                </a:moveTo>
                <a:lnTo>
                  <a:pt x="7609255" y="638563"/>
                </a:lnTo>
                <a:lnTo>
                  <a:pt x="5828353" y="2419465"/>
                </a:lnTo>
                <a:lnTo>
                  <a:pt x="5818956" y="2418086"/>
                </a:lnTo>
                <a:close/>
                <a:moveTo>
                  <a:pt x="1127023" y="612377"/>
                </a:moveTo>
                <a:lnTo>
                  <a:pt x="1135073" y="615103"/>
                </a:lnTo>
                <a:lnTo>
                  <a:pt x="934223" y="815953"/>
                </a:lnTo>
                <a:lnTo>
                  <a:pt x="927727" y="811673"/>
                </a:lnTo>
                <a:close/>
                <a:moveTo>
                  <a:pt x="3244035" y="610874"/>
                </a:moveTo>
                <a:lnTo>
                  <a:pt x="3251666" y="614018"/>
                </a:lnTo>
                <a:lnTo>
                  <a:pt x="2335898" y="1529787"/>
                </a:lnTo>
                <a:lnTo>
                  <a:pt x="2328271" y="1526639"/>
                </a:lnTo>
                <a:close/>
                <a:moveTo>
                  <a:pt x="5366501" y="603921"/>
                </a:moveTo>
                <a:lnTo>
                  <a:pt x="5374149" y="607048"/>
                </a:lnTo>
                <a:lnTo>
                  <a:pt x="3932309" y="2048891"/>
                </a:lnTo>
                <a:lnTo>
                  <a:pt x="3923748" y="2046676"/>
                </a:lnTo>
                <a:close/>
                <a:moveTo>
                  <a:pt x="7492409" y="593523"/>
                </a:moveTo>
                <a:lnTo>
                  <a:pt x="7500187" y="596521"/>
                </a:lnTo>
                <a:lnTo>
                  <a:pt x="5696579" y="2400130"/>
                </a:lnTo>
                <a:lnTo>
                  <a:pt x="5687181" y="2398751"/>
                </a:lnTo>
                <a:close/>
                <a:moveTo>
                  <a:pt x="1016372" y="571918"/>
                </a:moveTo>
                <a:lnTo>
                  <a:pt x="1024051" y="575013"/>
                </a:lnTo>
                <a:lnTo>
                  <a:pt x="843140" y="755925"/>
                </a:lnTo>
                <a:lnTo>
                  <a:pt x="836645" y="751645"/>
                </a:lnTo>
                <a:close/>
                <a:moveTo>
                  <a:pt x="3137023" y="566778"/>
                </a:moveTo>
                <a:lnTo>
                  <a:pt x="3144655" y="569923"/>
                </a:lnTo>
                <a:lnTo>
                  <a:pt x="2228941" y="1485638"/>
                </a:lnTo>
                <a:lnTo>
                  <a:pt x="2221312" y="1482489"/>
                </a:lnTo>
                <a:close/>
                <a:moveTo>
                  <a:pt x="5259253" y="560060"/>
                </a:moveTo>
                <a:lnTo>
                  <a:pt x="5266901" y="563188"/>
                </a:lnTo>
                <a:lnTo>
                  <a:pt x="3812259" y="2017832"/>
                </a:lnTo>
                <a:lnTo>
                  <a:pt x="3803699" y="2015617"/>
                </a:lnTo>
                <a:close/>
                <a:moveTo>
                  <a:pt x="7383345" y="551482"/>
                </a:moveTo>
                <a:lnTo>
                  <a:pt x="7391123" y="554480"/>
                </a:lnTo>
                <a:lnTo>
                  <a:pt x="5564808" y="2380795"/>
                </a:lnTo>
                <a:lnTo>
                  <a:pt x="5555411" y="2379416"/>
                </a:lnTo>
                <a:close/>
                <a:moveTo>
                  <a:pt x="908677" y="528505"/>
                </a:moveTo>
                <a:lnTo>
                  <a:pt x="916356" y="531600"/>
                </a:lnTo>
                <a:lnTo>
                  <a:pt x="752058" y="695899"/>
                </a:lnTo>
                <a:lnTo>
                  <a:pt x="745563" y="691618"/>
                </a:lnTo>
                <a:close/>
                <a:moveTo>
                  <a:pt x="3030011" y="522683"/>
                </a:moveTo>
                <a:lnTo>
                  <a:pt x="3037642" y="525827"/>
                </a:lnTo>
                <a:lnTo>
                  <a:pt x="2121981" y="1441489"/>
                </a:lnTo>
                <a:lnTo>
                  <a:pt x="2114354" y="1438341"/>
                </a:lnTo>
                <a:close/>
                <a:moveTo>
                  <a:pt x="5153808" y="514399"/>
                </a:moveTo>
                <a:lnTo>
                  <a:pt x="5161128" y="517854"/>
                </a:lnTo>
                <a:lnTo>
                  <a:pt x="3692211" y="1986774"/>
                </a:lnTo>
                <a:lnTo>
                  <a:pt x="3683651" y="1984559"/>
                </a:lnTo>
                <a:close/>
                <a:moveTo>
                  <a:pt x="7278072" y="505646"/>
                </a:moveTo>
                <a:lnTo>
                  <a:pt x="7285553" y="508942"/>
                </a:lnTo>
                <a:lnTo>
                  <a:pt x="5433035" y="2361460"/>
                </a:lnTo>
                <a:lnTo>
                  <a:pt x="5423638" y="2360081"/>
                </a:lnTo>
                <a:close/>
                <a:moveTo>
                  <a:pt x="801348" y="484725"/>
                </a:moveTo>
                <a:lnTo>
                  <a:pt x="808756" y="488092"/>
                </a:lnTo>
                <a:lnTo>
                  <a:pt x="660976" y="635872"/>
                </a:lnTo>
                <a:lnTo>
                  <a:pt x="655652" y="632363"/>
                </a:lnTo>
                <a:lnTo>
                  <a:pt x="654562" y="631511"/>
                </a:lnTo>
                <a:close/>
                <a:moveTo>
                  <a:pt x="2927211" y="474375"/>
                </a:moveTo>
                <a:lnTo>
                  <a:pt x="2934533" y="477829"/>
                </a:lnTo>
                <a:lnTo>
                  <a:pt x="2015043" y="1397318"/>
                </a:lnTo>
                <a:lnTo>
                  <a:pt x="2007766" y="1393821"/>
                </a:lnTo>
                <a:close/>
                <a:moveTo>
                  <a:pt x="5051155" y="465944"/>
                </a:moveTo>
                <a:lnTo>
                  <a:pt x="5058474" y="469399"/>
                </a:lnTo>
                <a:lnTo>
                  <a:pt x="3573862" y="1954014"/>
                </a:lnTo>
                <a:lnTo>
                  <a:pt x="3565599" y="1951503"/>
                </a:lnTo>
                <a:close/>
                <a:moveTo>
                  <a:pt x="7173175" y="459434"/>
                </a:moveTo>
                <a:lnTo>
                  <a:pt x="7180655" y="462729"/>
                </a:lnTo>
                <a:lnTo>
                  <a:pt x="5303781" y="2339604"/>
                </a:lnTo>
                <a:lnTo>
                  <a:pt x="5294657" y="2337952"/>
                </a:lnTo>
                <a:close/>
                <a:moveTo>
                  <a:pt x="697462" y="437502"/>
                </a:moveTo>
                <a:lnTo>
                  <a:pt x="704871" y="440870"/>
                </a:lnTo>
                <a:lnTo>
                  <a:pt x="575782" y="569960"/>
                </a:lnTo>
                <a:lnTo>
                  <a:pt x="569731" y="565233"/>
                </a:lnTo>
                <a:close/>
                <a:moveTo>
                  <a:pt x="2824527" y="425951"/>
                </a:moveTo>
                <a:lnTo>
                  <a:pt x="2831850" y="429404"/>
                </a:lnTo>
                <a:lnTo>
                  <a:pt x="1912982" y="1348272"/>
                </a:lnTo>
                <a:lnTo>
                  <a:pt x="1905704" y="1344774"/>
                </a:lnTo>
                <a:close/>
                <a:moveTo>
                  <a:pt x="4948501" y="417488"/>
                </a:moveTo>
                <a:lnTo>
                  <a:pt x="4955821" y="420943"/>
                </a:lnTo>
                <a:lnTo>
                  <a:pt x="3457963" y="1918804"/>
                </a:lnTo>
                <a:lnTo>
                  <a:pt x="3449699" y="1916294"/>
                </a:lnTo>
                <a:close/>
                <a:moveTo>
                  <a:pt x="7069401" y="412102"/>
                </a:moveTo>
                <a:lnTo>
                  <a:pt x="7076623" y="415656"/>
                </a:lnTo>
                <a:lnTo>
                  <a:pt x="5175841" y="2316439"/>
                </a:lnTo>
                <a:lnTo>
                  <a:pt x="5166717" y="2314787"/>
                </a:lnTo>
                <a:close/>
                <a:moveTo>
                  <a:pt x="595590" y="388265"/>
                </a:moveTo>
                <a:lnTo>
                  <a:pt x="602825" y="391806"/>
                </a:lnTo>
                <a:lnTo>
                  <a:pt x="490950" y="503680"/>
                </a:lnTo>
                <a:lnTo>
                  <a:pt x="484901" y="498954"/>
                </a:lnTo>
                <a:close/>
                <a:moveTo>
                  <a:pt x="2723417" y="375952"/>
                </a:moveTo>
                <a:lnTo>
                  <a:pt x="2730517" y="379629"/>
                </a:lnTo>
                <a:lnTo>
                  <a:pt x="1810921" y="1299225"/>
                </a:lnTo>
                <a:lnTo>
                  <a:pt x="1803642" y="1295727"/>
                </a:lnTo>
                <a:close/>
                <a:moveTo>
                  <a:pt x="4848506" y="366375"/>
                </a:moveTo>
                <a:lnTo>
                  <a:pt x="4855609" y="370047"/>
                </a:lnTo>
                <a:lnTo>
                  <a:pt x="3342063" y="1883595"/>
                </a:lnTo>
                <a:lnTo>
                  <a:pt x="3333799" y="1881084"/>
                </a:lnTo>
                <a:close/>
                <a:moveTo>
                  <a:pt x="6968130" y="362264"/>
                </a:moveTo>
                <a:lnTo>
                  <a:pt x="6975352" y="365818"/>
                </a:lnTo>
                <a:lnTo>
                  <a:pt x="5047898" y="2293273"/>
                </a:lnTo>
                <a:lnTo>
                  <a:pt x="5038773" y="2291621"/>
                </a:lnTo>
                <a:close/>
                <a:moveTo>
                  <a:pt x="495233" y="337514"/>
                </a:moveTo>
                <a:lnTo>
                  <a:pt x="502307" y="341218"/>
                </a:lnTo>
                <a:lnTo>
                  <a:pt x="406122" y="437403"/>
                </a:lnTo>
                <a:lnTo>
                  <a:pt x="400071" y="432676"/>
                </a:lnTo>
                <a:close/>
                <a:moveTo>
                  <a:pt x="2623871" y="324392"/>
                </a:moveTo>
                <a:lnTo>
                  <a:pt x="2630970" y="328069"/>
                </a:lnTo>
                <a:lnTo>
                  <a:pt x="1708860" y="1250178"/>
                </a:lnTo>
                <a:lnTo>
                  <a:pt x="1701582" y="1246680"/>
                </a:lnTo>
                <a:close/>
                <a:moveTo>
                  <a:pt x="4748890" y="314883"/>
                </a:moveTo>
                <a:lnTo>
                  <a:pt x="4755993" y="318554"/>
                </a:lnTo>
                <a:lnTo>
                  <a:pt x="3226163" y="1848386"/>
                </a:lnTo>
                <a:lnTo>
                  <a:pt x="3217900" y="1845875"/>
                </a:lnTo>
                <a:close/>
                <a:moveTo>
                  <a:pt x="6866860" y="312426"/>
                </a:moveTo>
                <a:lnTo>
                  <a:pt x="6874081" y="315980"/>
                </a:lnTo>
                <a:lnTo>
                  <a:pt x="4919956" y="2270108"/>
                </a:lnTo>
                <a:lnTo>
                  <a:pt x="4910831" y="2268456"/>
                </a:lnTo>
                <a:close/>
                <a:moveTo>
                  <a:pt x="396150" y="285489"/>
                </a:moveTo>
                <a:lnTo>
                  <a:pt x="400344" y="287824"/>
                </a:lnTo>
                <a:lnTo>
                  <a:pt x="403131" y="289284"/>
                </a:lnTo>
                <a:lnTo>
                  <a:pt x="321291" y="371124"/>
                </a:lnTo>
                <a:lnTo>
                  <a:pt x="315241" y="366398"/>
                </a:lnTo>
                <a:close/>
                <a:moveTo>
                  <a:pt x="2524342" y="272812"/>
                </a:moveTo>
                <a:lnTo>
                  <a:pt x="2525128" y="273249"/>
                </a:lnTo>
                <a:lnTo>
                  <a:pt x="2531422" y="276509"/>
                </a:lnTo>
                <a:lnTo>
                  <a:pt x="2032953" y="774977"/>
                </a:lnTo>
                <a:lnTo>
                  <a:pt x="2032953" y="764202"/>
                </a:lnTo>
                <a:close/>
                <a:moveTo>
                  <a:pt x="4649808" y="262855"/>
                </a:moveTo>
                <a:lnTo>
                  <a:pt x="4656788" y="266651"/>
                </a:lnTo>
                <a:lnTo>
                  <a:pt x="4158049" y="765390"/>
                </a:lnTo>
                <a:lnTo>
                  <a:pt x="4158170" y="754494"/>
                </a:lnTo>
                <a:close/>
                <a:moveTo>
                  <a:pt x="6767681" y="260498"/>
                </a:moveTo>
                <a:lnTo>
                  <a:pt x="6774672" y="264284"/>
                </a:lnTo>
                <a:lnTo>
                  <a:pt x="6301296" y="737661"/>
                </a:lnTo>
                <a:lnTo>
                  <a:pt x="6301420" y="726759"/>
                </a:lnTo>
                <a:close/>
                <a:moveTo>
                  <a:pt x="299090" y="231439"/>
                </a:moveTo>
                <a:lnTo>
                  <a:pt x="306012" y="235294"/>
                </a:lnTo>
                <a:lnTo>
                  <a:pt x="239337" y="301970"/>
                </a:lnTo>
                <a:lnTo>
                  <a:pt x="233779" y="296751"/>
                </a:lnTo>
                <a:close/>
                <a:moveTo>
                  <a:pt x="2427178" y="218868"/>
                </a:moveTo>
                <a:lnTo>
                  <a:pt x="2434107" y="222715"/>
                </a:lnTo>
                <a:lnTo>
                  <a:pt x="2032953" y="623869"/>
                </a:lnTo>
                <a:lnTo>
                  <a:pt x="2032953" y="613092"/>
                </a:lnTo>
                <a:close/>
                <a:moveTo>
                  <a:pt x="4551937" y="209620"/>
                </a:moveTo>
                <a:lnTo>
                  <a:pt x="4558916" y="213416"/>
                </a:lnTo>
                <a:lnTo>
                  <a:pt x="4159747" y="612587"/>
                </a:lnTo>
                <a:lnTo>
                  <a:pt x="4159868" y="601689"/>
                </a:lnTo>
                <a:close/>
                <a:moveTo>
                  <a:pt x="6669657" y="207413"/>
                </a:moveTo>
                <a:lnTo>
                  <a:pt x="6676647" y="211199"/>
                </a:lnTo>
                <a:lnTo>
                  <a:pt x="6303033" y="584814"/>
                </a:lnTo>
                <a:lnTo>
                  <a:pt x="6303157" y="573914"/>
                </a:lnTo>
                <a:close/>
                <a:moveTo>
                  <a:pt x="203009" y="176416"/>
                </a:moveTo>
                <a:lnTo>
                  <a:pt x="209792" y="180409"/>
                </a:lnTo>
                <a:lnTo>
                  <a:pt x="161411" y="228790"/>
                </a:lnTo>
                <a:lnTo>
                  <a:pt x="155854" y="223571"/>
                </a:lnTo>
                <a:close/>
                <a:moveTo>
                  <a:pt x="2330015" y="164925"/>
                </a:moveTo>
                <a:lnTo>
                  <a:pt x="2336944" y="168771"/>
                </a:lnTo>
                <a:lnTo>
                  <a:pt x="2032953" y="472762"/>
                </a:lnTo>
                <a:lnTo>
                  <a:pt x="2032953" y="461986"/>
                </a:lnTo>
                <a:close/>
                <a:moveTo>
                  <a:pt x="4454064" y="156384"/>
                </a:moveTo>
                <a:lnTo>
                  <a:pt x="4461043" y="160181"/>
                </a:lnTo>
                <a:lnTo>
                  <a:pt x="4161445" y="459780"/>
                </a:lnTo>
                <a:lnTo>
                  <a:pt x="4161566" y="448883"/>
                </a:lnTo>
                <a:close/>
                <a:moveTo>
                  <a:pt x="6571633" y="154329"/>
                </a:moveTo>
                <a:lnTo>
                  <a:pt x="6578624" y="158114"/>
                </a:lnTo>
                <a:lnTo>
                  <a:pt x="6304770" y="431969"/>
                </a:lnTo>
                <a:lnTo>
                  <a:pt x="6304893" y="421069"/>
                </a:lnTo>
                <a:close/>
                <a:moveTo>
                  <a:pt x="107889" y="120426"/>
                </a:moveTo>
                <a:lnTo>
                  <a:pt x="114673" y="124419"/>
                </a:lnTo>
                <a:lnTo>
                  <a:pt x="83484" y="155608"/>
                </a:lnTo>
                <a:lnTo>
                  <a:pt x="77926" y="150389"/>
                </a:lnTo>
                <a:close/>
                <a:moveTo>
                  <a:pt x="2232850" y="110980"/>
                </a:moveTo>
                <a:lnTo>
                  <a:pt x="2239779" y="114827"/>
                </a:lnTo>
                <a:lnTo>
                  <a:pt x="2032953" y="321652"/>
                </a:lnTo>
                <a:lnTo>
                  <a:pt x="2032953" y="310876"/>
                </a:lnTo>
                <a:close/>
                <a:moveTo>
                  <a:pt x="4356191" y="103149"/>
                </a:moveTo>
                <a:lnTo>
                  <a:pt x="4363170" y="106945"/>
                </a:lnTo>
                <a:lnTo>
                  <a:pt x="4163143" y="306972"/>
                </a:lnTo>
                <a:lnTo>
                  <a:pt x="4163264" y="296076"/>
                </a:lnTo>
                <a:close/>
                <a:moveTo>
                  <a:pt x="6476441" y="98412"/>
                </a:moveTo>
                <a:lnTo>
                  <a:pt x="6483218" y="102412"/>
                </a:lnTo>
                <a:lnTo>
                  <a:pt x="6306506" y="279124"/>
                </a:lnTo>
                <a:lnTo>
                  <a:pt x="6306630" y="268223"/>
                </a:lnTo>
                <a:close/>
                <a:moveTo>
                  <a:pt x="14270" y="62938"/>
                </a:moveTo>
                <a:lnTo>
                  <a:pt x="20926" y="67056"/>
                </a:lnTo>
                <a:lnTo>
                  <a:pt x="5556" y="82426"/>
                </a:lnTo>
                <a:lnTo>
                  <a:pt x="0" y="77208"/>
                </a:lnTo>
                <a:close/>
                <a:moveTo>
                  <a:pt x="2135688" y="57037"/>
                </a:moveTo>
                <a:lnTo>
                  <a:pt x="2142617" y="60884"/>
                </a:lnTo>
                <a:lnTo>
                  <a:pt x="2032953" y="170547"/>
                </a:lnTo>
                <a:lnTo>
                  <a:pt x="2032953" y="159771"/>
                </a:lnTo>
                <a:close/>
                <a:moveTo>
                  <a:pt x="4258319" y="49913"/>
                </a:moveTo>
                <a:lnTo>
                  <a:pt x="4265298" y="53710"/>
                </a:lnTo>
                <a:lnTo>
                  <a:pt x="4164841" y="154168"/>
                </a:lnTo>
                <a:lnTo>
                  <a:pt x="4164962" y="143271"/>
                </a:lnTo>
                <a:close/>
                <a:moveTo>
                  <a:pt x="6381413" y="42333"/>
                </a:moveTo>
                <a:lnTo>
                  <a:pt x="6388190" y="46332"/>
                </a:lnTo>
                <a:lnTo>
                  <a:pt x="6308243" y="126279"/>
                </a:lnTo>
                <a:lnTo>
                  <a:pt x="6308367" y="115379"/>
                </a:lnTo>
                <a:close/>
                <a:moveTo>
                  <a:pt x="2038523" y="3092"/>
                </a:moveTo>
                <a:lnTo>
                  <a:pt x="2045452" y="6939"/>
                </a:lnTo>
                <a:lnTo>
                  <a:pt x="2032953" y="19438"/>
                </a:lnTo>
                <a:lnTo>
                  <a:pt x="2032953" y="8662"/>
                </a:lnTo>
                <a:close/>
                <a:moveTo>
                  <a:pt x="4166554" y="0"/>
                </a:moveTo>
                <a:lnTo>
                  <a:pt x="4167425" y="474"/>
                </a:lnTo>
                <a:lnTo>
                  <a:pt x="4166538" y="1361"/>
                </a:lnTo>
                <a:close/>
              </a:path>
            </a:pathLst>
          </a:custGeom>
          <a:gradFill flip="none" rotWithShape="1">
            <a:gsLst>
              <a:gs pos="16000">
                <a:schemeClr val="bg2">
                  <a:lumMod val="60000"/>
                  <a:lumOff val="40000"/>
                </a:schemeClr>
              </a:gs>
              <a:gs pos="70000">
                <a:schemeClr val="bg2">
                  <a:lumMod val="60000"/>
                  <a:lumOff val="40000"/>
                  <a:alpha val="15000"/>
                </a:schemeClr>
              </a:gs>
              <a:gs pos="55816">
                <a:schemeClr val="bg2">
                  <a:lumMod val="60000"/>
                  <a:lumOff val="40000"/>
                  <a:alpha val="0"/>
                </a:schemeClr>
              </a:gs>
              <a:gs pos="38000">
                <a:schemeClr val="bg2">
                  <a:lumMod val="60000"/>
                  <a:lumOff val="40000"/>
                  <a:alpha val="15000"/>
                </a:schemeClr>
              </a:gs>
              <a:gs pos="85000">
                <a:schemeClr val="bg2">
                  <a:lumMod val="60000"/>
                  <a:lumOff val="40000"/>
                </a:schemeClr>
              </a:gs>
            </a:gsLst>
            <a:lin ang="0" scaled="1"/>
            <a:tileRect/>
          </a:gradFill>
          <a:ln w="7620" cap="flat">
            <a:noFill/>
            <a:prstDash val="solid"/>
            <a:miter/>
          </a:ln>
        </p:spPr>
        <p:txBody>
          <a:bodyPr wrap="square" rtlCol="0" anchor="ctr">
            <a:noAutofit/>
          </a:bodyPr>
          <a:lstStyle/>
          <a:p>
            <a:endParaRPr lang="ru-RU" sz="1050" dirty="0"/>
          </a:p>
        </p:txBody>
      </p:sp>
      <p:sp>
        <p:nvSpPr>
          <p:cNvPr id="172" name="TextBox 171">
            <a:extLst>
              <a:ext uri="{FF2B5EF4-FFF2-40B4-BE49-F238E27FC236}">
                <a16:creationId xmlns:a16="http://schemas.microsoft.com/office/drawing/2014/main" id="{4487B075-132F-4BDA-8656-91D5B9B4D8AC}"/>
              </a:ext>
            </a:extLst>
          </p:cNvPr>
          <p:cNvSpPr txBox="1"/>
          <p:nvPr/>
        </p:nvSpPr>
        <p:spPr>
          <a:xfrm>
            <a:off x="6214220" y="5418401"/>
            <a:ext cx="437634" cy="138499"/>
          </a:xfrm>
          <a:prstGeom prst="rect">
            <a:avLst/>
          </a:prstGeom>
          <a:noFill/>
        </p:spPr>
        <p:txBody>
          <a:bodyPr wrap="square" lIns="0" tIns="0" rIns="0" bIns="0" rtlCol="0">
            <a:spAutoFit/>
          </a:bodyPr>
          <a:lstStyle/>
          <a:p>
            <a:pPr algn="r"/>
            <a:r>
              <a:rPr lang="en-US" sz="900" dirty="0">
                <a:solidFill>
                  <a:schemeClr val="tx2"/>
                </a:solidFill>
              </a:rPr>
              <a:t>Months</a:t>
            </a:r>
          </a:p>
        </p:txBody>
      </p:sp>
      <p:sp>
        <p:nvSpPr>
          <p:cNvPr id="173" name="TextBox 172">
            <a:extLst>
              <a:ext uri="{FF2B5EF4-FFF2-40B4-BE49-F238E27FC236}">
                <a16:creationId xmlns:a16="http://schemas.microsoft.com/office/drawing/2014/main" id="{93D915C6-1B60-478B-99D7-0EE89E411553}"/>
              </a:ext>
            </a:extLst>
          </p:cNvPr>
          <p:cNvSpPr txBox="1"/>
          <p:nvPr/>
        </p:nvSpPr>
        <p:spPr>
          <a:xfrm>
            <a:off x="6181927" y="2592212"/>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75%</a:t>
            </a:r>
            <a:endParaRPr lang="ru-RU" sz="1400" dirty="0">
              <a:solidFill>
                <a:schemeClr val="accent1"/>
              </a:solidFill>
            </a:endParaRPr>
          </a:p>
        </p:txBody>
      </p:sp>
      <p:sp>
        <p:nvSpPr>
          <p:cNvPr id="174" name="TextBox 173">
            <a:extLst>
              <a:ext uri="{FF2B5EF4-FFF2-40B4-BE49-F238E27FC236}">
                <a16:creationId xmlns:a16="http://schemas.microsoft.com/office/drawing/2014/main" id="{681C9F47-5C20-4667-828E-A24245698CD4}"/>
              </a:ext>
            </a:extLst>
          </p:cNvPr>
          <p:cNvSpPr txBox="1"/>
          <p:nvPr/>
        </p:nvSpPr>
        <p:spPr>
          <a:xfrm>
            <a:off x="6181927" y="3418048"/>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50%</a:t>
            </a:r>
            <a:endParaRPr lang="ru-RU" sz="1400" dirty="0">
              <a:solidFill>
                <a:schemeClr val="accent1"/>
              </a:solidFill>
            </a:endParaRPr>
          </a:p>
        </p:txBody>
      </p:sp>
      <p:sp>
        <p:nvSpPr>
          <p:cNvPr id="175" name="TextBox 174">
            <a:extLst>
              <a:ext uri="{FF2B5EF4-FFF2-40B4-BE49-F238E27FC236}">
                <a16:creationId xmlns:a16="http://schemas.microsoft.com/office/drawing/2014/main" id="{5A184A8D-22A7-4A19-B65D-2B1E4574BA02}"/>
              </a:ext>
            </a:extLst>
          </p:cNvPr>
          <p:cNvSpPr txBox="1"/>
          <p:nvPr/>
        </p:nvSpPr>
        <p:spPr>
          <a:xfrm>
            <a:off x="6181927" y="4249729"/>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25%</a:t>
            </a:r>
            <a:endParaRPr lang="ru-RU" sz="1400" dirty="0">
              <a:solidFill>
                <a:schemeClr val="accent1"/>
              </a:solidFill>
            </a:endParaRPr>
          </a:p>
        </p:txBody>
      </p:sp>
      <p:cxnSp>
        <p:nvCxnSpPr>
          <p:cNvPr id="176" name="Прямая соединительная линия 175">
            <a:extLst>
              <a:ext uri="{FF2B5EF4-FFF2-40B4-BE49-F238E27FC236}">
                <a16:creationId xmlns:a16="http://schemas.microsoft.com/office/drawing/2014/main" id="{06E1075F-4778-4742-A5F0-00D2AC277DA4}"/>
              </a:ext>
            </a:extLst>
          </p:cNvPr>
          <p:cNvCxnSpPr>
            <a:cxnSpLocks/>
          </p:cNvCxnSpPr>
          <p:nvPr/>
        </p:nvCxnSpPr>
        <p:spPr>
          <a:xfrm>
            <a:off x="6758854" y="1881089"/>
            <a:ext cx="0" cy="3308046"/>
          </a:xfrm>
          <a:prstGeom prst="line">
            <a:avLst/>
          </a:prstGeom>
          <a:ln w="285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11D0CDDF-AE35-4946-87AA-B35A4FAAB4D6}"/>
              </a:ext>
            </a:extLst>
          </p:cNvPr>
          <p:cNvSpPr txBox="1"/>
          <p:nvPr/>
        </p:nvSpPr>
        <p:spPr>
          <a:xfrm>
            <a:off x="10361518" y="5384233"/>
            <a:ext cx="478113" cy="215444"/>
          </a:xfrm>
          <a:prstGeom prst="rect">
            <a:avLst/>
          </a:prstGeom>
          <a:noFill/>
        </p:spPr>
        <p:txBody>
          <a:bodyPr wrap="square" lIns="0" tIns="0" rIns="0" bIns="0" rtlCol="0" anchor="ctr">
            <a:spAutoFit/>
          </a:bodyPr>
          <a:lstStyle/>
          <a:p>
            <a:pPr algn="ctr">
              <a:spcAft>
                <a:spcPts val="600"/>
              </a:spcAft>
            </a:pPr>
            <a:r>
              <a:rPr lang="ru-RU" sz="1400" dirty="0">
                <a:solidFill>
                  <a:schemeClr val="tx2">
                    <a:lumMod val="75000"/>
                  </a:schemeClr>
                </a:solidFill>
              </a:rPr>
              <a:t>12</a:t>
            </a:r>
          </a:p>
        </p:txBody>
      </p:sp>
      <p:sp>
        <p:nvSpPr>
          <p:cNvPr id="181" name="TextBox 180">
            <a:extLst>
              <a:ext uri="{FF2B5EF4-FFF2-40B4-BE49-F238E27FC236}">
                <a16:creationId xmlns:a16="http://schemas.microsoft.com/office/drawing/2014/main" id="{4AE75C84-192A-408F-96BB-B6EAD09F4281}"/>
              </a:ext>
            </a:extLst>
          </p:cNvPr>
          <p:cNvSpPr txBox="1"/>
          <p:nvPr/>
        </p:nvSpPr>
        <p:spPr>
          <a:xfrm>
            <a:off x="6525037" y="5384233"/>
            <a:ext cx="478113" cy="215444"/>
          </a:xfrm>
          <a:prstGeom prst="rect">
            <a:avLst/>
          </a:prstGeom>
          <a:noFill/>
        </p:spPr>
        <p:txBody>
          <a:bodyPr wrap="square" lIns="0" tIns="0" rIns="0" bIns="0" rtlCol="0" anchor="ctr">
            <a:spAutoFit/>
          </a:bodyPr>
          <a:lstStyle/>
          <a:p>
            <a:pPr algn="ctr">
              <a:spcAft>
                <a:spcPts val="600"/>
              </a:spcAft>
            </a:pPr>
            <a:r>
              <a:rPr lang="en-US" sz="1400" dirty="0">
                <a:solidFill>
                  <a:schemeClr val="tx2">
                    <a:lumMod val="75000"/>
                  </a:schemeClr>
                </a:solidFill>
              </a:rPr>
              <a:t>0</a:t>
            </a:r>
            <a:endParaRPr lang="ru-RU" sz="1400" dirty="0">
              <a:solidFill>
                <a:schemeClr val="tx2">
                  <a:lumMod val="75000"/>
                </a:schemeClr>
              </a:solidFill>
            </a:endParaRPr>
          </a:p>
        </p:txBody>
      </p:sp>
      <p:sp>
        <p:nvSpPr>
          <p:cNvPr id="182" name="Овал 181">
            <a:extLst>
              <a:ext uri="{FF2B5EF4-FFF2-40B4-BE49-F238E27FC236}">
                <a16:creationId xmlns:a16="http://schemas.microsoft.com/office/drawing/2014/main" id="{6DBA1BC9-BA74-43A6-B59A-7EBF19B578B8}"/>
              </a:ext>
            </a:extLst>
          </p:cNvPr>
          <p:cNvSpPr/>
          <p:nvPr/>
        </p:nvSpPr>
        <p:spPr>
          <a:xfrm>
            <a:off x="6704900" y="4298956"/>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83" name="Овал 182">
            <a:extLst>
              <a:ext uri="{FF2B5EF4-FFF2-40B4-BE49-F238E27FC236}">
                <a16:creationId xmlns:a16="http://schemas.microsoft.com/office/drawing/2014/main" id="{C9284D00-1BB8-4331-A9BF-09646AD31164}"/>
              </a:ext>
            </a:extLst>
          </p:cNvPr>
          <p:cNvSpPr/>
          <p:nvPr/>
        </p:nvSpPr>
        <p:spPr>
          <a:xfrm>
            <a:off x="6704900" y="3467275"/>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85" name="TextBox 184">
            <a:extLst>
              <a:ext uri="{FF2B5EF4-FFF2-40B4-BE49-F238E27FC236}">
                <a16:creationId xmlns:a16="http://schemas.microsoft.com/office/drawing/2014/main" id="{A37E454F-13D4-4CCE-BF02-67CA93EE8D69}"/>
              </a:ext>
            </a:extLst>
          </p:cNvPr>
          <p:cNvSpPr txBox="1"/>
          <p:nvPr/>
        </p:nvSpPr>
        <p:spPr>
          <a:xfrm>
            <a:off x="9767997" y="5242816"/>
            <a:ext cx="829033" cy="138499"/>
          </a:xfrm>
          <a:prstGeom prst="rect">
            <a:avLst/>
          </a:prstGeom>
          <a:solidFill>
            <a:schemeClr val="bg1"/>
          </a:solidFill>
        </p:spPr>
        <p:txBody>
          <a:bodyPr wrap="square" lIns="0" tIns="0" rIns="0" bIns="0" rtlCol="0">
            <a:spAutoFit/>
          </a:bodyPr>
          <a:lstStyle/>
          <a:p>
            <a:pPr algn="r"/>
            <a:r>
              <a:rPr lang="en-US" sz="900" dirty="0">
                <a:solidFill>
                  <a:schemeClr val="tx2">
                    <a:lumMod val="75000"/>
                  </a:schemeClr>
                </a:solidFill>
              </a:rPr>
              <a:t>Plant Shutdown</a:t>
            </a:r>
          </a:p>
        </p:txBody>
      </p:sp>
      <p:cxnSp>
        <p:nvCxnSpPr>
          <p:cNvPr id="186" name="Прямая соединительная линия 185">
            <a:extLst>
              <a:ext uri="{FF2B5EF4-FFF2-40B4-BE49-F238E27FC236}">
                <a16:creationId xmlns:a16="http://schemas.microsoft.com/office/drawing/2014/main" id="{5FB05757-C33C-4637-A5E0-64DD8C0C2FEC}"/>
              </a:ext>
            </a:extLst>
          </p:cNvPr>
          <p:cNvCxnSpPr>
            <a:cxnSpLocks/>
          </p:cNvCxnSpPr>
          <p:nvPr/>
        </p:nvCxnSpPr>
        <p:spPr>
          <a:xfrm>
            <a:off x="6761671" y="5175757"/>
            <a:ext cx="4526619" cy="0"/>
          </a:xfrm>
          <a:prstGeom prst="line">
            <a:avLst/>
          </a:prstGeom>
          <a:ln w="285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87" name="Овал 186">
            <a:extLst>
              <a:ext uri="{FF2B5EF4-FFF2-40B4-BE49-F238E27FC236}">
                <a16:creationId xmlns:a16="http://schemas.microsoft.com/office/drawing/2014/main" id="{C9DEA28D-D7D4-423A-B669-9F9BEF3C6FB2}"/>
              </a:ext>
            </a:extLst>
          </p:cNvPr>
          <p:cNvSpPr/>
          <p:nvPr/>
        </p:nvSpPr>
        <p:spPr>
          <a:xfrm>
            <a:off x="6704900" y="5117262"/>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88" name="TextBox 187">
            <a:extLst>
              <a:ext uri="{FF2B5EF4-FFF2-40B4-BE49-F238E27FC236}">
                <a16:creationId xmlns:a16="http://schemas.microsoft.com/office/drawing/2014/main" id="{F032FC43-D9B6-4695-B2A7-0677E28C09C3}"/>
              </a:ext>
            </a:extLst>
          </p:cNvPr>
          <p:cNvSpPr txBox="1"/>
          <p:nvPr/>
        </p:nvSpPr>
        <p:spPr>
          <a:xfrm>
            <a:off x="6834400" y="5242816"/>
            <a:ext cx="829033" cy="138499"/>
          </a:xfrm>
          <a:prstGeom prst="rect">
            <a:avLst/>
          </a:prstGeom>
          <a:solidFill>
            <a:schemeClr val="bg1"/>
          </a:solidFill>
        </p:spPr>
        <p:txBody>
          <a:bodyPr wrap="square" lIns="0" tIns="0" rIns="0" bIns="0" rtlCol="0">
            <a:spAutoFit/>
          </a:bodyPr>
          <a:lstStyle/>
          <a:p>
            <a:r>
              <a:rPr lang="en-US" sz="900" dirty="0">
                <a:solidFill>
                  <a:schemeClr val="tx2">
                    <a:lumMod val="75000"/>
                  </a:schemeClr>
                </a:solidFill>
              </a:rPr>
              <a:t>Plant Shutdown</a:t>
            </a:r>
          </a:p>
        </p:txBody>
      </p:sp>
      <p:sp>
        <p:nvSpPr>
          <p:cNvPr id="189" name="Прямоугольник 38">
            <a:extLst>
              <a:ext uri="{FF2B5EF4-FFF2-40B4-BE49-F238E27FC236}">
                <a16:creationId xmlns:a16="http://schemas.microsoft.com/office/drawing/2014/main" id="{9F56B631-C5A0-48C5-8B24-3380ADF8198A}"/>
              </a:ext>
            </a:extLst>
          </p:cNvPr>
          <p:cNvSpPr/>
          <p:nvPr/>
        </p:nvSpPr>
        <p:spPr>
          <a:xfrm>
            <a:off x="6761671" y="1870201"/>
            <a:ext cx="3836970" cy="2625274"/>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Lst>
            <a:ahLst/>
            <a:cxnLst>
              <a:cxn ang="0">
                <a:pos x="connsiteX0" y="connsiteY0"/>
              </a:cxn>
              <a:cxn ang="0">
                <a:pos x="connsiteX1" y="connsiteY1"/>
              </a:cxn>
            </a:cxnLst>
            <a:rect l="l" t="t" r="r" b="b"/>
            <a:pathLst>
              <a:path w="5455058" h="1666291">
                <a:moveTo>
                  <a:pt x="0" y="0"/>
                </a:moveTo>
                <a:cubicBezTo>
                  <a:pt x="1320022" y="1295595"/>
                  <a:pt x="3664299" y="1609392"/>
                  <a:pt x="5455058" y="1666291"/>
                </a:cubicBezTo>
              </a:path>
            </a:pathLst>
          </a:custGeom>
          <a:noFill/>
          <a:ln w="38100" cap="rnd">
            <a:solidFill>
              <a:srgbClr val="007BB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190" name="TextBox 189">
            <a:extLst>
              <a:ext uri="{FF2B5EF4-FFF2-40B4-BE49-F238E27FC236}">
                <a16:creationId xmlns:a16="http://schemas.microsoft.com/office/drawing/2014/main" id="{0B9FE141-2898-48AE-9FAE-F9BC55D5A66F}"/>
              </a:ext>
            </a:extLst>
          </p:cNvPr>
          <p:cNvSpPr txBox="1"/>
          <p:nvPr/>
        </p:nvSpPr>
        <p:spPr>
          <a:xfrm>
            <a:off x="6181927" y="1840284"/>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100%</a:t>
            </a:r>
            <a:endParaRPr lang="ru-RU" sz="1400" dirty="0">
              <a:solidFill>
                <a:schemeClr val="accent1"/>
              </a:solidFill>
            </a:endParaRPr>
          </a:p>
        </p:txBody>
      </p:sp>
      <p:sp>
        <p:nvSpPr>
          <p:cNvPr id="200" name="TextBox 199">
            <a:extLst>
              <a:ext uri="{FF2B5EF4-FFF2-40B4-BE49-F238E27FC236}">
                <a16:creationId xmlns:a16="http://schemas.microsoft.com/office/drawing/2014/main" id="{1CAEA858-8827-47FE-BA4C-41D7BE3A18F0}"/>
              </a:ext>
            </a:extLst>
          </p:cNvPr>
          <p:cNvSpPr txBox="1"/>
          <p:nvPr/>
        </p:nvSpPr>
        <p:spPr>
          <a:xfrm>
            <a:off x="8192541" y="937866"/>
            <a:ext cx="1938663" cy="184666"/>
          </a:xfrm>
          <a:prstGeom prst="rect">
            <a:avLst/>
          </a:prstGeom>
          <a:noFill/>
        </p:spPr>
        <p:txBody>
          <a:bodyPr wrap="square" lIns="0" tIns="0" rIns="0" bIns="0" rtlCol="0">
            <a:spAutoFit/>
          </a:bodyPr>
          <a:lstStyle/>
          <a:p>
            <a:pPr algn="ctr"/>
            <a:r>
              <a:rPr lang="en-US" sz="1200" dirty="0">
                <a:solidFill>
                  <a:schemeClr val="accent1">
                    <a:lumMod val="60000"/>
                    <a:lumOff val="40000"/>
                  </a:schemeClr>
                </a:solidFill>
              </a:rPr>
              <a:t>Cognitive Cleaning</a:t>
            </a:r>
          </a:p>
        </p:txBody>
      </p:sp>
      <p:grpSp>
        <p:nvGrpSpPr>
          <p:cNvPr id="202" name="Группа 201">
            <a:extLst>
              <a:ext uri="{FF2B5EF4-FFF2-40B4-BE49-F238E27FC236}">
                <a16:creationId xmlns:a16="http://schemas.microsoft.com/office/drawing/2014/main" id="{028389AA-A0E1-4E69-931C-69BACA59DC04}"/>
              </a:ext>
            </a:extLst>
          </p:cNvPr>
          <p:cNvGrpSpPr/>
          <p:nvPr/>
        </p:nvGrpSpPr>
        <p:grpSpPr>
          <a:xfrm>
            <a:off x="7718801" y="1180063"/>
            <a:ext cx="2886142" cy="483313"/>
            <a:chOff x="3115471" y="1302710"/>
            <a:chExt cx="6019800" cy="767393"/>
          </a:xfrm>
        </p:grpSpPr>
        <p:cxnSp>
          <p:nvCxnSpPr>
            <p:cNvPr id="205" name="Прямая со стрелкой 204">
              <a:extLst>
                <a:ext uri="{FF2B5EF4-FFF2-40B4-BE49-F238E27FC236}">
                  <a16:creationId xmlns:a16="http://schemas.microsoft.com/office/drawing/2014/main" id="{361D9AF3-3E8C-46B3-AF71-AAD9401868FE}"/>
                </a:ext>
              </a:extLst>
            </p:cNvPr>
            <p:cNvCxnSpPr>
              <a:cxnSpLocks/>
            </p:cNvCxnSpPr>
            <p:nvPr/>
          </p:nvCxnSpPr>
          <p:spPr>
            <a:xfrm>
              <a:off x="5122071" y="1441344"/>
              <a:ext cx="0" cy="628759"/>
            </a:xfrm>
            <a:prstGeom prst="straightConnector1">
              <a:avLst/>
            </a:prstGeom>
            <a:ln w="127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6" name="Прямая со стрелкой 205">
              <a:extLst>
                <a:ext uri="{FF2B5EF4-FFF2-40B4-BE49-F238E27FC236}">
                  <a16:creationId xmlns:a16="http://schemas.microsoft.com/office/drawing/2014/main" id="{87EDB683-6B70-4C3F-A90D-CAFE578CB9C7}"/>
                </a:ext>
              </a:extLst>
            </p:cNvPr>
            <p:cNvCxnSpPr>
              <a:cxnSpLocks/>
            </p:cNvCxnSpPr>
            <p:nvPr/>
          </p:nvCxnSpPr>
          <p:spPr>
            <a:xfrm>
              <a:off x="7128671" y="1441344"/>
              <a:ext cx="0" cy="628759"/>
            </a:xfrm>
            <a:prstGeom prst="straightConnector1">
              <a:avLst/>
            </a:prstGeom>
            <a:ln w="127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7" name="Прямая со стрелкой 206">
              <a:extLst>
                <a:ext uri="{FF2B5EF4-FFF2-40B4-BE49-F238E27FC236}">
                  <a16:creationId xmlns:a16="http://schemas.microsoft.com/office/drawing/2014/main" id="{5F5CADEE-0570-4BF7-886A-E110B91B5858}"/>
                </a:ext>
              </a:extLst>
            </p:cNvPr>
            <p:cNvCxnSpPr>
              <a:cxnSpLocks/>
            </p:cNvCxnSpPr>
            <p:nvPr/>
          </p:nvCxnSpPr>
          <p:spPr>
            <a:xfrm>
              <a:off x="9135271" y="1302710"/>
              <a:ext cx="0" cy="767393"/>
            </a:xfrm>
            <a:prstGeom prst="straightConnector1">
              <a:avLst/>
            </a:prstGeom>
            <a:ln w="127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8" name="Прямая со стрелкой 207">
              <a:extLst>
                <a:ext uri="{FF2B5EF4-FFF2-40B4-BE49-F238E27FC236}">
                  <a16:creationId xmlns:a16="http://schemas.microsoft.com/office/drawing/2014/main" id="{CE68A05A-6BF7-46C7-A96B-F3DAF1D67FFD}"/>
                </a:ext>
              </a:extLst>
            </p:cNvPr>
            <p:cNvCxnSpPr>
              <a:cxnSpLocks/>
            </p:cNvCxnSpPr>
            <p:nvPr/>
          </p:nvCxnSpPr>
          <p:spPr>
            <a:xfrm>
              <a:off x="3115471" y="1302710"/>
              <a:ext cx="0" cy="767393"/>
            </a:xfrm>
            <a:prstGeom prst="straightConnector1">
              <a:avLst/>
            </a:prstGeom>
            <a:ln w="127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03" name="Стрелка: изогнутая 202">
            <a:extLst>
              <a:ext uri="{FF2B5EF4-FFF2-40B4-BE49-F238E27FC236}">
                <a16:creationId xmlns:a16="http://schemas.microsoft.com/office/drawing/2014/main" id="{051A1B51-ADB5-4679-A49A-7D4C7B270903}"/>
              </a:ext>
            </a:extLst>
          </p:cNvPr>
          <p:cNvSpPr/>
          <p:nvPr/>
        </p:nvSpPr>
        <p:spPr>
          <a:xfrm>
            <a:off x="7718801" y="1037446"/>
            <a:ext cx="588720" cy="228035"/>
          </a:xfrm>
          <a:prstGeom prst="bentArrow">
            <a:avLst>
              <a:gd name="adj1" fmla="val 25000"/>
              <a:gd name="adj2" fmla="val 0"/>
              <a:gd name="adj3" fmla="val 0"/>
              <a:gd name="adj4" fmla="val 43750"/>
            </a:avLst>
          </a:prstGeom>
          <a:solidFill>
            <a:srgbClr val="007AB4"/>
          </a:solidFill>
          <a:ln w="127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solidFill>
                <a:schemeClr val="tx1"/>
              </a:solidFill>
            </a:endParaRPr>
          </a:p>
        </p:txBody>
      </p:sp>
      <p:sp>
        <p:nvSpPr>
          <p:cNvPr id="204" name="Стрелка: изогнутая 203">
            <a:extLst>
              <a:ext uri="{FF2B5EF4-FFF2-40B4-BE49-F238E27FC236}">
                <a16:creationId xmlns:a16="http://schemas.microsoft.com/office/drawing/2014/main" id="{3B9F9671-C5E1-455A-B3D1-74BF2086004E}"/>
              </a:ext>
            </a:extLst>
          </p:cNvPr>
          <p:cNvSpPr/>
          <p:nvPr/>
        </p:nvSpPr>
        <p:spPr>
          <a:xfrm flipH="1">
            <a:off x="10016223" y="1037446"/>
            <a:ext cx="588720" cy="228035"/>
          </a:xfrm>
          <a:prstGeom prst="bentArrow">
            <a:avLst>
              <a:gd name="adj1" fmla="val 25000"/>
              <a:gd name="adj2" fmla="val 0"/>
              <a:gd name="adj3" fmla="val 0"/>
              <a:gd name="adj4" fmla="val 43750"/>
            </a:avLst>
          </a:prstGeom>
          <a:solidFill>
            <a:srgbClr val="007AB4"/>
          </a:solidFill>
          <a:ln w="127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solidFill>
                <a:schemeClr val="tx1"/>
              </a:solidFill>
            </a:endParaRPr>
          </a:p>
        </p:txBody>
      </p:sp>
      <p:sp>
        <p:nvSpPr>
          <p:cNvPr id="210" name="Прямоугольник 38">
            <a:extLst>
              <a:ext uri="{FF2B5EF4-FFF2-40B4-BE49-F238E27FC236}">
                <a16:creationId xmlns:a16="http://schemas.microsoft.com/office/drawing/2014/main" id="{2B9864BA-5331-4336-8FCA-02B7D099B75A}"/>
              </a:ext>
            </a:extLst>
          </p:cNvPr>
          <p:cNvSpPr/>
          <p:nvPr/>
        </p:nvSpPr>
        <p:spPr>
          <a:xfrm>
            <a:off x="10604944" y="2076306"/>
            <a:ext cx="299276" cy="2397394"/>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1014021"/>
              <a:gd name="connsiteY0" fmla="*/ 0 h 656252"/>
              <a:gd name="connsiteX1" fmla="*/ 1014021 w 1014021"/>
              <a:gd name="connsiteY1" fmla="*/ 13820 h 656252"/>
              <a:gd name="connsiteX0" fmla="*/ 0 w 1014021"/>
              <a:gd name="connsiteY0" fmla="*/ 333447 h 347267"/>
              <a:gd name="connsiteX1" fmla="*/ 1014021 w 1014021"/>
              <a:gd name="connsiteY1" fmla="*/ 347267 h 347267"/>
              <a:gd name="connsiteX0" fmla="*/ 291125 w 712466"/>
              <a:gd name="connsiteY0" fmla="*/ 1644324 h 1644324"/>
              <a:gd name="connsiteX1" fmla="*/ 712466 w 712466"/>
              <a:gd name="connsiteY1" fmla="*/ 5673 h 1644324"/>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Lst>
            <a:ahLst/>
            <a:cxnLst>
              <a:cxn ang="0">
                <a:pos x="connsiteX0" y="connsiteY0"/>
              </a:cxn>
              <a:cxn ang="0">
                <a:pos x="connsiteX1" y="connsiteY1"/>
              </a:cxn>
            </a:cxnLst>
            <a:rect l="l" t="t" r="r" b="b"/>
            <a:pathLst>
              <a:path w="421341" h="1638651">
                <a:moveTo>
                  <a:pt x="0" y="1638651"/>
                </a:moveTo>
                <a:cubicBezTo>
                  <a:pt x="222811" y="1219594"/>
                  <a:pt x="413492" y="497687"/>
                  <a:pt x="421341" y="0"/>
                </a:cubicBezTo>
              </a:path>
            </a:pathLst>
          </a:custGeom>
          <a:noFill/>
          <a:ln w="38100" cap="rnd">
            <a:solidFill>
              <a:schemeClr val="bg1">
                <a:lumMod val="50000"/>
              </a:schemeClr>
            </a:solidFill>
            <a:prstDash val="sysDot"/>
            <a:round/>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237" name="Полилиния: фигура 236">
            <a:extLst>
              <a:ext uri="{FF2B5EF4-FFF2-40B4-BE49-F238E27FC236}">
                <a16:creationId xmlns:a16="http://schemas.microsoft.com/office/drawing/2014/main" id="{99C6428A-F64E-4A8A-8207-26665E727FD7}"/>
              </a:ext>
            </a:extLst>
          </p:cNvPr>
          <p:cNvSpPr/>
          <p:nvPr/>
        </p:nvSpPr>
        <p:spPr>
          <a:xfrm>
            <a:off x="10978262" y="2057320"/>
            <a:ext cx="589850" cy="978783"/>
          </a:xfrm>
          <a:custGeom>
            <a:avLst/>
            <a:gdLst>
              <a:gd name="connsiteX0" fmla="*/ 1311774 w 1311774"/>
              <a:gd name="connsiteY0" fmla="*/ 969118 h 978783"/>
              <a:gd name="connsiteX1" fmla="*/ 1311774 w 1311774"/>
              <a:gd name="connsiteY1" fmla="*/ 978783 h 978783"/>
              <a:gd name="connsiteX2" fmla="*/ 1305583 w 1311774"/>
              <a:gd name="connsiteY2" fmla="*/ 975309 h 978783"/>
              <a:gd name="connsiteX3" fmla="*/ 1311774 w 1311774"/>
              <a:gd name="connsiteY3" fmla="*/ 818012 h 978783"/>
              <a:gd name="connsiteX4" fmla="*/ 1311774 w 1311774"/>
              <a:gd name="connsiteY4" fmla="*/ 828788 h 978783"/>
              <a:gd name="connsiteX5" fmla="*/ 1215693 w 1311774"/>
              <a:gd name="connsiteY5" fmla="*/ 924869 h 978783"/>
              <a:gd name="connsiteX6" fmla="*/ 1208790 w 1311774"/>
              <a:gd name="connsiteY6" fmla="*/ 920996 h 978783"/>
              <a:gd name="connsiteX7" fmla="*/ 1311774 w 1311774"/>
              <a:gd name="connsiteY7" fmla="*/ 666903 h 978783"/>
              <a:gd name="connsiteX8" fmla="*/ 1311774 w 1311774"/>
              <a:gd name="connsiteY8" fmla="*/ 677678 h 978783"/>
              <a:gd name="connsiteX9" fmla="*/ 1118897 w 1311774"/>
              <a:gd name="connsiteY9" fmla="*/ 870555 h 978783"/>
              <a:gd name="connsiteX10" fmla="*/ 1111995 w 1311774"/>
              <a:gd name="connsiteY10" fmla="*/ 866682 h 978783"/>
              <a:gd name="connsiteX11" fmla="*/ 1239894 w 1311774"/>
              <a:gd name="connsiteY11" fmla="*/ 587675 h 978783"/>
              <a:gd name="connsiteX12" fmla="*/ 1247944 w 1311774"/>
              <a:gd name="connsiteY12" fmla="*/ 590402 h 978783"/>
              <a:gd name="connsiteX13" fmla="*/ 1025304 w 1311774"/>
              <a:gd name="connsiteY13" fmla="*/ 813042 h 978783"/>
              <a:gd name="connsiteX14" fmla="*/ 1018808 w 1311774"/>
              <a:gd name="connsiteY14" fmla="*/ 808761 h 978783"/>
              <a:gd name="connsiteX15" fmla="*/ 1127023 w 1311774"/>
              <a:gd name="connsiteY15" fmla="*/ 549439 h 978783"/>
              <a:gd name="connsiteX16" fmla="*/ 1135073 w 1311774"/>
              <a:gd name="connsiteY16" fmla="*/ 552165 h 978783"/>
              <a:gd name="connsiteX17" fmla="*/ 934223 w 1311774"/>
              <a:gd name="connsiteY17" fmla="*/ 753015 h 978783"/>
              <a:gd name="connsiteX18" fmla="*/ 927727 w 1311774"/>
              <a:gd name="connsiteY18" fmla="*/ 748735 h 978783"/>
              <a:gd name="connsiteX19" fmla="*/ 1016372 w 1311774"/>
              <a:gd name="connsiteY19" fmla="*/ 508980 h 978783"/>
              <a:gd name="connsiteX20" fmla="*/ 1024051 w 1311774"/>
              <a:gd name="connsiteY20" fmla="*/ 512075 h 978783"/>
              <a:gd name="connsiteX21" fmla="*/ 843140 w 1311774"/>
              <a:gd name="connsiteY21" fmla="*/ 692987 h 978783"/>
              <a:gd name="connsiteX22" fmla="*/ 836645 w 1311774"/>
              <a:gd name="connsiteY22" fmla="*/ 688707 h 978783"/>
              <a:gd name="connsiteX23" fmla="*/ 908677 w 1311774"/>
              <a:gd name="connsiteY23" fmla="*/ 465567 h 978783"/>
              <a:gd name="connsiteX24" fmla="*/ 916356 w 1311774"/>
              <a:gd name="connsiteY24" fmla="*/ 468662 h 978783"/>
              <a:gd name="connsiteX25" fmla="*/ 752058 w 1311774"/>
              <a:gd name="connsiteY25" fmla="*/ 632961 h 978783"/>
              <a:gd name="connsiteX26" fmla="*/ 745563 w 1311774"/>
              <a:gd name="connsiteY26" fmla="*/ 628680 h 978783"/>
              <a:gd name="connsiteX27" fmla="*/ 801348 w 1311774"/>
              <a:gd name="connsiteY27" fmla="*/ 421787 h 978783"/>
              <a:gd name="connsiteX28" fmla="*/ 808756 w 1311774"/>
              <a:gd name="connsiteY28" fmla="*/ 425154 h 978783"/>
              <a:gd name="connsiteX29" fmla="*/ 660976 w 1311774"/>
              <a:gd name="connsiteY29" fmla="*/ 572934 h 978783"/>
              <a:gd name="connsiteX30" fmla="*/ 655652 w 1311774"/>
              <a:gd name="connsiteY30" fmla="*/ 569425 h 978783"/>
              <a:gd name="connsiteX31" fmla="*/ 654562 w 1311774"/>
              <a:gd name="connsiteY31" fmla="*/ 568573 h 978783"/>
              <a:gd name="connsiteX32" fmla="*/ 697462 w 1311774"/>
              <a:gd name="connsiteY32" fmla="*/ 374564 h 978783"/>
              <a:gd name="connsiteX33" fmla="*/ 704871 w 1311774"/>
              <a:gd name="connsiteY33" fmla="*/ 377932 h 978783"/>
              <a:gd name="connsiteX34" fmla="*/ 575782 w 1311774"/>
              <a:gd name="connsiteY34" fmla="*/ 507022 h 978783"/>
              <a:gd name="connsiteX35" fmla="*/ 569731 w 1311774"/>
              <a:gd name="connsiteY35" fmla="*/ 502295 h 978783"/>
              <a:gd name="connsiteX36" fmla="*/ 595590 w 1311774"/>
              <a:gd name="connsiteY36" fmla="*/ 325327 h 978783"/>
              <a:gd name="connsiteX37" fmla="*/ 602825 w 1311774"/>
              <a:gd name="connsiteY37" fmla="*/ 328868 h 978783"/>
              <a:gd name="connsiteX38" fmla="*/ 490950 w 1311774"/>
              <a:gd name="connsiteY38" fmla="*/ 440742 h 978783"/>
              <a:gd name="connsiteX39" fmla="*/ 484901 w 1311774"/>
              <a:gd name="connsiteY39" fmla="*/ 436016 h 978783"/>
              <a:gd name="connsiteX40" fmla="*/ 495233 w 1311774"/>
              <a:gd name="connsiteY40" fmla="*/ 274576 h 978783"/>
              <a:gd name="connsiteX41" fmla="*/ 502307 w 1311774"/>
              <a:gd name="connsiteY41" fmla="*/ 278280 h 978783"/>
              <a:gd name="connsiteX42" fmla="*/ 406122 w 1311774"/>
              <a:gd name="connsiteY42" fmla="*/ 374465 h 978783"/>
              <a:gd name="connsiteX43" fmla="*/ 400071 w 1311774"/>
              <a:gd name="connsiteY43" fmla="*/ 369738 h 978783"/>
              <a:gd name="connsiteX44" fmla="*/ 396150 w 1311774"/>
              <a:gd name="connsiteY44" fmla="*/ 222551 h 978783"/>
              <a:gd name="connsiteX45" fmla="*/ 400344 w 1311774"/>
              <a:gd name="connsiteY45" fmla="*/ 224886 h 978783"/>
              <a:gd name="connsiteX46" fmla="*/ 403131 w 1311774"/>
              <a:gd name="connsiteY46" fmla="*/ 226346 h 978783"/>
              <a:gd name="connsiteX47" fmla="*/ 321291 w 1311774"/>
              <a:gd name="connsiteY47" fmla="*/ 308186 h 978783"/>
              <a:gd name="connsiteX48" fmla="*/ 315241 w 1311774"/>
              <a:gd name="connsiteY48" fmla="*/ 303460 h 978783"/>
              <a:gd name="connsiteX49" fmla="*/ 299090 w 1311774"/>
              <a:gd name="connsiteY49" fmla="*/ 168501 h 978783"/>
              <a:gd name="connsiteX50" fmla="*/ 306012 w 1311774"/>
              <a:gd name="connsiteY50" fmla="*/ 172356 h 978783"/>
              <a:gd name="connsiteX51" fmla="*/ 239337 w 1311774"/>
              <a:gd name="connsiteY51" fmla="*/ 239032 h 978783"/>
              <a:gd name="connsiteX52" fmla="*/ 233779 w 1311774"/>
              <a:gd name="connsiteY52" fmla="*/ 233813 h 978783"/>
              <a:gd name="connsiteX53" fmla="*/ 203009 w 1311774"/>
              <a:gd name="connsiteY53" fmla="*/ 113478 h 978783"/>
              <a:gd name="connsiteX54" fmla="*/ 209792 w 1311774"/>
              <a:gd name="connsiteY54" fmla="*/ 117471 h 978783"/>
              <a:gd name="connsiteX55" fmla="*/ 161411 w 1311774"/>
              <a:gd name="connsiteY55" fmla="*/ 165852 h 978783"/>
              <a:gd name="connsiteX56" fmla="*/ 155854 w 1311774"/>
              <a:gd name="connsiteY56" fmla="*/ 160633 h 978783"/>
              <a:gd name="connsiteX57" fmla="*/ 107889 w 1311774"/>
              <a:gd name="connsiteY57" fmla="*/ 57488 h 978783"/>
              <a:gd name="connsiteX58" fmla="*/ 114673 w 1311774"/>
              <a:gd name="connsiteY58" fmla="*/ 61481 h 978783"/>
              <a:gd name="connsiteX59" fmla="*/ 83484 w 1311774"/>
              <a:gd name="connsiteY59" fmla="*/ 92670 h 978783"/>
              <a:gd name="connsiteX60" fmla="*/ 77926 w 1311774"/>
              <a:gd name="connsiteY60" fmla="*/ 87451 h 978783"/>
              <a:gd name="connsiteX61" fmla="*/ 14270 w 1311774"/>
              <a:gd name="connsiteY61" fmla="*/ 0 h 978783"/>
              <a:gd name="connsiteX62" fmla="*/ 20926 w 1311774"/>
              <a:gd name="connsiteY62" fmla="*/ 4118 h 978783"/>
              <a:gd name="connsiteX63" fmla="*/ 5556 w 1311774"/>
              <a:gd name="connsiteY63" fmla="*/ 19488 h 978783"/>
              <a:gd name="connsiteX64" fmla="*/ 0 w 1311774"/>
              <a:gd name="connsiteY64" fmla="*/ 14270 h 97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11774" h="978783">
                <a:moveTo>
                  <a:pt x="1311774" y="969118"/>
                </a:moveTo>
                <a:lnTo>
                  <a:pt x="1311774" y="978783"/>
                </a:lnTo>
                <a:lnTo>
                  <a:pt x="1305583" y="975309"/>
                </a:lnTo>
                <a:close/>
                <a:moveTo>
                  <a:pt x="1311774" y="818012"/>
                </a:moveTo>
                <a:lnTo>
                  <a:pt x="1311774" y="828788"/>
                </a:lnTo>
                <a:lnTo>
                  <a:pt x="1215693" y="924869"/>
                </a:lnTo>
                <a:lnTo>
                  <a:pt x="1208790" y="920996"/>
                </a:lnTo>
                <a:close/>
                <a:moveTo>
                  <a:pt x="1311774" y="666903"/>
                </a:moveTo>
                <a:lnTo>
                  <a:pt x="1311774" y="677678"/>
                </a:lnTo>
                <a:lnTo>
                  <a:pt x="1118897" y="870555"/>
                </a:lnTo>
                <a:lnTo>
                  <a:pt x="1111995" y="866682"/>
                </a:lnTo>
                <a:close/>
                <a:moveTo>
                  <a:pt x="1239894" y="587675"/>
                </a:moveTo>
                <a:lnTo>
                  <a:pt x="1247944" y="590402"/>
                </a:lnTo>
                <a:lnTo>
                  <a:pt x="1025304" y="813042"/>
                </a:lnTo>
                <a:lnTo>
                  <a:pt x="1018808" y="808761"/>
                </a:lnTo>
                <a:close/>
                <a:moveTo>
                  <a:pt x="1127023" y="549439"/>
                </a:moveTo>
                <a:lnTo>
                  <a:pt x="1135073" y="552165"/>
                </a:lnTo>
                <a:lnTo>
                  <a:pt x="934223" y="753015"/>
                </a:lnTo>
                <a:lnTo>
                  <a:pt x="927727" y="748735"/>
                </a:lnTo>
                <a:close/>
                <a:moveTo>
                  <a:pt x="1016372" y="508980"/>
                </a:moveTo>
                <a:lnTo>
                  <a:pt x="1024051" y="512075"/>
                </a:lnTo>
                <a:lnTo>
                  <a:pt x="843140" y="692987"/>
                </a:lnTo>
                <a:lnTo>
                  <a:pt x="836645" y="688707"/>
                </a:lnTo>
                <a:close/>
                <a:moveTo>
                  <a:pt x="908677" y="465567"/>
                </a:moveTo>
                <a:lnTo>
                  <a:pt x="916356" y="468662"/>
                </a:lnTo>
                <a:lnTo>
                  <a:pt x="752058" y="632961"/>
                </a:lnTo>
                <a:lnTo>
                  <a:pt x="745563" y="628680"/>
                </a:lnTo>
                <a:close/>
                <a:moveTo>
                  <a:pt x="801348" y="421787"/>
                </a:moveTo>
                <a:lnTo>
                  <a:pt x="808756" y="425154"/>
                </a:lnTo>
                <a:lnTo>
                  <a:pt x="660976" y="572934"/>
                </a:lnTo>
                <a:lnTo>
                  <a:pt x="655652" y="569425"/>
                </a:lnTo>
                <a:lnTo>
                  <a:pt x="654562" y="568573"/>
                </a:lnTo>
                <a:close/>
                <a:moveTo>
                  <a:pt x="697462" y="374564"/>
                </a:moveTo>
                <a:lnTo>
                  <a:pt x="704871" y="377932"/>
                </a:lnTo>
                <a:lnTo>
                  <a:pt x="575782" y="507022"/>
                </a:lnTo>
                <a:lnTo>
                  <a:pt x="569731" y="502295"/>
                </a:lnTo>
                <a:close/>
                <a:moveTo>
                  <a:pt x="595590" y="325327"/>
                </a:moveTo>
                <a:lnTo>
                  <a:pt x="602825" y="328868"/>
                </a:lnTo>
                <a:lnTo>
                  <a:pt x="490950" y="440742"/>
                </a:lnTo>
                <a:lnTo>
                  <a:pt x="484901" y="436016"/>
                </a:lnTo>
                <a:close/>
                <a:moveTo>
                  <a:pt x="495233" y="274576"/>
                </a:moveTo>
                <a:lnTo>
                  <a:pt x="502307" y="278280"/>
                </a:lnTo>
                <a:lnTo>
                  <a:pt x="406122" y="374465"/>
                </a:lnTo>
                <a:lnTo>
                  <a:pt x="400071" y="369738"/>
                </a:lnTo>
                <a:close/>
                <a:moveTo>
                  <a:pt x="396150" y="222551"/>
                </a:moveTo>
                <a:lnTo>
                  <a:pt x="400344" y="224886"/>
                </a:lnTo>
                <a:lnTo>
                  <a:pt x="403131" y="226346"/>
                </a:lnTo>
                <a:lnTo>
                  <a:pt x="321291" y="308186"/>
                </a:lnTo>
                <a:lnTo>
                  <a:pt x="315241" y="303460"/>
                </a:lnTo>
                <a:close/>
                <a:moveTo>
                  <a:pt x="299090" y="168501"/>
                </a:moveTo>
                <a:lnTo>
                  <a:pt x="306012" y="172356"/>
                </a:lnTo>
                <a:lnTo>
                  <a:pt x="239337" y="239032"/>
                </a:lnTo>
                <a:lnTo>
                  <a:pt x="233779" y="233813"/>
                </a:lnTo>
                <a:close/>
                <a:moveTo>
                  <a:pt x="203009" y="113478"/>
                </a:moveTo>
                <a:lnTo>
                  <a:pt x="209792" y="117471"/>
                </a:lnTo>
                <a:lnTo>
                  <a:pt x="161411" y="165852"/>
                </a:lnTo>
                <a:lnTo>
                  <a:pt x="155854" y="160633"/>
                </a:lnTo>
                <a:close/>
                <a:moveTo>
                  <a:pt x="107889" y="57488"/>
                </a:moveTo>
                <a:lnTo>
                  <a:pt x="114673" y="61481"/>
                </a:lnTo>
                <a:lnTo>
                  <a:pt x="83484" y="92670"/>
                </a:lnTo>
                <a:lnTo>
                  <a:pt x="77926" y="87451"/>
                </a:lnTo>
                <a:close/>
                <a:moveTo>
                  <a:pt x="14270" y="0"/>
                </a:moveTo>
                <a:lnTo>
                  <a:pt x="20926" y="4118"/>
                </a:lnTo>
                <a:lnTo>
                  <a:pt x="5556" y="19488"/>
                </a:lnTo>
                <a:lnTo>
                  <a:pt x="0" y="14270"/>
                </a:lnTo>
                <a:close/>
              </a:path>
            </a:pathLst>
          </a:custGeom>
          <a:gradFill flip="none" rotWithShape="1">
            <a:gsLst>
              <a:gs pos="16000">
                <a:schemeClr val="bg2">
                  <a:lumMod val="60000"/>
                  <a:lumOff val="40000"/>
                </a:schemeClr>
              </a:gs>
              <a:gs pos="71000">
                <a:schemeClr val="bg2">
                  <a:lumMod val="60000"/>
                  <a:lumOff val="40000"/>
                  <a:alpha val="15000"/>
                </a:schemeClr>
              </a:gs>
              <a:gs pos="55000">
                <a:schemeClr val="bg2">
                  <a:lumMod val="60000"/>
                  <a:lumOff val="40000"/>
                </a:schemeClr>
              </a:gs>
              <a:gs pos="38000">
                <a:schemeClr val="bg2">
                  <a:lumMod val="60000"/>
                  <a:lumOff val="40000"/>
                  <a:alpha val="15000"/>
                </a:schemeClr>
              </a:gs>
              <a:gs pos="86000">
                <a:schemeClr val="bg2">
                  <a:lumMod val="60000"/>
                  <a:lumOff val="40000"/>
                </a:schemeClr>
              </a:gs>
            </a:gsLst>
            <a:lin ang="0" scaled="1"/>
            <a:tileRect/>
          </a:gradFill>
          <a:ln w="7620" cap="flat">
            <a:noFill/>
            <a:prstDash val="solid"/>
            <a:miter/>
          </a:ln>
        </p:spPr>
        <p:txBody>
          <a:bodyPr wrap="square" rtlCol="0" anchor="ctr">
            <a:noAutofit/>
          </a:bodyPr>
          <a:lstStyle/>
          <a:p>
            <a:endParaRPr lang="ru-RU" sz="1050"/>
          </a:p>
        </p:txBody>
      </p:sp>
      <p:sp>
        <p:nvSpPr>
          <p:cNvPr id="238" name="Прямоугольник 38">
            <a:extLst>
              <a:ext uri="{FF2B5EF4-FFF2-40B4-BE49-F238E27FC236}">
                <a16:creationId xmlns:a16="http://schemas.microsoft.com/office/drawing/2014/main" id="{18B6E077-A5B7-4033-B1ED-DC8301DD9E1F}"/>
              </a:ext>
            </a:extLst>
          </p:cNvPr>
          <p:cNvSpPr/>
          <p:nvPr/>
        </p:nvSpPr>
        <p:spPr>
          <a:xfrm>
            <a:off x="10907237" y="1948282"/>
            <a:ext cx="658732" cy="664769"/>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 name="connsiteX0" fmla="*/ 0 w 5437380"/>
              <a:gd name="connsiteY0" fmla="*/ 0 h 1758434"/>
              <a:gd name="connsiteX1" fmla="*/ 5437380 w 5437380"/>
              <a:gd name="connsiteY1" fmla="*/ 1758434 h 1758434"/>
              <a:gd name="connsiteX0" fmla="*/ 0 w 5437380"/>
              <a:gd name="connsiteY0" fmla="*/ 0 h 1758434"/>
              <a:gd name="connsiteX1" fmla="*/ 5437380 w 5437380"/>
              <a:gd name="connsiteY1" fmla="*/ 1758434 h 1758434"/>
            </a:gdLst>
            <a:ahLst/>
            <a:cxnLst>
              <a:cxn ang="0">
                <a:pos x="connsiteX0" y="connsiteY0"/>
              </a:cxn>
              <a:cxn ang="0">
                <a:pos x="connsiteX1" y="connsiteY1"/>
              </a:cxn>
            </a:cxnLst>
            <a:rect l="l" t="t" r="r" b="b"/>
            <a:pathLst>
              <a:path w="5437380" h="1758434">
                <a:moveTo>
                  <a:pt x="0" y="0"/>
                </a:moveTo>
                <a:cubicBezTo>
                  <a:pt x="1889779" y="863550"/>
                  <a:pt x="4170639" y="1619676"/>
                  <a:pt x="5437380" y="1758434"/>
                </a:cubicBezTo>
              </a:path>
            </a:pathLst>
          </a:cu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239" name="Прямоугольник 38">
            <a:extLst>
              <a:ext uri="{FF2B5EF4-FFF2-40B4-BE49-F238E27FC236}">
                <a16:creationId xmlns:a16="http://schemas.microsoft.com/office/drawing/2014/main" id="{E1D6C40A-02A5-4190-A11E-75477E0D617D}"/>
              </a:ext>
            </a:extLst>
          </p:cNvPr>
          <p:cNvSpPr/>
          <p:nvPr/>
        </p:nvSpPr>
        <p:spPr>
          <a:xfrm>
            <a:off x="10907237" y="1948282"/>
            <a:ext cx="659120" cy="940994"/>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398563"/>
              <a:gd name="connsiteY0" fmla="*/ 0 h 1666291"/>
              <a:gd name="connsiteX1" fmla="*/ 5398563 w 5398563"/>
              <a:gd name="connsiteY1" fmla="*/ 1666291 h 1666291"/>
              <a:gd name="connsiteX0" fmla="*/ 0 w 5398563"/>
              <a:gd name="connsiteY0" fmla="*/ 0 h 1666291"/>
              <a:gd name="connsiteX1" fmla="*/ 5398563 w 5398563"/>
              <a:gd name="connsiteY1" fmla="*/ 1666291 h 1666291"/>
              <a:gd name="connsiteX0" fmla="*/ 0 w 5398563"/>
              <a:gd name="connsiteY0" fmla="*/ 0 h 1666291"/>
              <a:gd name="connsiteX1" fmla="*/ 5398563 w 5398563"/>
              <a:gd name="connsiteY1" fmla="*/ 1666291 h 1666291"/>
              <a:gd name="connsiteX0" fmla="*/ 0 w 5433873"/>
              <a:gd name="connsiteY0" fmla="*/ 0 h 1736605"/>
              <a:gd name="connsiteX1" fmla="*/ 5433873 w 5433873"/>
              <a:gd name="connsiteY1" fmla="*/ 1736605 h 1736605"/>
              <a:gd name="connsiteX0" fmla="*/ 0 w 5433873"/>
              <a:gd name="connsiteY0" fmla="*/ 0 h 1736605"/>
              <a:gd name="connsiteX1" fmla="*/ 5433873 w 5433873"/>
              <a:gd name="connsiteY1" fmla="*/ 1736605 h 1736605"/>
            </a:gdLst>
            <a:ahLst/>
            <a:cxnLst>
              <a:cxn ang="0">
                <a:pos x="connsiteX0" y="connsiteY0"/>
              </a:cxn>
              <a:cxn ang="0">
                <a:pos x="connsiteX1" y="connsiteY1"/>
              </a:cxn>
            </a:cxnLst>
            <a:rect l="l" t="t" r="r" b="b"/>
            <a:pathLst>
              <a:path w="5433873" h="1736605">
                <a:moveTo>
                  <a:pt x="0" y="0"/>
                </a:moveTo>
                <a:cubicBezTo>
                  <a:pt x="1548117" y="747980"/>
                  <a:pt x="3677669" y="1617633"/>
                  <a:pt x="5433873" y="1736605"/>
                </a:cubicBezTo>
              </a:path>
            </a:pathLst>
          </a:custGeom>
          <a:noFill/>
          <a:ln w="38100" cap="rnd">
            <a:solidFill>
              <a:srgbClr val="007BB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184" name="Овал 183">
            <a:extLst>
              <a:ext uri="{FF2B5EF4-FFF2-40B4-BE49-F238E27FC236}">
                <a16:creationId xmlns:a16="http://schemas.microsoft.com/office/drawing/2014/main" id="{E7C50C62-E4A1-4037-89BB-F2459B6362B9}"/>
              </a:ext>
            </a:extLst>
          </p:cNvPr>
          <p:cNvSpPr/>
          <p:nvPr/>
        </p:nvSpPr>
        <p:spPr>
          <a:xfrm>
            <a:off x="6704900" y="2641439"/>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91" name="Прямоугольник 38">
            <a:extLst>
              <a:ext uri="{FF2B5EF4-FFF2-40B4-BE49-F238E27FC236}">
                <a16:creationId xmlns:a16="http://schemas.microsoft.com/office/drawing/2014/main" id="{AAB3ED1D-5A67-4017-934B-E0307DB4210E}"/>
              </a:ext>
            </a:extLst>
          </p:cNvPr>
          <p:cNvSpPr/>
          <p:nvPr/>
        </p:nvSpPr>
        <p:spPr>
          <a:xfrm>
            <a:off x="6761671" y="1869690"/>
            <a:ext cx="957130" cy="837068"/>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Lst>
            <a:ahLst/>
            <a:cxnLst>
              <a:cxn ang="0">
                <a:pos x="connsiteX0" y="connsiteY0"/>
              </a:cxn>
              <a:cxn ang="0">
                <a:pos x="connsiteX1" y="connsiteY1"/>
              </a:cxn>
            </a:cxnLst>
            <a:rect l="l" t="t" r="r" b="b"/>
            <a:pathLst>
              <a:path w="5455058" h="1666291">
                <a:moveTo>
                  <a:pt x="0" y="0"/>
                </a:moveTo>
                <a:cubicBezTo>
                  <a:pt x="1889779" y="863550"/>
                  <a:pt x="4188318" y="1659168"/>
                  <a:pt x="5455058" y="1666291"/>
                </a:cubicBezTo>
              </a:path>
            </a:pathLst>
          </a:cu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192" name="Прямоугольник 38">
            <a:extLst>
              <a:ext uri="{FF2B5EF4-FFF2-40B4-BE49-F238E27FC236}">
                <a16:creationId xmlns:a16="http://schemas.microsoft.com/office/drawing/2014/main" id="{9FD2380C-8B47-4592-A392-6C9A0BDEAE99}"/>
              </a:ext>
            </a:extLst>
          </p:cNvPr>
          <p:cNvSpPr/>
          <p:nvPr/>
        </p:nvSpPr>
        <p:spPr>
          <a:xfrm>
            <a:off x="7721897" y="1946182"/>
            <a:ext cx="957130" cy="760575"/>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Lst>
            <a:ahLst/>
            <a:cxnLst>
              <a:cxn ang="0">
                <a:pos x="connsiteX0" y="connsiteY0"/>
              </a:cxn>
              <a:cxn ang="0">
                <a:pos x="connsiteX1" y="connsiteY1"/>
              </a:cxn>
            </a:cxnLst>
            <a:rect l="l" t="t" r="r" b="b"/>
            <a:pathLst>
              <a:path w="5455058" h="1666291">
                <a:moveTo>
                  <a:pt x="0" y="0"/>
                </a:moveTo>
                <a:cubicBezTo>
                  <a:pt x="1889779" y="863550"/>
                  <a:pt x="4188318" y="1659168"/>
                  <a:pt x="5455058" y="1666291"/>
                </a:cubicBezTo>
              </a:path>
            </a:pathLst>
          </a:cu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193" name="Прямоугольник 38">
            <a:extLst>
              <a:ext uri="{FF2B5EF4-FFF2-40B4-BE49-F238E27FC236}">
                <a16:creationId xmlns:a16="http://schemas.microsoft.com/office/drawing/2014/main" id="{1EA220B9-F9B4-4487-AAF5-2B41A5A89990}"/>
              </a:ext>
            </a:extLst>
          </p:cNvPr>
          <p:cNvSpPr/>
          <p:nvPr/>
        </p:nvSpPr>
        <p:spPr>
          <a:xfrm>
            <a:off x="8682124" y="1946182"/>
            <a:ext cx="957130" cy="760575"/>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Lst>
            <a:ahLst/>
            <a:cxnLst>
              <a:cxn ang="0">
                <a:pos x="connsiteX0" y="connsiteY0"/>
              </a:cxn>
              <a:cxn ang="0">
                <a:pos x="connsiteX1" y="connsiteY1"/>
              </a:cxn>
            </a:cxnLst>
            <a:rect l="l" t="t" r="r" b="b"/>
            <a:pathLst>
              <a:path w="5455058" h="1666291">
                <a:moveTo>
                  <a:pt x="0" y="0"/>
                </a:moveTo>
                <a:cubicBezTo>
                  <a:pt x="1889779" y="863550"/>
                  <a:pt x="4188318" y="1659168"/>
                  <a:pt x="5455058" y="1666291"/>
                </a:cubicBezTo>
              </a:path>
            </a:pathLst>
          </a:cu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194" name="Прямоугольник 38">
            <a:extLst>
              <a:ext uri="{FF2B5EF4-FFF2-40B4-BE49-F238E27FC236}">
                <a16:creationId xmlns:a16="http://schemas.microsoft.com/office/drawing/2014/main" id="{085A34E3-EB85-489D-BB24-AC978A0767CD}"/>
              </a:ext>
            </a:extLst>
          </p:cNvPr>
          <p:cNvSpPr/>
          <p:nvPr/>
        </p:nvSpPr>
        <p:spPr>
          <a:xfrm>
            <a:off x="9642351" y="1946182"/>
            <a:ext cx="957130" cy="760575"/>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Lst>
            <a:ahLst/>
            <a:cxnLst>
              <a:cxn ang="0">
                <a:pos x="connsiteX0" y="connsiteY0"/>
              </a:cxn>
              <a:cxn ang="0">
                <a:pos x="connsiteX1" y="connsiteY1"/>
              </a:cxn>
            </a:cxnLst>
            <a:rect l="l" t="t" r="r" b="b"/>
            <a:pathLst>
              <a:path w="5455058" h="1666291">
                <a:moveTo>
                  <a:pt x="0" y="0"/>
                </a:moveTo>
                <a:cubicBezTo>
                  <a:pt x="1889779" y="863550"/>
                  <a:pt x="4188318" y="1659168"/>
                  <a:pt x="5455058" y="1666291"/>
                </a:cubicBezTo>
              </a:path>
            </a:pathLst>
          </a:cu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cxnSp>
        <p:nvCxnSpPr>
          <p:cNvPr id="195" name="Прямая соединительная линия 194">
            <a:extLst>
              <a:ext uri="{FF2B5EF4-FFF2-40B4-BE49-F238E27FC236}">
                <a16:creationId xmlns:a16="http://schemas.microsoft.com/office/drawing/2014/main" id="{E783522A-F602-4A36-9642-22D46F484C5F}"/>
              </a:ext>
            </a:extLst>
          </p:cNvPr>
          <p:cNvCxnSpPr/>
          <p:nvPr/>
        </p:nvCxnSpPr>
        <p:spPr>
          <a:xfrm>
            <a:off x="7718801" y="1928056"/>
            <a:ext cx="0" cy="779894"/>
          </a:xfrm>
          <a:prstGeom prst="line">
            <a:avLst/>
          </a:pr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96" name="Прямая соединительная линия 195">
            <a:extLst>
              <a:ext uri="{FF2B5EF4-FFF2-40B4-BE49-F238E27FC236}">
                <a16:creationId xmlns:a16="http://schemas.microsoft.com/office/drawing/2014/main" id="{5BB03D25-67DC-434C-98D9-7EEE2D7FFFAD}"/>
              </a:ext>
            </a:extLst>
          </p:cNvPr>
          <p:cNvCxnSpPr/>
          <p:nvPr/>
        </p:nvCxnSpPr>
        <p:spPr>
          <a:xfrm>
            <a:off x="8679027" y="1928056"/>
            <a:ext cx="0" cy="779894"/>
          </a:xfrm>
          <a:prstGeom prst="line">
            <a:avLst/>
          </a:pr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97" name="Прямая соединительная линия 196">
            <a:extLst>
              <a:ext uri="{FF2B5EF4-FFF2-40B4-BE49-F238E27FC236}">
                <a16:creationId xmlns:a16="http://schemas.microsoft.com/office/drawing/2014/main" id="{049CD9AC-396A-4777-AED1-CCD132933D58}"/>
              </a:ext>
            </a:extLst>
          </p:cNvPr>
          <p:cNvCxnSpPr/>
          <p:nvPr/>
        </p:nvCxnSpPr>
        <p:spPr>
          <a:xfrm>
            <a:off x="9639254" y="1928056"/>
            <a:ext cx="0" cy="779894"/>
          </a:xfrm>
          <a:prstGeom prst="line">
            <a:avLst/>
          </a:pr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98" name="Прямая соединительная линия 197">
            <a:extLst>
              <a:ext uri="{FF2B5EF4-FFF2-40B4-BE49-F238E27FC236}">
                <a16:creationId xmlns:a16="http://schemas.microsoft.com/office/drawing/2014/main" id="{33AC5465-DF19-4B57-BBCD-285557ABA67E}"/>
              </a:ext>
            </a:extLst>
          </p:cNvPr>
          <p:cNvCxnSpPr/>
          <p:nvPr/>
        </p:nvCxnSpPr>
        <p:spPr>
          <a:xfrm>
            <a:off x="10599481" y="1928056"/>
            <a:ext cx="0" cy="779894"/>
          </a:xfrm>
          <a:prstGeom prst="line">
            <a:avLst/>
          </a:pr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99" name="Овал 198">
            <a:extLst>
              <a:ext uri="{FF2B5EF4-FFF2-40B4-BE49-F238E27FC236}">
                <a16:creationId xmlns:a16="http://schemas.microsoft.com/office/drawing/2014/main" id="{62DBEC2D-5F58-43BC-B547-7A1676F5A0E6}"/>
              </a:ext>
            </a:extLst>
          </p:cNvPr>
          <p:cNvSpPr/>
          <p:nvPr/>
        </p:nvSpPr>
        <p:spPr>
          <a:xfrm>
            <a:off x="6674566" y="1860264"/>
            <a:ext cx="168576" cy="17548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24" name="Овал 223">
            <a:extLst>
              <a:ext uri="{FF2B5EF4-FFF2-40B4-BE49-F238E27FC236}">
                <a16:creationId xmlns:a16="http://schemas.microsoft.com/office/drawing/2014/main" id="{9217CB71-D1C4-4E50-98A5-2BC9D5CF6968}"/>
              </a:ext>
            </a:extLst>
          </p:cNvPr>
          <p:cNvSpPr/>
          <p:nvPr/>
        </p:nvSpPr>
        <p:spPr>
          <a:xfrm>
            <a:off x="7663433"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25" name="Овал 224">
            <a:extLst>
              <a:ext uri="{FF2B5EF4-FFF2-40B4-BE49-F238E27FC236}">
                <a16:creationId xmlns:a16="http://schemas.microsoft.com/office/drawing/2014/main" id="{592FEE2E-7FF1-47F3-BC78-BCAEF42C4E46}"/>
              </a:ext>
            </a:extLst>
          </p:cNvPr>
          <p:cNvSpPr/>
          <p:nvPr/>
        </p:nvSpPr>
        <p:spPr>
          <a:xfrm>
            <a:off x="8625480"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26" name="Овал 225">
            <a:extLst>
              <a:ext uri="{FF2B5EF4-FFF2-40B4-BE49-F238E27FC236}">
                <a16:creationId xmlns:a16="http://schemas.microsoft.com/office/drawing/2014/main" id="{80CD6B9E-92D5-48EC-869C-21EA464E58E4}"/>
              </a:ext>
            </a:extLst>
          </p:cNvPr>
          <p:cNvSpPr/>
          <p:nvPr/>
        </p:nvSpPr>
        <p:spPr>
          <a:xfrm>
            <a:off x="9587528"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27" name="Овал 226">
            <a:extLst>
              <a:ext uri="{FF2B5EF4-FFF2-40B4-BE49-F238E27FC236}">
                <a16:creationId xmlns:a16="http://schemas.microsoft.com/office/drawing/2014/main" id="{71179E9E-1454-4563-A217-EF3CDC7F4C78}"/>
              </a:ext>
            </a:extLst>
          </p:cNvPr>
          <p:cNvSpPr/>
          <p:nvPr/>
        </p:nvSpPr>
        <p:spPr>
          <a:xfrm>
            <a:off x="7664709"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28" name="Овал 227">
            <a:extLst>
              <a:ext uri="{FF2B5EF4-FFF2-40B4-BE49-F238E27FC236}">
                <a16:creationId xmlns:a16="http://schemas.microsoft.com/office/drawing/2014/main" id="{14639B1C-CEEE-47E4-B206-0A5C6B94C2EA}"/>
              </a:ext>
            </a:extLst>
          </p:cNvPr>
          <p:cNvSpPr/>
          <p:nvPr/>
        </p:nvSpPr>
        <p:spPr>
          <a:xfrm>
            <a:off x="8626756"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29" name="Овал 228">
            <a:extLst>
              <a:ext uri="{FF2B5EF4-FFF2-40B4-BE49-F238E27FC236}">
                <a16:creationId xmlns:a16="http://schemas.microsoft.com/office/drawing/2014/main" id="{D4D27F4A-B9D4-4261-8316-19531EBDAE03}"/>
              </a:ext>
            </a:extLst>
          </p:cNvPr>
          <p:cNvSpPr/>
          <p:nvPr/>
        </p:nvSpPr>
        <p:spPr>
          <a:xfrm>
            <a:off x="9588804"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cxnSp>
        <p:nvCxnSpPr>
          <p:cNvPr id="234" name="Прямая соединительная линия 233">
            <a:extLst>
              <a:ext uri="{FF2B5EF4-FFF2-40B4-BE49-F238E27FC236}">
                <a16:creationId xmlns:a16="http://schemas.microsoft.com/office/drawing/2014/main" id="{7B612A71-04B1-40D1-95FC-7E6B69AE0EBD}"/>
              </a:ext>
            </a:extLst>
          </p:cNvPr>
          <p:cNvCxnSpPr>
            <a:cxnSpLocks/>
            <a:endCxn id="239" idx="0"/>
          </p:cNvCxnSpPr>
          <p:nvPr/>
        </p:nvCxnSpPr>
        <p:spPr>
          <a:xfrm>
            <a:off x="10599481" y="1948006"/>
            <a:ext cx="307756" cy="276"/>
          </a:xfrm>
          <a:prstGeom prst="line">
            <a:avLst/>
          </a:prstGeom>
          <a:noFill/>
          <a:ln w="38100" cap="rnd">
            <a:solidFill>
              <a:schemeClr val="accent1">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235" name="Овал 234">
            <a:extLst>
              <a:ext uri="{FF2B5EF4-FFF2-40B4-BE49-F238E27FC236}">
                <a16:creationId xmlns:a16="http://schemas.microsoft.com/office/drawing/2014/main" id="{677B828B-13F7-4F36-9883-3FEBACD2AF0C}"/>
              </a:ext>
            </a:extLst>
          </p:cNvPr>
          <p:cNvSpPr/>
          <p:nvPr/>
        </p:nvSpPr>
        <p:spPr>
          <a:xfrm>
            <a:off x="10549575"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36" name="Овал 235">
            <a:extLst>
              <a:ext uri="{FF2B5EF4-FFF2-40B4-BE49-F238E27FC236}">
                <a16:creationId xmlns:a16="http://schemas.microsoft.com/office/drawing/2014/main" id="{BC890481-D582-44B8-A129-7D07F735F37D}"/>
              </a:ext>
            </a:extLst>
          </p:cNvPr>
          <p:cNvSpPr/>
          <p:nvPr/>
        </p:nvSpPr>
        <p:spPr>
          <a:xfrm>
            <a:off x="10550851" y="1890369"/>
            <a:ext cx="110736" cy="115274"/>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40" name="Овал 239">
            <a:extLst>
              <a:ext uri="{FF2B5EF4-FFF2-40B4-BE49-F238E27FC236}">
                <a16:creationId xmlns:a16="http://schemas.microsoft.com/office/drawing/2014/main" id="{424E60E0-8EAD-4C33-89FD-F1275E020462}"/>
              </a:ext>
            </a:extLst>
          </p:cNvPr>
          <p:cNvSpPr/>
          <p:nvPr/>
        </p:nvSpPr>
        <p:spPr>
          <a:xfrm>
            <a:off x="10525172" y="4409001"/>
            <a:ext cx="168576" cy="17548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cxnSp>
        <p:nvCxnSpPr>
          <p:cNvPr id="283" name="Прямая соединительная линия 282">
            <a:extLst>
              <a:ext uri="{FF2B5EF4-FFF2-40B4-BE49-F238E27FC236}">
                <a16:creationId xmlns:a16="http://schemas.microsoft.com/office/drawing/2014/main" id="{A4F3EE43-F9EB-4630-B494-F8FCA897D65D}"/>
              </a:ext>
            </a:extLst>
          </p:cNvPr>
          <p:cNvCxnSpPr>
            <a:cxnSpLocks/>
          </p:cNvCxnSpPr>
          <p:nvPr/>
        </p:nvCxnSpPr>
        <p:spPr>
          <a:xfrm>
            <a:off x="1168639" y="3525770"/>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BAB5AC46-B5C8-4B9E-AF93-45F23D4F097D}"/>
              </a:ext>
            </a:extLst>
          </p:cNvPr>
          <p:cNvSpPr txBox="1"/>
          <p:nvPr/>
        </p:nvSpPr>
        <p:spPr>
          <a:xfrm>
            <a:off x="621189" y="5418401"/>
            <a:ext cx="437634" cy="138499"/>
          </a:xfrm>
          <a:prstGeom prst="rect">
            <a:avLst/>
          </a:prstGeom>
          <a:noFill/>
        </p:spPr>
        <p:txBody>
          <a:bodyPr wrap="square" lIns="0" tIns="0" rIns="0" bIns="0" rtlCol="0">
            <a:spAutoFit/>
          </a:bodyPr>
          <a:lstStyle/>
          <a:p>
            <a:pPr algn="r"/>
            <a:r>
              <a:rPr lang="en-US" sz="900" dirty="0">
                <a:solidFill>
                  <a:schemeClr val="tx2"/>
                </a:solidFill>
              </a:rPr>
              <a:t>Months</a:t>
            </a:r>
          </a:p>
        </p:txBody>
      </p:sp>
      <p:sp>
        <p:nvSpPr>
          <p:cNvPr id="288" name="TextBox 287">
            <a:extLst>
              <a:ext uri="{FF2B5EF4-FFF2-40B4-BE49-F238E27FC236}">
                <a16:creationId xmlns:a16="http://schemas.microsoft.com/office/drawing/2014/main" id="{0A8B48A3-2287-4881-BA1B-B34D3D862F11}"/>
              </a:ext>
            </a:extLst>
          </p:cNvPr>
          <p:cNvSpPr txBox="1"/>
          <p:nvPr/>
        </p:nvSpPr>
        <p:spPr>
          <a:xfrm>
            <a:off x="588896" y="2592212"/>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75%</a:t>
            </a:r>
            <a:endParaRPr lang="ru-RU" sz="1400" dirty="0">
              <a:solidFill>
                <a:schemeClr val="accent1"/>
              </a:solidFill>
            </a:endParaRPr>
          </a:p>
        </p:txBody>
      </p:sp>
      <p:sp>
        <p:nvSpPr>
          <p:cNvPr id="289" name="TextBox 288">
            <a:extLst>
              <a:ext uri="{FF2B5EF4-FFF2-40B4-BE49-F238E27FC236}">
                <a16:creationId xmlns:a16="http://schemas.microsoft.com/office/drawing/2014/main" id="{C392835D-1689-4698-8894-23EF072A2A81}"/>
              </a:ext>
            </a:extLst>
          </p:cNvPr>
          <p:cNvSpPr txBox="1"/>
          <p:nvPr/>
        </p:nvSpPr>
        <p:spPr>
          <a:xfrm>
            <a:off x="588896" y="3418048"/>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50%</a:t>
            </a:r>
            <a:endParaRPr lang="ru-RU" sz="1400" dirty="0">
              <a:solidFill>
                <a:schemeClr val="accent1"/>
              </a:solidFill>
            </a:endParaRPr>
          </a:p>
        </p:txBody>
      </p:sp>
      <p:sp>
        <p:nvSpPr>
          <p:cNvPr id="290" name="TextBox 289">
            <a:extLst>
              <a:ext uri="{FF2B5EF4-FFF2-40B4-BE49-F238E27FC236}">
                <a16:creationId xmlns:a16="http://schemas.microsoft.com/office/drawing/2014/main" id="{BCC2A276-29C1-48FF-97AF-B37DBEA832DC}"/>
              </a:ext>
            </a:extLst>
          </p:cNvPr>
          <p:cNvSpPr txBox="1"/>
          <p:nvPr/>
        </p:nvSpPr>
        <p:spPr>
          <a:xfrm>
            <a:off x="588896" y="4249729"/>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25%</a:t>
            </a:r>
            <a:endParaRPr lang="ru-RU" sz="1400" dirty="0">
              <a:solidFill>
                <a:schemeClr val="accent1"/>
              </a:solidFill>
            </a:endParaRPr>
          </a:p>
        </p:txBody>
      </p:sp>
      <p:cxnSp>
        <p:nvCxnSpPr>
          <p:cNvPr id="291" name="Прямая соединительная линия 290">
            <a:extLst>
              <a:ext uri="{FF2B5EF4-FFF2-40B4-BE49-F238E27FC236}">
                <a16:creationId xmlns:a16="http://schemas.microsoft.com/office/drawing/2014/main" id="{39C60E7C-7776-4079-AF84-ECB2F3E7492D}"/>
              </a:ext>
            </a:extLst>
          </p:cNvPr>
          <p:cNvCxnSpPr>
            <a:cxnSpLocks/>
          </p:cNvCxnSpPr>
          <p:nvPr/>
        </p:nvCxnSpPr>
        <p:spPr>
          <a:xfrm>
            <a:off x="1165823" y="1881089"/>
            <a:ext cx="0" cy="3308046"/>
          </a:xfrm>
          <a:prstGeom prst="line">
            <a:avLst/>
          </a:prstGeom>
          <a:ln w="285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94" name="TextBox 293">
            <a:extLst>
              <a:ext uri="{FF2B5EF4-FFF2-40B4-BE49-F238E27FC236}">
                <a16:creationId xmlns:a16="http://schemas.microsoft.com/office/drawing/2014/main" id="{AE82FFD7-692C-4D04-A558-D3EBC84064BF}"/>
              </a:ext>
            </a:extLst>
          </p:cNvPr>
          <p:cNvSpPr txBox="1"/>
          <p:nvPr/>
        </p:nvSpPr>
        <p:spPr>
          <a:xfrm>
            <a:off x="4768487" y="5384233"/>
            <a:ext cx="478113" cy="215444"/>
          </a:xfrm>
          <a:prstGeom prst="rect">
            <a:avLst/>
          </a:prstGeom>
          <a:noFill/>
        </p:spPr>
        <p:txBody>
          <a:bodyPr wrap="square" lIns="0" tIns="0" rIns="0" bIns="0" rtlCol="0" anchor="ctr">
            <a:spAutoFit/>
          </a:bodyPr>
          <a:lstStyle/>
          <a:p>
            <a:pPr algn="ctr">
              <a:spcAft>
                <a:spcPts val="600"/>
              </a:spcAft>
            </a:pPr>
            <a:r>
              <a:rPr lang="ru-RU" sz="1400" dirty="0">
                <a:solidFill>
                  <a:schemeClr val="tx2">
                    <a:lumMod val="75000"/>
                  </a:schemeClr>
                </a:solidFill>
              </a:rPr>
              <a:t>12</a:t>
            </a:r>
          </a:p>
        </p:txBody>
      </p:sp>
      <p:sp>
        <p:nvSpPr>
          <p:cNvPr id="295" name="TextBox 294">
            <a:extLst>
              <a:ext uri="{FF2B5EF4-FFF2-40B4-BE49-F238E27FC236}">
                <a16:creationId xmlns:a16="http://schemas.microsoft.com/office/drawing/2014/main" id="{A9AFA026-9B0B-4767-B296-FB07FCC6D793}"/>
              </a:ext>
            </a:extLst>
          </p:cNvPr>
          <p:cNvSpPr txBox="1"/>
          <p:nvPr/>
        </p:nvSpPr>
        <p:spPr>
          <a:xfrm>
            <a:off x="932006" y="5384233"/>
            <a:ext cx="478113" cy="215444"/>
          </a:xfrm>
          <a:prstGeom prst="rect">
            <a:avLst/>
          </a:prstGeom>
          <a:noFill/>
        </p:spPr>
        <p:txBody>
          <a:bodyPr wrap="square" lIns="0" tIns="0" rIns="0" bIns="0" rtlCol="0" anchor="ctr">
            <a:spAutoFit/>
          </a:bodyPr>
          <a:lstStyle/>
          <a:p>
            <a:pPr algn="ctr">
              <a:spcAft>
                <a:spcPts val="600"/>
              </a:spcAft>
            </a:pPr>
            <a:r>
              <a:rPr lang="en-US" sz="1400" dirty="0">
                <a:solidFill>
                  <a:schemeClr val="tx2">
                    <a:lumMod val="75000"/>
                  </a:schemeClr>
                </a:solidFill>
              </a:rPr>
              <a:t>0</a:t>
            </a:r>
            <a:endParaRPr lang="ru-RU" sz="1400" dirty="0">
              <a:solidFill>
                <a:schemeClr val="tx2">
                  <a:lumMod val="75000"/>
                </a:schemeClr>
              </a:solidFill>
            </a:endParaRPr>
          </a:p>
        </p:txBody>
      </p:sp>
      <p:sp>
        <p:nvSpPr>
          <p:cNvPr id="296" name="Овал 295">
            <a:extLst>
              <a:ext uri="{FF2B5EF4-FFF2-40B4-BE49-F238E27FC236}">
                <a16:creationId xmlns:a16="http://schemas.microsoft.com/office/drawing/2014/main" id="{922451A3-67CA-4604-9B02-F471914F9289}"/>
              </a:ext>
            </a:extLst>
          </p:cNvPr>
          <p:cNvSpPr/>
          <p:nvPr/>
        </p:nvSpPr>
        <p:spPr>
          <a:xfrm>
            <a:off x="1111869" y="4298956"/>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97" name="Овал 296">
            <a:extLst>
              <a:ext uri="{FF2B5EF4-FFF2-40B4-BE49-F238E27FC236}">
                <a16:creationId xmlns:a16="http://schemas.microsoft.com/office/drawing/2014/main" id="{397F1D4A-3B75-4745-BC9B-72526645E21B}"/>
              </a:ext>
            </a:extLst>
          </p:cNvPr>
          <p:cNvSpPr/>
          <p:nvPr/>
        </p:nvSpPr>
        <p:spPr>
          <a:xfrm>
            <a:off x="1111869" y="3467275"/>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298" name="TextBox 297">
            <a:extLst>
              <a:ext uri="{FF2B5EF4-FFF2-40B4-BE49-F238E27FC236}">
                <a16:creationId xmlns:a16="http://schemas.microsoft.com/office/drawing/2014/main" id="{9F7AB617-940B-48E7-9D9A-E788785DC768}"/>
              </a:ext>
            </a:extLst>
          </p:cNvPr>
          <p:cNvSpPr txBox="1"/>
          <p:nvPr/>
        </p:nvSpPr>
        <p:spPr>
          <a:xfrm>
            <a:off x="4174966" y="5242816"/>
            <a:ext cx="829033" cy="138499"/>
          </a:xfrm>
          <a:prstGeom prst="rect">
            <a:avLst/>
          </a:prstGeom>
          <a:solidFill>
            <a:schemeClr val="bg1"/>
          </a:solidFill>
        </p:spPr>
        <p:txBody>
          <a:bodyPr wrap="square" lIns="0" tIns="0" rIns="0" bIns="0" rtlCol="0">
            <a:spAutoFit/>
          </a:bodyPr>
          <a:lstStyle/>
          <a:p>
            <a:pPr algn="r"/>
            <a:r>
              <a:rPr lang="en-US" sz="900" dirty="0">
                <a:solidFill>
                  <a:schemeClr val="tx2">
                    <a:lumMod val="75000"/>
                  </a:schemeClr>
                </a:solidFill>
              </a:rPr>
              <a:t>Plant Shutdown</a:t>
            </a:r>
          </a:p>
        </p:txBody>
      </p:sp>
      <p:cxnSp>
        <p:nvCxnSpPr>
          <p:cNvPr id="299" name="Прямая соединительная линия 298">
            <a:extLst>
              <a:ext uri="{FF2B5EF4-FFF2-40B4-BE49-F238E27FC236}">
                <a16:creationId xmlns:a16="http://schemas.microsoft.com/office/drawing/2014/main" id="{A8B598E9-0D2B-4E12-A4D9-D69944285E85}"/>
              </a:ext>
            </a:extLst>
          </p:cNvPr>
          <p:cNvCxnSpPr>
            <a:cxnSpLocks/>
          </p:cNvCxnSpPr>
          <p:nvPr/>
        </p:nvCxnSpPr>
        <p:spPr>
          <a:xfrm>
            <a:off x="1168640" y="5175757"/>
            <a:ext cx="4526619" cy="0"/>
          </a:xfrm>
          <a:prstGeom prst="line">
            <a:avLst/>
          </a:prstGeom>
          <a:ln w="285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300" name="Овал 299">
            <a:extLst>
              <a:ext uri="{FF2B5EF4-FFF2-40B4-BE49-F238E27FC236}">
                <a16:creationId xmlns:a16="http://schemas.microsoft.com/office/drawing/2014/main" id="{DB38DD62-5987-4675-A8BF-F6607D8910FC}"/>
              </a:ext>
            </a:extLst>
          </p:cNvPr>
          <p:cNvSpPr/>
          <p:nvPr/>
        </p:nvSpPr>
        <p:spPr>
          <a:xfrm>
            <a:off x="1111869" y="5117262"/>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01" name="TextBox 300">
            <a:extLst>
              <a:ext uri="{FF2B5EF4-FFF2-40B4-BE49-F238E27FC236}">
                <a16:creationId xmlns:a16="http://schemas.microsoft.com/office/drawing/2014/main" id="{880BDDE8-0856-4308-833E-9FDCBD42BB41}"/>
              </a:ext>
            </a:extLst>
          </p:cNvPr>
          <p:cNvSpPr txBox="1"/>
          <p:nvPr/>
        </p:nvSpPr>
        <p:spPr>
          <a:xfrm>
            <a:off x="1241369" y="5242816"/>
            <a:ext cx="829033" cy="138499"/>
          </a:xfrm>
          <a:prstGeom prst="rect">
            <a:avLst/>
          </a:prstGeom>
          <a:solidFill>
            <a:schemeClr val="bg1"/>
          </a:solidFill>
        </p:spPr>
        <p:txBody>
          <a:bodyPr wrap="square" lIns="0" tIns="0" rIns="0" bIns="0" rtlCol="0">
            <a:spAutoFit/>
          </a:bodyPr>
          <a:lstStyle/>
          <a:p>
            <a:r>
              <a:rPr lang="en-US" sz="900" dirty="0">
                <a:solidFill>
                  <a:schemeClr val="tx2">
                    <a:lumMod val="75000"/>
                  </a:schemeClr>
                </a:solidFill>
              </a:rPr>
              <a:t>Plant Shutdown</a:t>
            </a:r>
          </a:p>
        </p:txBody>
      </p:sp>
      <p:sp>
        <p:nvSpPr>
          <p:cNvPr id="303" name="TextBox 302">
            <a:extLst>
              <a:ext uri="{FF2B5EF4-FFF2-40B4-BE49-F238E27FC236}">
                <a16:creationId xmlns:a16="http://schemas.microsoft.com/office/drawing/2014/main" id="{59AE24AF-5012-4C79-AFEB-265BCF5392D0}"/>
              </a:ext>
            </a:extLst>
          </p:cNvPr>
          <p:cNvSpPr txBox="1"/>
          <p:nvPr/>
        </p:nvSpPr>
        <p:spPr>
          <a:xfrm>
            <a:off x="588896" y="1840284"/>
            <a:ext cx="488861" cy="215444"/>
          </a:xfrm>
          <a:prstGeom prst="rect">
            <a:avLst/>
          </a:prstGeom>
          <a:noFill/>
        </p:spPr>
        <p:txBody>
          <a:bodyPr wrap="square" lIns="0" tIns="0" rIns="0" bIns="0" rtlCol="0" anchor="ctr">
            <a:spAutoFit/>
          </a:bodyPr>
          <a:lstStyle/>
          <a:p>
            <a:pPr algn="r">
              <a:spcAft>
                <a:spcPts val="600"/>
              </a:spcAft>
            </a:pPr>
            <a:r>
              <a:rPr lang="en-US" sz="1400" dirty="0">
                <a:solidFill>
                  <a:schemeClr val="accent1"/>
                </a:solidFill>
              </a:rPr>
              <a:t>100%</a:t>
            </a:r>
            <a:endParaRPr lang="ru-RU" sz="1400" dirty="0">
              <a:solidFill>
                <a:schemeClr val="accent1"/>
              </a:solidFill>
            </a:endParaRPr>
          </a:p>
        </p:txBody>
      </p:sp>
      <p:sp>
        <p:nvSpPr>
          <p:cNvPr id="312" name="Овал 311">
            <a:extLst>
              <a:ext uri="{FF2B5EF4-FFF2-40B4-BE49-F238E27FC236}">
                <a16:creationId xmlns:a16="http://schemas.microsoft.com/office/drawing/2014/main" id="{A654340B-8B05-4D82-AA4A-4CCBC706E34F}"/>
              </a:ext>
            </a:extLst>
          </p:cNvPr>
          <p:cNvSpPr/>
          <p:nvPr/>
        </p:nvSpPr>
        <p:spPr>
          <a:xfrm>
            <a:off x="1111869" y="2641439"/>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38" name="Прямоугольник 38">
            <a:extLst>
              <a:ext uri="{FF2B5EF4-FFF2-40B4-BE49-F238E27FC236}">
                <a16:creationId xmlns:a16="http://schemas.microsoft.com/office/drawing/2014/main" id="{7CDB15BB-D66D-4CFF-98E0-9DBEAED26BBB}"/>
              </a:ext>
            </a:extLst>
          </p:cNvPr>
          <p:cNvSpPr/>
          <p:nvPr/>
        </p:nvSpPr>
        <p:spPr>
          <a:xfrm>
            <a:off x="5314206" y="1922443"/>
            <a:ext cx="659120" cy="940994"/>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424"/>
              <a:gd name="connsiteX1" fmla="*/ 5455058 w 5455058"/>
              <a:gd name="connsiteY1" fmla="*/ 1666291 h 1666424"/>
              <a:gd name="connsiteX0" fmla="*/ 0 w 5455058"/>
              <a:gd name="connsiteY0" fmla="*/ 0 h 1666418"/>
              <a:gd name="connsiteX1" fmla="*/ 5455058 w 5455058"/>
              <a:gd name="connsiteY1" fmla="*/ 1666291 h 1666418"/>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398563"/>
              <a:gd name="connsiteY0" fmla="*/ 0 h 1666291"/>
              <a:gd name="connsiteX1" fmla="*/ 5398563 w 5398563"/>
              <a:gd name="connsiteY1" fmla="*/ 1666291 h 1666291"/>
              <a:gd name="connsiteX0" fmla="*/ 0 w 5398563"/>
              <a:gd name="connsiteY0" fmla="*/ 0 h 1666291"/>
              <a:gd name="connsiteX1" fmla="*/ 5398563 w 5398563"/>
              <a:gd name="connsiteY1" fmla="*/ 1666291 h 1666291"/>
              <a:gd name="connsiteX0" fmla="*/ 0 w 5398563"/>
              <a:gd name="connsiteY0" fmla="*/ 0 h 1666291"/>
              <a:gd name="connsiteX1" fmla="*/ 5398563 w 5398563"/>
              <a:gd name="connsiteY1" fmla="*/ 1666291 h 1666291"/>
              <a:gd name="connsiteX0" fmla="*/ 0 w 5433873"/>
              <a:gd name="connsiteY0" fmla="*/ 0 h 1736605"/>
              <a:gd name="connsiteX1" fmla="*/ 5433873 w 5433873"/>
              <a:gd name="connsiteY1" fmla="*/ 1736605 h 1736605"/>
              <a:gd name="connsiteX0" fmla="*/ 0 w 5433873"/>
              <a:gd name="connsiteY0" fmla="*/ 0 h 1736605"/>
              <a:gd name="connsiteX1" fmla="*/ 5433873 w 5433873"/>
              <a:gd name="connsiteY1" fmla="*/ 1736605 h 1736605"/>
            </a:gdLst>
            <a:ahLst/>
            <a:cxnLst>
              <a:cxn ang="0">
                <a:pos x="connsiteX0" y="connsiteY0"/>
              </a:cxn>
              <a:cxn ang="0">
                <a:pos x="connsiteX1" y="connsiteY1"/>
              </a:cxn>
            </a:cxnLst>
            <a:rect l="l" t="t" r="r" b="b"/>
            <a:pathLst>
              <a:path w="5433873" h="1736605">
                <a:moveTo>
                  <a:pt x="0" y="0"/>
                </a:moveTo>
                <a:cubicBezTo>
                  <a:pt x="1548117" y="747980"/>
                  <a:pt x="3677669" y="1617633"/>
                  <a:pt x="5433873" y="1736605"/>
                </a:cubicBezTo>
              </a:path>
            </a:pathLst>
          </a:custGeom>
          <a:noFill/>
          <a:ln w="38100" cap="rnd">
            <a:solidFill>
              <a:srgbClr val="007BB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345" name="Овал 344">
            <a:extLst>
              <a:ext uri="{FF2B5EF4-FFF2-40B4-BE49-F238E27FC236}">
                <a16:creationId xmlns:a16="http://schemas.microsoft.com/office/drawing/2014/main" id="{7A00E721-32D1-48BB-A14E-30AFA4268310}"/>
              </a:ext>
            </a:extLst>
          </p:cNvPr>
          <p:cNvSpPr/>
          <p:nvPr/>
        </p:nvSpPr>
        <p:spPr>
          <a:xfrm>
            <a:off x="10552403" y="5117262"/>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46" name="Овал 345">
            <a:extLst>
              <a:ext uri="{FF2B5EF4-FFF2-40B4-BE49-F238E27FC236}">
                <a16:creationId xmlns:a16="http://schemas.microsoft.com/office/drawing/2014/main" id="{0DEB35C0-6A65-4E86-B782-A03BBD13C487}"/>
              </a:ext>
            </a:extLst>
          </p:cNvPr>
          <p:cNvSpPr/>
          <p:nvPr/>
        </p:nvSpPr>
        <p:spPr>
          <a:xfrm>
            <a:off x="4959372" y="5117262"/>
            <a:ext cx="107908" cy="11699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127" name="TextBox 126">
            <a:extLst>
              <a:ext uri="{FF2B5EF4-FFF2-40B4-BE49-F238E27FC236}">
                <a16:creationId xmlns:a16="http://schemas.microsoft.com/office/drawing/2014/main" id="{BE8115AB-759E-498A-BC5C-166F4F2CE9AC}"/>
              </a:ext>
            </a:extLst>
          </p:cNvPr>
          <p:cNvSpPr txBox="1"/>
          <p:nvPr/>
        </p:nvSpPr>
        <p:spPr>
          <a:xfrm>
            <a:off x="5156268" y="4207850"/>
            <a:ext cx="828281" cy="553998"/>
          </a:xfrm>
          <a:prstGeom prst="rect">
            <a:avLst/>
          </a:prstGeom>
          <a:noFill/>
        </p:spPr>
        <p:txBody>
          <a:bodyPr wrap="square" lIns="0" tIns="0" rIns="0" bIns="0" rtlCol="0">
            <a:spAutoFit/>
          </a:bodyPr>
          <a:lstStyle/>
          <a:p>
            <a:r>
              <a:rPr lang="en-US" sz="900" dirty="0">
                <a:solidFill>
                  <a:srgbClr val="FF0000"/>
                </a:solidFill>
              </a:rPr>
              <a:t>Conventional periodic maintenance </a:t>
            </a:r>
          </a:p>
          <a:p>
            <a:r>
              <a:rPr lang="en-US" sz="900" dirty="0">
                <a:solidFill>
                  <a:srgbClr val="FF0000"/>
                </a:solidFill>
              </a:rPr>
              <a:t>during shutdowns </a:t>
            </a:r>
          </a:p>
        </p:txBody>
      </p:sp>
      <p:cxnSp>
        <p:nvCxnSpPr>
          <p:cNvPr id="128" name="Прямая соединительная линия 333">
            <a:extLst>
              <a:ext uri="{FF2B5EF4-FFF2-40B4-BE49-F238E27FC236}">
                <a16:creationId xmlns:a16="http://schemas.microsoft.com/office/drawing/2014/main" id="{E83D162D-0D7D-4774-8E51-F09E22317D42}"/>
              </a:ext>
            </a:extLst>
          </p:cNvPr>
          <p:cNvCxnSpPr>
            <a:cxnSpLocks/>
          </p:cNvCxnSpPr>
          <p:nvPr/>
        </p:nvCxnSpPr>
        <p:spPr>
          <a:xfrm>
            <a:off x="6765084" y="2317253"/>
            <a:ext cx="4800885" cy="0"/>
          </a:xfrm>
          <a:prstGeom prst="line">
            <a:avLst/>
          </a:prstGeom>
          <a:ln w="28575">
            <a:solidFill>
              <a:srgbClr val="00A61B"/>
            </a:solidFill>
            <a:prstDash val="sysDot"/>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7F9D3062-50B4-4694-A1C7-9BCD8796E2C6}"/>
              </a:ext>
            </a:extLst>
          </p:cNvPr>
          <p:cNvSpPr txBox="1"/>
          <p:nvPr/>
        </p:nvSpPr>
        <p:spPr>
          <a:xfrm>
            <a:off x="10871768" y="1637003"/>
            <a:ext cx="678555" cy="553998"/>
          </a:xfrm>
          <a:prstGeom prst="rect">
            <a:avLst/>
          </a:prstGeom>
          <a:noFill/>
        </p:spPr>
        <p:txBody>
          <a:bodyPr wrap="square" lIns="0" tIns="0" rIns="0" bIns="0" rtlCol="0">
            <a:spAutoFit/>
          </a:bodyPr>
          <a:lstStyle/>
          <a:p>
            <a:pPr algn="r"/>
            <a:r>
              <a:rPr lang="en-US" sz="900" b="1" dirty="0">
                <a:solidFill>
                  <a:srgbClr val="1A8A00"/>
                </a:solidFill>
              </a:rPr>
              <a:t>New</a:t>
            </a:r>
            <a:br>
              <a:rPr lang="en-US" sz="900" b="1" dirty="0">
                <a:solidFill>
                  <a:srgbClr val="1A8A00"/>
                </a:solidFill>
              </a:rPr>
            </a:br>
            <a:r>
              <a:rPr lang="en-US" sz="900" b="1" dirty="0">
                <a:solidFill>
                  <a:srgbClr val="1A8A00"/>
                </a:solidFill>
              </a:rPr>
              <a:t>average efficiency</a:t>
            </a:r>
            <a:br>
              <a:rPr lang="en-US" sz="900" b="1" dirty="0">
                <a:solidFill>
                  <a:srgbClr val="1A8A00"/>
                </a:solidFill>
              </a:rPr>
            </a:br>
            <a:r>
              <a:rPr lang="en-US" sz="900" b="1" dirty="0">
                <a:solidFill>
                  <a:srgbClr val="1A8A00"/>
                </a:solidFill>
              </a:rPr>
              <a:t>level</a:t>
            </a:r>
          </a:p>
        </p:txBody>
      </p:sp>
      <p:sp>
        <p:nvSpPr>
          <p:cNvPr id="126" name="Полилиния: фигура 162">
            <a:extLst>
              <a:ext uri="{FF2B5EF4-FFF2-40B4-BE49-F238E27FC236}">
                <a16:creationId xmlns:a16="http://schemas.microsoft.com/office/drawing/2014/main" id="{E639D4F7-A587-9844-8778-D552F22549AF}"/>
              </a:ext>
            </a:extLst>
          </p:cNvPr>
          <p:cNvSpPr/>
          <p:nvPr/>
        </p:nvSpPr>
        <p:spPr>
          <a:xfrm>
            <a:off x="10928723" y="1961043"/>
            <a:ext cx="639389" cy="1056053"/>
          </a:xfrm>
          <a:custGeom>
            <a:avLst/>
            <a:gdLst>
              <a:gd name="connsiteX0" fmla="*/ 0 w 1421945"/>
              <a:gd name="connsiteY0" fmla="*/ 0 h 1056053"/>
              <a:gd name="connsiteX1" fmla="*/ 1375637 w 1421945"/>
              <a:gd name="connsiteY1" fmla="*/ 662658 h 1056053"/>
              <a:gd name="connsiteX2" fmla="*/ 1421945 w 1421945"/>
              <a:gd name="connsiteY2" fmla="*/ 675875 h 1056053"/>
              <a:gd name="connsiteX3" fmla="*/ 1421945 w 1421945"/>
              <a:gd name="connsiteY3" fmla="*/ 1056053 h 1056053"/>
              <a:gd name="connsiteX4" fmla="*/ 1066859 w 1421945"/>
              <a:gd name="connsiteY4" fmla="*/ 849805 h 1056053"/>
              <a:gd name="connsiteX5" fmla="*/ 0 w 1421945"/>
              <a:gd name="connsiteY5" fmla="*/ 0 h 10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945" h="1056053">
                <a:moveTo>
                  <a:pt x="0" y="0"/>
                </a:moveTo>
                <a:cubicBezTo>
                  <a:pt x="567531" y="359172"/>
                  <a:pt x="978793" y="539750"/>
                  <a:pt x="1375637" y="662658"/>
                </a:cubicBezTo>
                <a:lnTo>
                  <a:pt x="1421945" y="675875"/>
                </a:lnTo>
                <a:lnTo>
                  <a:pt x="1421945" y="1056053"/>
                </a:lnTo>
                <a:lnTo>
                  <a:pt x="1066859" y="849805"/>
                </a:lnTo>
                <a:cubicBezTo>
                  <a:pt x="662178" y="596478"/>
                  <a:pt x="302653" y="313655"/>
                  <a:pt x="0" y="0"/>
                </a:cubicBezTo>
                <a:close/>
              </a:path>
            </a:pathLst>
          </a:custGeom>
          <a:solidFill>
            <a:schemeClr val="bg2">
              <a:lumMod val="60000"/>
              <a:lumOff val="4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050" dirty="0"/>
          </a:p>
        </p:txBody>
      </p:sp>
      <p:pic>
        <p:nvPicPr>
          <p:cNvPr id="230" name="Рисунок 229">
            <a:extLst>
              <a:ext uri="{FF2B5EF4-FFF2-40B4-BE49-F238E27FC236}">
                <a16:creationId xmlns:a16="http://schemas.microsoft.com/office/drawing/2014/main" id="{F2F2EB0B-1EC3-42E3-8E12-EA87DBB258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9269" y="2844858"/>
            <a:ext cx="354848" cy="376796"/>
          </a:xfrm>
          <a:prstGeom prst="rect">
            <a:avLst/>
          </a:prstGeom>
        </p:spPr>
      </p:pic>
      <p:sp>
        <p:nvSpPr>
          <p:cNvPr id="223" name="TextBox 222">
            <a:extLst>
              <a:ext uri="{FF2B5EF4-FFF2-40B4-BE49-F238E27FC236}">
                <a16:creationId xmlns:a16="http://schemas.microsoft.com/office/drawing/2014/main" id="{54D94135-A817-4120-B1F7-8BBB08542795}"/>
              </a:ext>
            </a:extLst>
          </p:cNvPr>
          <p:cNvSpPr txBox="1"/>
          <p:nvPr/>
        </p:nvSpPr>
        <p:spPr>
          <a:xfrm>
            <a:off x="8529206" y="2913582"/>
            <a:ext cx="1856651" cy="492443"/>
          </a:xfrm>
          <a:prstGeom prst="rect">
            <a:avLst/>
          </a:prstGeom>
          <a:noFill/>
        </p:spPr>
        <p:txBody>
          <a:bodyPr wrap="square" lIns="0" tIns="0" rIns="0" bIns="0" rtlCol="0">
            <a:spAutoFit/>
          </a:bodyPr>
          <a:lstStyle/>
          <a:p>
            <a:pPr algn="ctr"/>
            <a:r>
              <a:rPr lang="en-US" sz="1600" b="1" dirty="0">
                <a:solidFill>
                  <a:schemeClr val="bg2">
                    <a:lumMod val="60000"/>
                    <a:lumOff val="40000"/>
                  </a:schemeClr>
                </a:solidFill>
              </a:rPr>
              <a:t>Significant savings</a:t>
            </a:r>
            <a:br>
              <a:rPr lang="en-US" sz="1600" b="1" dirty="0">
                <a:solidFill>
                  <a:schemeClr val="bg2">
                    <a:lumMod val="60000"/>
                    <a:lumOff val="40000"/>
                  </a:schemeClr>
                </a:solidFill>
              </a:rPr>
            </a:br>
            <a:endParaRPr lang="en-US" sz="1600" b="1" dirty="0">
              <a:solidFill>
                <a:schemeClr val="bg2">
                  <a:lumMod val="60000"/>
                  <a:lumOff val="40000"/>
                </a:schemeClr>
              </a:solidFill>
            </a:endParaRPr>
          </a:p>
        </p:txBody>
      </p:sp>
      <p:sp>
        <p:nvSpPr>
          <p:cNvPr id="130" name="Полилиния: фигура 242">
            <a:extLst>
              <a:ext uri="{FF2B5EF4-FFF2-40B4-BE49-F238E27FC236}">
                <a16:creationId xmlns:a16="http://schemas.microsoft.com/office/drawing/2014/main" id="{0B8217BD-858F-D640-BF6C-B46EBE11E50E}"/>
              </a:ext>
            </a:extLst>
          </p:cNvPr>
          <p:cNvSpPr/>
          <p:nvPr/>
        </p:nvSpPr>
        <p:spPr>
          <a:xfrm>
            <a:off x="6817774" y="1955529"/>
            <a:ext cx="3799632" cy="2531741"/>
          </a:xfrm>
          <a:custGeom>
            <a:avLst/>
            <a:gdLst>
              <a:gd name="connsiteX0" fmla="*/ 2105025 w 8499475"/>
              <a:gd name="connsiteY0" fmla="*/ 0 h 2614527"/>
              <a:gd name="connsiteX1" fmla="*/ 4229100 w 8499475"/>
              <a:gd name="connsiteY1" fmla="*/ 857250 h 2614527"/>
              <a:gd name="connsiteX2" fmla="*/ 4238625 w 8499475"/>
              <a:gd name="connsiteY2" fmla="*/ 0 h 2614527"/>
              <a:gd name="connsiteX3" fmla="*/ 6372225 w 8499475"/>
              <a:gd name="connsiteY3" fmla="*/ 838200 h 2614527"/>
              <a:gd name="connsiteX4" fmla="*/ 6381750 w 8499475"/>
              <a:gd name="connsiteY4" fmla="*/ 0 h 2614527"/>
              <a:gd name="connsiteX5" fmla="*/ 8256138 w 8499475"/>
              <a:gd name="connsiteY5" fmla="*/ 809997 h 2614527"/>
              <a:gd name="connsiteX6" fmla="*/ 8499475 w 8499475"/>
              <a:gd name="connsiteY6" fmla="*/ 854356 h 2614527"/>
              <a:gd name="connsiteX7" fmla="*/ 8499475 w 8499475"/>
              <a:gd name="connsiteY7" fmla="*/ 2614527 h 2614527"/>
              <a:gd name="connsiteX8" fmla="*/ 7918101 w 8499475"/>
              <a:gd name="connsiteY8" fmla="*/ 2599876 h 2614527"/>
              <a:gd name="connsiteX9" fmla="*/ 0 w 8499475"/>
              <a:gd name="connsiteY9" fmla="*/ 9525 h 2614527"/>
              <a:gd name="connsiteX10" fmla="*/ 2105025 w 8499475"/>
              <a:gd name="connsiteY10" fmla="*/ 857250 h 2614527"/>
              <a:gd name="connsiteX0" fmla="*/ 2105025 w 8499475"/>
              <a:gd name="connsiteY0" fmla="*/ 0 h 2614527"/>
              <a:gd name="connsiteX1" fmla="*/ 4229100 w 8499475"/>
              <a:gd name="connsiteY1" fmla="*/ 857250 h 2614527"/>
              <a:gd name="connsiteX2" fmla="*/ 4238625 w 8499475"/>
              <a:gd name="connsiteY2" fmla="*/ 0 h 2614527"/>
              <a:gd name="connsiteX3" fmla="*/ 6372225 w 8499475"/>
              <a:gd name="connsiteY3" fmla="*/ 838200 h 2614527"/>
              <a:gd name="connsiteX4" fmla="*/ 6381750 w 8499475"/>
              <a:gd name="connsiteY4" fmla="*/ 0 h 2614527"/>
              <a:gd name="connsiteX5" fmla="*/ 8256138 w 8499475"/>
              <a:gd name="connsiteY5" fmla="*/ 809997 h 2614527"/>
              <a:gd name="connsiteX6" fmla="*/ 8499475 w 8499475"/>
              <a:gd name="connsiteY6" fmla="*/ 854356 h 2614527"/>
              <a:gd name="connsiteX7" fmla="*/ 8499475 w 8499475"/>
              <a:gd name="connsiteY7" fmla="*/ 2614527 h 2614527"/>
              <a:gd name="connsiteX8" fmla="*/ 7918101 w 8499475"/>
              <a:gd name="connsiteY8" fmla="*/ 2599876 h 2614527"/>
              <a:gd name="connsiteX9" fmla="*/ 0 w 8499475"/>
              <a:gd name="connsiteY9" fmla="*/ 9525 h 2614527"/>
              <a:gd name="connsiteX10" fmla="*/ 2105024 w 8499475"/>
              <a:gd name="connsiteY10" fmla="*/ 816164 h 2614527"/>
              <a:gd name="connsiteX11" fmla="*/ 2105025 w 8499475"/>
              <a:gd name="connsiteY11" fmla="*/ 0 h 2614527"/>
              <a:gd name="connsiteX0" fmla="*/ 2055599 w 8450049"/>
              <a:gd name="connsiteY0" fmla="*/ 0 h 2614527"/>
              <a:gd name="connsiteX1" fmla="*/ 4179674 w 8450049"/>
              <a:gd name="connsiteY1" fmla="*/ 857250 h 2614527"/>
              <a:gd name="connsiteX2" fmla="*/ 4189199 w 8450049"/>
              <a:gd name="connsiteY2" fmla="*/ 0 h 2614527"/>
              <a:gd name="connsiteX3" fmla="*/ 6322799 w 8450049"/>
              <a:gd name="connsiteY3" fmla="*/ 838200 h 2614527"/>
              <a:gd name="connsiteX4" fmla="*/ 6332324 w 8450049"/>
              <a:gd name="connsiteY4" fmla="*/ 0 h 2614527"/>
              <a:gd name="connsiteX5" fmla="*/ 8206712 w 8450049"/>
              <a:gd name="connsiteY5" fmla="*/ 809997 h 2614527"/>
              <a:gd name="connsiteX6" fmla="*/ 8450049 w 8450049"/>
              <a:gd name="connsiteY6" fmla="*/ 854356 h 2614527"/>
              <a:gd name="connsiteX7" fmla="*/ 8450049 w 8450049"/>
              <a:gd name="connsiteY7" fmla="*/ 2614527 h 2614527"/>
              <a:gd name="connsiteX8" fmla="*/ 7868675 w 8450049"/>
              <a:gd name="connsiteY8" fmla="*/ 2599876 h 2614527"/>
              <a:gd name="connsiteX9" fmla="*/ 0 w 8450049"/>
              <a:gd name="connsiteY9" fmla="*/ 12748 h 2614527"/>
              <a:gd name="connsiteX10" fmla="*/ 2055598 w 8450049"/>
              <a:gd name="connsiteY10" fmla="*/ 816164 h 2614527"/>
              <a:gd name="connsiteX11" fmla="*/ 2055599 w 8450049"/>
              <a:gd name="connsiteY11" fmla="*/ 0 h 2614527"/>
              <a:gd name="connsiteX0" fmla="*/ 2055599 w 8450049"/>
              <a:gd name="connsiteY0" fmla="*/ 0 h 2614527"/>
              <a:gd name="connsiteX1" fmla="*/ 4179674 w 8450049"/>
              <a:gd name="connsiteY1" fmla="*/ 821803 h 2614527"/>
              <a:gd name="connsiteX2" fmla="*/ 4189199 w 8450049"/>
              <a:gd name="connsiteY2" fmla="*/ 0 h 2614527"/>
              <a:gd name="connsiteX3" fmla="*/ 6322799 w 8450049"/>
              <a:gd name="connsiteY3" fmla="*/ 838200 h 2614527"/>
              <a:gd name="connsiteX4" fmla="*/ 6332324 w 8450049"/>
              <a:gd name="connsiteY4" fmla="*/ 0 h 2614527"/>
              <a:gd name="connsiteX5" fmla="*/ 8206712 w 8450049"/>
              <a:gd name="connsiteY5" fmla="*/ 809997 h 2614527"/>
              <a:gd name="connsiteX6" fmla="*/ 8450049 w 8450049"/>
              <a:gd name="connsiteY6" fmla="*/ 854356 h 2614527"/>
              <a:gd name="connsiteX7" fmla="*/ 8450049 w 8450049"/>
              <a:gd name="connsiteY7" fmla="*/ 2614527 h 2614527"/>
              <a:gd name="connsiteX8" fmla="*/ 7868675 w 8450049"/>
              <a:gd name="connsiteY8" fmla="*/ 2599876 h 2614527"/>
              <a:gd name="connsiteX9" fmla="*/ 0 w 8450049"/>
              <a:gd name="connsiteY9" fmla="*/ 12748 h 2614527"/>
              <a:gd name="connsiteX10" fmla="*/ 2055598 w 8450049"/>
              <a:gd name="connsiteY10" fmla="*/ 816164 h 2614527"/>
              <a:gd name="connsiteX11" fmla="*/ 2055599 w 8450049"/>
              <a:gd name="connsiteY11" fmla="*/ 0 h 2614527"/>
              <a:gd name="connsiteX0" fmla="*/ 2055599 w 8450049"/>
              <a:gd name="connsiteY0" fmla="*/ 0 h 2614527"/>
              <a:gd name="connsiteX1" fmla="*/ 4179674 w 8450049"/>
              <a:gd name="connsiteY1" fmla="*/ 821803 h 2614527"/>
              <a:gd name="connsiteX2" fmla="*/ 4189199 w 8450049"/>
              <a:gd name="connsiteY2" fmla="*/ 0 h 2614527"/>
              <a:gd name="connsiteX3" fmla="*/ 6329860 w 8450049"/>
              <a:gd name="connsiteY3" fmla="*/ 822088 h 2614527"/>
              <a:gd name="connsiteX4" fmla="*/ 6332324 w 8450049"/>
              <a:gd name="connsiteY4" fmla="*/ 0 h 2614527"/>
              <a:gd name="connsiteX5" fmla="*/ 8206712 w 8450049"/>
              <a:gd name="connsiteY5" fmla="*/ 809997 h 2614527"/>
              <a:gd name="connsiteX6" fmla="*/ 8450049 w 8450049"/>
              <a:gd name="connsiteY6" fmla="*/ 854356 h 2614527"/>
              <a:gd name="connsiteX7" fmla="*/ 8450049 w 8450049"/>
              <a:gd name="connsiteY7" fmla="*/ 2614527 h 2614527"/>
              <a:gd name="connsiteX8" fmla="*/ 7868675 w 8450049"/>
              <a:gd name="connsiteY8" fmla="*/ 2599876 h 2614527"/>
              <a:gd name="connsiteX9" fmla="*/ 0 w 8450049"/>
              <a:gd name="connsiteY9" fmla="*/ 12748 h 2614527"/>
              <a:gd name="connsiteX10" fmla="*/ 2055598 w 8450049"/>
              <a:gd name="connsiteY10" fmla="*/ 816164 h 2614527"/>
              <a:gd name="connsiteX11" fmla="*/ 2055599 w 8450049"/>
              <a:gd name="connsiteY11" fmla="*/ 0 h 2614527"/>
              <a:gd name="connsiteX0" fmla="*/ 2055599 w 8450049"/>
              <a:gd name="connsiteY0" fmla="*/ 0 h 2614527"/>
              <a:gd name="connsiteX1" fmla="*/ 4179674 w 8450049"/>
              <a:gd name="connsiteY1" fmla="*/ 821803 h 2614527"/>
              <a:gd name="connsiteX2" fmla="*/ 4189199 w 8450049"/>
              <a:gd name="connsiteY2" fmla="*/ 0 h 2614527"/>
              <a:gd name="connsiteX3" fmla="*/ 6329860 w 8450049"/>
              <a:gd name="connsiteY3" fmla="*/ 822088 h 2614527"/>
              <a:gd name="connsiteX4" fmla="*/ 6332324 w 8450049"/>
              <a:gd name="connsiteY4" fmla="*/ 0 h 2614527"/>
              <a:gd name="connsiteX5" fmla="*/ 8206712 w 8450049"/>
              <a:gd name="connsiteY5" fmla="*/ 809997 h 2614527"/>
              <a:gd name="connsiteX6" fmla="*/ 8450049 w 8450049"/>
              <a:gd name="connsiteY6" fmla="*/ 818909 h 2614527"/>
              <a:gd name="connsiteX7" fmla="*/ 8450049 w 8450049"/>
              <a:gd name="connsiteY7" fmla="*/ 2614527 h 2614527"/>
              <a:gd name="connsiteX8" fmla="*/ 7868675 w 8450049"/>
              <a:gd name="connsiteY8" fmla="*/ 2599876 h 2614527"/>
              <a:gd name="connsiteX9" fmla="*/ 0 w 8450049"/>
              <a:gd name="connsiteY9" fmla="*/ 12748 h 2614527"/>
              <a:gd name="connsiteX10" fmla="*/ 2055598 w 8450049"/>
              <a:gd name="connsiteY10" fmla="*/ 816164 h 2614527"/>
              <a:gd name="connsiteX11" fmla="*/ 2055599 w 8450049"/>
              <a:gd name="connsiteY11" fmla="*/ 0 h 2614527"/>
              <a:gd name="connsiteX0" fmla="*/ 2055599 w 8450049"/>
              <a:gd name="connsiteY0" fmla="*/ 0 h 2614527"/>
              <a:gd name="connsiteX1" fmla="*/ 4179674 w 8450049"/>
              <a:gd name="connsiteY1" fmla="*/ 821803 h 2614527"/>
              <a:gd name="connsiteX2" fmla="*/ 4189199 w 8450049"/>
              <a:gd name="connsiteY2" fmla="*/ 0 h 2614527"/>
              <a:gd name="connsiteX3" fmla="*/ 6329860 w 8450049"/>
              <a:gd name="connsiteY3" fmla="*/ 822088 h 2614527"/>
              <a:gd name="connsiteX4" fmla="*/ 6332324 w 8450049"/>
              <a:gd name="connsiteY4" fmla="*/ 0 h 2614527"/>
              <a:gd name="connsiteX5" fmla="*/ 8213774 w 8450049"/>
              <a:gd name="connsiteY5" fmla="*/ 797107 h 2614527"/>
              <a:gd name="connsiteX6" fmla="*/ 8450049 w 8450049"/>
              <a:gd name="connsiteY6" fmla="*/ 818909 h 2614527"/>
              <a:gd name="connsiteX7" fmla="*/ 8450049 w 8450049"/>
              <a:gd name="connsiteY7" fmla="*/ 2614527 h 2614527"/>
              <a:gd name="connsiteX8" fmla="*/ 7868675 w 8450049"/>
              <a:gd name="connsiteY8" fmla="*/ 2599876 h 2614527"/>
              <a:gd name="connsiteX9" fmla="*/ 0 w 8450049"/>
              <a:gd name="connsiteY9" fmla="*/ 12748 h 2614527"/>
              <a:gd name="connsiteX10" fmla="*/ 2055598 w 8450049"/>
              <a:gd name="connsiteY10" fmla="*/ 816164 h 2614527"/>
              <a:gd name="connsiteX11" fmla="*/ 2055599 w 8450049"/>
              <a:gd name="connsiteY11" fmla="*/ 0 h 2614527"/>
              <a:gd name="connsiteX0" fmla="*/ 2055599 w 8450049"/>
              <a:gd name="connsiteY0" fmla="*/ 0 h 2614527"/>
              <a:gd name="connsiteX1" fmla="*/ 4179674 w 8450049"/>
              <a:gd name="connsiteY1" fmla="*/ 821803 h 2614527"/>
              <a:gd name="connsiteX2" fmla="*/ 4189199 w 8450049"/>
              <a:gd name="connsiteY2" fmla="*/ 0 h 2614527"/>
              <a:gd name="connsiteX3" fmla="*/ 6329860 w 8450049"/>
              <a:gd name="connsiteY3" fmla="*/ 822088 h 2614527"/>
              <a:gd name="connsiteX4" fmla="*/ 6339385 w 8450049"/>
              <a:gd name="connsiteY4" fmla="*/ 22557 h 2614527"/>
              <a:gd name="connsiteX5" fmla="*/ 8213774 w 8450049"/>
              <a:gd name="connsiteY5" fmla="*/ 797107 h 2614527"/>
              <a:gd name="connsiteX6" fmla="*/ 8450049 w 8450049"/>
              <a:gd name="connsiteY6" fmla="*/ 818909 h 2614527"/>
              <a:gd name="connsiteX7" fmla="*/ 8450049 w 8450049"/>
              <a:gd name="connsiteY7" fmla="*/ 2614527 h 2614527"/>
              <a:gd name="connsiteX8" fmla="*/ 7868675 w 8450049"/>
              <a:gd name="connsiteY8" fmla="*/ 2599876 h 2614527"/>
              <a:gd name="connsiteX9" fmla="*/ 0 w 8450049"/>
              <a:gd name="connsiteY9" fmla="*/ 12748 h 2614527"/>
              <a:gd name="connsiteX10" fmla="*/ 2055598 w 8450049"/>
              <a:gd name="connsiteY10" fmla="*/ 816164 h 2614527"/>
              <a:gd name="connsiteX11" fmla="*/ 2055599 w 8450049"/>
              <a:gd name="connsiteY11" fmla="*/ 0 h 261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0049" h="2614527">
                <a:moveTo>
                  <a:pt x="2055599" y="0"/>
                </a:moveTo>
                <a:cubicBezTo>
                  <a:pt x="2715999" y="371475"/>
                  <a:pt x="3338299" y="697978"/>
                  <a:pt x="4179674" y="821803"/>
                </a:cubicBezTo>
                <a:lnTo>
                  <a:pt x="4189199" y="0"/>
                </a:lnTo>
                <a:cubicBezTo>
                  <a:pt x="4881349" y="374650"/>
                  <a:pt x="5532935" y="752238"/>
                  <a:pt x="6329860" y="822088"/>
                </a:cubicBezTo>
                <a:cubicBezTo>
                  <a:pt x="6330681" y="548059"/>
                  <a:pt x="6338564" y="296586"/>
                  <a:pt x="6339385" y="22557"/>
                </a:cubicBezTo>
                <a:cubicBezTo>
                  <a:pt x="6926958" y="383713"/>
                  <a:pt x="7599613" y="660806"/>
                  <a:pt x="8213774" y="797107"/>
                </a:cubicBezTo>
                <a:lnTo>
                  <a:pt x="8450049" y="818909"/>
                </a:lnTo>
                <a:lnTo>
                  <a:pt x="8450049" y="2614527"/>
                </a:lnTo>
                <a:lnTo>
                  <a:pt x="7868675" y="2599876"/>
                </a:lnTo>
                <a:cubicBezTo>
                  <a:pt x="4796577" y="2478158"/>
                  <a:pt x="1614148" y="1685576"/>
                  <a:pt x="0" y="12748"/>
                </a:cubicBezTo>
                <a:cubicBezTo>
                  <a:pt x="908050" y="587423"/>
                  <a:pt x="1366623" y="660589"/>
                  <a:pt x="2055598" y="816164"/>
                </a:cubicBezTo>
                <a:cubicBezTo>
                  <a:pt x="2055598" y="530414"/>
                  <a:pt x="2055599" y="285750"/>
                  <a:pt x="2055599" y="0"/>
                </a:cubicBezTo>
                <a:close/>
              </a:path>
            </a:pathLst>
          </a:custGeom>
          <a:solidFill>
            <a:schemeClr val="bg2">
              <a:lumMod val="60000"/>
              <a:lumOff val="4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050"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676" y="1938385"/>
            <a:ext cx="3786101" cy="2561777"/>
          </a:xfrm>
          <a:prstGeom prst="rect">
            <a:avLst/>
          </a:prstGeom>
        </p:spPr>
      </p:pic>
      <p:sp>
        <p:nvSpPr>
          <p:cNvPr id="335" name="TextBox 334">
            <a:extLst>
              <a:ext uri="{FF2B5EF4-FFF2-40B4-BE49-F238E27FC236}">
                <a16:creationId xmlns:a16="http://schemas.microsoft.com/office/drawing/2014/main" id="{7F9D3062-50B4-4694-A1C7-9BCD8796E2C6}"/>
              </a:ext>
            </a:extLst>
          </p:cNvPr>
          <p:cNvSpPr txBox="1"/>
          <p:nvPr/>
        </p:nvSpPr>
        <p:spPr>
          <a:xfrm>
            <a:off x="3087968" y="3751372"/>
            <a:ext cx="1813062" cy="138499"/>
          </a:xfrm>
          <a:prstGeom prst="rect">
            <a:avLst/>
          </a:prstGeom>
          <a:noFill/>
        </p:spPr>
        <p:txBody>
          <a:bodyPr wrap="square" lIns="0" tIns="0" rIns="0" bIns="0" rtlCol="0">
            <a:spAutoFit/>
          </a:bodyPr>
          <a:lstStyle/>
          <a:p>
            <a:pPr algn="r"/>
            <a:r>
              <a:rPr lang="en-US" sz="900" dirty="0">
                <a:solidFill>
                  <a:schemeClr val="bg1">
                    <a:lumMod val="50000"/>
                  </a:schemeClr>
                </a:solidFill>
              </a:rPr>
              <a:t>Average efficiency level</a:t>
            </a:r>
          </a:p>
        </p:txBody>
      </p:sp>
      <p:sp>
        <p:nvSpPr>
          <p:cNvPr id="3" name="Прямоугольник 2"/>
          <p:cNvSpPr/>
          <p:nvPr/>
        </p:nvSpPr>
        <p:spPr>
          <a:xfrm>
            <a:off x="2561425" y="2777741"/>
            <a:ext cx="2210862" cy="369332"/>
          </a:xfrm>
          <a:prstGeom prst="rect">
            <a:avLst/>
          </a:prstGeom>
        </p:spPr>
        <p:txBody>
          <a:bodyPr wrap="none">
            <a:spAutoFit/>
          </a:bodyPr>
          <a:lstStyle/>
          <a:p>
            <a:r>
              <a:rPr lang="en-US" b="1" dirty="0">
                <a:solidFill>
                  <a:schemeClr val="bg2"/>
                </a:solidFill>
              </a:rPr>
              <a:t>Significant losses </a:t>
            </a:r>
            <a:endParaRPr lang="ru-RU" dirty="0">
              <a:solidFill>
                <a:schemeClr val="bg2"/>
              </a:solidFill>
            </a:endParaRPr>
          </a:p>
        </p:txBody>
      </p:sp>
      <p:sp>
        <p:nvSpPr>
          <p:cNvPr id="336" name="Овал 335">
            <a:extLst>
              <a:ext uri="{FF2B5EF4-FFF2-40B4-BE49-F238E27FC236}">
                <a16:creationId xmlns:a16="http://schemas.microsoft.com/office/drawing/2014/main" id="{1B5EC396-DDD9-4D6A-BED4-943CFDF8675C}"/>
              </a:ext>
            </a:extLst>
          </p:cNvPr>
          <p:cNvSpPr/>
          <p:nvPr/>
        </p:nvSpPr>
        <p:spPr>
          <a:xfrm>
            <a:off x="2841868" y="3769534"/>
            <a:ext cx="352800" cy="353526"/>
          </a:xfrm>
          <a:prstGeom prst="ellipse">
            <a:avLst/>
          </a:prstGeom>
          <a:solidFill>
            <a:schemeClr val="accent1"/>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4" name="Прямоугольник 38">
            <a:extLst>
              <a:ext uri="{FF2B5EF4-FFF2-40B4-BE49-F238E27FC236}">
                <a16:creationId xmlns:a16="http://schemas.microsoft.com/office/drawing/2014/main" id="{B3C193B0-3420-47D8-90DC-608AD35C1317}"/>
              </a:ext>
            </a:extLst>
          </p:cNvPr>
          <p:cNvSpPr/>
          <p:nvPr/>
        </p:nvSpPr>
        <p:spPr>
          <a:xfrm>
            <a:off x="5011913" y="2076306"/>
            <a:ext cx="299276" cy="2397394"/>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1014021"/>
              <a:gd name="connsiteY0" fmla="*/ 0 h 656252"/>
              <a:gd name="connsiteX1" fmla="*/ 1014021 w 1014021"/>
              <a:gd name="connsiteY1" fmla="*/ 13820 h 656252"/>
              <a:gd name="connsiteX0" fmla="*/ 0 w 1014021"/>
              <a:gd name="connsiteY0" fmla="*/ 333447 h 347267"/>
              <a:gd name="connsiteX1" fmla="*/ 1014021 w 1014021"/>
              <a:gd name="connsiteY1" fmla="*/ 347267 h 347267"/>
              <a:gd name="connsiteX0" fmla="*/ 291125 w 712466"/>
              <a:gd name="connsiteY0" fmla="*/ 1644324 h 1644324"/>
              <a:gd name="connsiteX1" fmla="*/ 712466 w 712466"/>
              <a:gd name="connsiteY1" fmla="*/ 5673 h 1644324"/>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 name="connsiteX0" fmla="*/ 0 w 421341"/>
              <a:gd name="connsiteY0" fmla="*/ 1638651 h 1638651"/>
              <a:gd name="connsiteX1" fmla="*/ 421341 w 421341"/>
              <a:gd name="connsiteY1" fmla="*/ 0 h 1638651"/>
            </a:gdLst>
            <a:ahLst/>
            <a:cxnLst>
              <a:cxn ang="0">
                <a:pos x="connsiteX0" y="connsiteY0"/>
              </a:cxn>
              <a:cxn ang="0">
                <a:pos x="connsiteX1" y="connsiteY1"/>
              </a:cxn>
            </a:cxnLst>
            <a:rect l="l" t="t" r="r" b="b"/>
            <a:pathLst>
              <a:path w="421341" h="1638651">
                <a:moveTo>
                  <a:pt x="0" y="1638651"/>
                </a:moveTo>
                <a:cubicBezTo>
                  <a:pt x="222811" y="1219594"/>
                  <a:pt x="413492" y="497687"/>
                  <a:pt x="421341" y="0"/>
                </a:cubicBezTo>
              </a:path>
            </a:pathLst>
          </a:custGeom>
          <a:noFill/>
          <a:ln w="38100" cap="rnd">
            <a:solidFill>
              <a:schemeClr val="bg1">
                <a:lumMod val="50000"/>
              </a:schemeClr>
            </a:solidFill>
            <a:prstDash val="sysDot"/>
            <a:round/>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cxnSp>
        <p:nvCxnSpPr>
          <p:cNvPr id="285" name="Прямая соединительная линия 284">
            <a:extLst>
              <a:ext uri="{FF2B5EF4-FFF2-40B4-BE49-F238E27FC236}">
                <a16:creationId xmlns:a16="http://schemas.microsoft.com/office/drawing/2014/main" id="{04A32FED-E6D0-458B-B25A-58B014DC2973}"/>
              </a:ext>
            </a:extLst>
          </p:cNvPr>
          <p:cNvCxnSpPr>
            <a:cxnSpLocks/>
          </p:cNvCxnSpPr>
          <p:nvPr/>
        </p:nvCxnSpPr>
        <p:spPr>
          <a:xfrm>
            <a:off x="1168639" y="1951905"/>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4" name="Прямая соединительная линия 283">
            <a:extLst>
              <a:ext uri="{FF2B5EF4-FFF2-40B4-BE49-F238E27FC236}">
                <a16:creationId xmlns:a16="http://schemas.microsoft.com/office/drawing/2014/main" id="{72F10545-2CD6-41B4-9AC9-6E0354907E32}"/>
              </a:ext>
            </a:extLst>
          </p:cNvPr>
          <p:cNvCxnSpPr/>
          <p:nvPr/>
        </p:nvCxnSpPr>
        <p:spPr>
          <a:xfrm>
            <a:off x="1181042" y="2720463"/>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2" name="Прямая соединительная линия 281">
            <a:extLst>
              <a:ext uri="{FF2B5EF4-FFF2-40B4-BE49-F238E27FC236}">
                <a16:creationId xmlns:a16="http://schemas.microsoft.com/office/drawing/2014/main" id="{E3D5B62E-A9C8-42A3-B5D1-4814299184EF}"/>
              </a:ext>
            </a:extLst>
          </p:cNvPr>
          <p:cNvCxnSpPr/>
          <p:nvPr/>
        </p:nvCxnSpPr>
        <p:spPr>
          <a:xfrm>
            <a:off x="1168639" y="4357451"/>
            <a:ext cx="4804300" cy="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22" name="Овал 321">
            <a:extLst>
              <a:ext uri="{FF2B5EF4-FFF2-40B4-BE49-F238E27FC236}">
                <a16:creationId xmlns:a16="http://schemas.microsoft.com/office/drawing/2014/main" id="{F91B6253-FE9C-499D-A968-9D2BA71086CA}"/>
              </a:ext>
            </a:extLst>
          </p:cNvPr>
          <p:cNvSpPr/>
          <p:nvPr/>
        </p:nvSpPr>
        <p:spPr>
          <a:xfrm>
            <a:off x="1125265" y="1806491"/>
            <a:ext cx="168576" cy="17548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33" name="Овал 332">
            <a:extLst>
              <a:ext uri="{FF2B5EF4-FFF2-40B4-BE49-F238E27FC236}">
                <a16:creationId xmlns:a16="http://schemas.microsoft.com/office/drawing/2014/main" id="{89622D34-122D-4531-991A-ECD5FC012BA0}"/>
              </a:ext>
            </a:extLst>
          </p:cNvPr>
          <p:cNvSpPr/>
          <p:nvPr/>
        </p:nvSpPr>
        <p:spPr>
          <a:xfrm>
            <a:off x="5241658" y="1859322"/>
            <a:ext cx="168576" cy="17548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sp>
        <p:nvSpPr>
          <p:cNvPr id="302" name="Прямоугольник 38">
            <a:extLst>
              <a:ext uri="{FF2B5EF4-FFF2-40B4-BE49-F238E27FC236}">
                <a16:creationId xmlns:a16="http://schemas.microsoft.com/office/drawing/2014/main" id="{E52FCD3C-0902-4E04-A49B-1BC2EAB43BFC}"/>
              </a:ext>
            </a:extLst>
          </p:cNvPr>
          <p:cNvSpPr/>
          <p:nvPr/>
        </p:nvSpPr>
        <p:spPr>
          <a:xfrm>
            <a:off x="1211172" y="1870201"/>
            <a:ext cx="3836970" cy="2625274"/>
          </a:xfrm>
          <a:custGeom>
            <a:avLst/>
            <a:gdLst>
              <a:gd name="connsiteX0" fmla="*/ 0 w 5455446"/>
              <a:gd name="connsiteY0" fmla="*/ 0 h 3317056"/>
              <a:gd name="connsiteX1" fmla="*/ 5455446 w 5455446"/>
              <a:gd name="connsiteY1" fmla="*/ 0 h 3317056"/>
              <a:gd name="connsiteX2" fmla="*/ 5455446 w 5455446"/>
              <a:gd name="connsiteY2" fmla="*/ 3317056 h 3317056"/>
              <a:gd name="connsiteX3" fmla="*/ 0 w 5455446"/>
              <a:gd name="connsiteY3" fmla="*/ 3317056 h 3317056"/>
              <a:gd name="connsiteX4" fmla="*/ 0 w 5455446"/>
              <a:gd name="connsiteY4" fmla="*/ 0 h 3317056"/>
              <a:gd name="connsiteX0" fmla="*/ 0 w 5664996"/>
              <a:gd name="connsiteY0" fmla="*/ 0 h 3317056"/>
              <a:gd name="connsiteX1" fmla="*/ 5664996 w 5664996"/>
              <a:gd name="connsiteY1" fmla="*/ 1790700 h 3317056"/>
              <a:gd name="connsiteX2" fmla="*/ 5455446 w 5664996"/>
              <a:gd name="connsiteY2" fmla="*/ 3317056 h 3317056"/>
              <a:gd name="connsiteX3" fmla="*/ 0 w 5664996"/>
              <a:gd name="connsiteY3" fmla="*/ 3317056 h 3317056"/>
              <a:gd name="connsiteX4" fmla="*/ 0 w 5664996"/>
              <a:gd name="connsiteY4" fmla="*/ 0 h 3317056"/>
              <a:gd name="connsiteX0" fmla="*/ 0 w 5455446"/>
              <a:gd name="connsiteY0" fmla="*/ 0 h 3317056"/>
              <a:gd name="connsiteX1" fmla="*/ 5436396 w 5455446"/>
              <a:gd name="connsiteY1" fmla="*/ 1257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446 w 5455446"/>
              <a:gd name="connsiteY1" fmla="*/ 12763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23825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79246 w 5455446"/>
              <a:gd name="connsiteY1" fmla="*/ 19431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36396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305768 w 5455446"/>
              <a:gd name="connsiteY1" fmla="*/ 1638300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0 w 5455446"/>
              <a:gd name="connsiteY0" fmla="*/ 0 h 3317056"/>
              <a:gd name="connsiteX1" fmla="*/ 5455058 w 5455446"/>
              <a:gd name="connsiteY1" fmla="*/ 1666291 h 3317056"/>
              <a:gd name="connsiteX2" fmla="*/ 5455446 w 5455446"/>
              <a:gd name="connsiteY2" fmla="*/ 3317056 h 3317056"/>
              <a:gd name="connsiteX3" fmla="*/ 0 w 5455446"/>
              <a:gd name="connsiteY3" fmla="*/ 3317056 h 3317056"/>
              <a:gd name="connsiteX4" fmla="*/ 0 w 5455446"/>
              <a:gd name="connsiteY4" fmla="*/ 0 h 3317056"/>
              <a:gd name="connsiteX0" fmla="*/ 5455446 w 5546886"/>
              <a:gd name="connsiteY0" fmla="*/ 3317056 h 3408496"/>
              <a:gd name="connsiteX1" fmla="*/ 0 w 5546886"/>
              <a:gd name="connsiteY1" fmla="*/ 3317056 h 3408496"/>
              <a:gd name="connsiteX2" fmla="*/ 0 w 5546886"/>
              <a:gd name="connsiteY2" fmla="*/ 0 h 3408496"/>
              <a:gd name="connsiteX3" fmla="*/ 5455058 w 5546886"/>
              <a:gd name="connsiteY3" fmla="*/ 1666291 h 3408496"/>
              <a:gd name="connsiteX4" fmla="*/ 5546886 w 5546886"/>
              <a:gd name="connsiteY4" fmla="*/ 3408496 h 3408496"/>
              <a:gd name="connsiteX0" fmla="*/ 5455446 w 5455446"/>
              <a:gd name="connsiteY0" fmla="*/ 3317056 h 3317056"/>
              <a:gd name="connsiteX1" fmla="*/ 0 w 5455446"/>
              <a:gd name="connsiteY1" fmla="*/ 3317056 h 3317056"/>
              <a:gd name="connsiteX2" fmla="*/ 0 w 5455446"/>
              <a:gd name="connsiteY2" fmla="*/ 0 h 3317056"/>
              <a:gd name="connsiteX3" fmla="*/ 5455058 w 5455446"/>
              <a:gd name="connsiteY3" fmla="*/ 1666291 h 3317056"/>
              <a:gd name="connsiteX0" fmla="*/ 0 w 5455058"/>
              <a:gd name="connsiteY0" fmla="*/ 3317056 h 3317056"/>
              <a:gd name="connsiteX1" fmla="*/ 0 w 5455058"/>
              <a:gd name="connsiteY1" fmla="*/ 0 h 3317056"/>
              <a:gd name="connsiteX2" fmla="*/ 5455058 w 5455058"/>
              <a:gd name="connsiteY2" fmla="*/ 1666291 h 3317056"/>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 name="connsiteX0" fmla="*/ 0 w 5455058"/>
              <a:gd name="connsiteY0" fmla="*/ 0 h 1666291"/>
              <a:gd name="connsiteX1" fmla="*/ 5455058 w 5455058"/>
              <a:gd name="connsiteY1" fmla="*/ 1666291 h 1666291"/>
            </a:gdLst>
            <a:ahLst/>
            <a:cxnLst>
              <a:cxn ang="0">
                <a:pos x="connsiteX0" y="connsiteY0"/>
              </a:cxn>
              <a:cxn ang="0">
                <a:pos x="connsiteX1" y="connsiteY1"/>
              </a:cxn>
            </a:cxnLst>
            <a:rect l="l" t="t" r="r" b="b"/>
            <a:pathLst>
              <a:path w="5455058" h="1666291">
                <a:moveTo>
                  <a:pt x="0" y="0"/>
                </a:moveTo>
                <a:cubicBezTo>
                  <a:pt x="1320022" y="1295595"/>
                  <a:pt x="3664299" y="1609392"/>
                  <a:pt x="5455058" y="1666291"/>
                </a:cubicBezTo>
              </a:path>
            </a:pathLst>
          </a:custGeom>
          <a:noFill/>
          <a:ln w="38100" cap="rnd">
            <a:solidFill>
              <a:srgbClr val="007BB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50"/>
          </a:p>
        </p:txBody>
      </p:sp>
      <p:sp>
        <p:nvSpPr>
          <p:cNvPr id="337" name="Овал 336">
            <a:extLst>
              <a:ext uri="{FF2B5EF4-FFF2-40B4-BE49-F238E27FC236}">
                <a16:creationId xmlns:a16="http://schemas.microsoft.com/office/drawing/2014/main" id="{590BC620-C387-4553-9B1D-F23766A24370}"/>
              </a:ext>
            </a:extLst>
          </p:cNvPr>
          <p:cNvSpPr/>
          <p:nvPr/>
        </p:nvSpPr>
        <p:spPr>
          <a:xfrm>
            <a:off x="2924597" y="3843837"/>
            <a:ext cx="165861" cy="166203"/>
          </a:xfrm>
          <a:prstGeom prst="ellipse">
            <a:avLst/>
          </a:prstGeom>
          <a:solidFill>
            <a:srgbClr val="007AB4"/>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34" name="Прямая соединительная линия 333">
            <a:extLst>
              <a:ext uri="{FF2B5EF4-FFF2-40B4-BE49-F238E27FC236}">
                <a16:creationId xmlns:a16="http://schemas.microsoft.com/office/drawing/2014/main" id="{E83D162D-0D7D-4774-8E51-F09E22317D42}"/>
              </a:ext>
            </a:extLst>
          </p:cNvPr>
          <p:cNvCxnSpPr/>
          <p:nvPr/>
        </p:nvCxnSpPr>
        <p:spPr>
          <a:xfrm>
            <a:off x="1165823" y="3951871"/>
            <a:ext cx="4453333"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05" name="Овал 304">
            <a:extLst>
              <a:ext uri="{FF2B5EF4-FFF2-40B4-BE49-F238E27FC236}">
                <a16:creationId xmlns:a16="http://schemas.microsoft.com/office/drawing/2014/main" id="{E282E0FE-3C4A-4794-BCBA-7707C83124A3}"/>
              </a:ext>
            </a:extLst>
          </p:cNvPr>
          <p:cNvSpPr/>
          <p:nvPr/>
        </p:nvSpPr>
        <p:spPr>
          <a:xfrm>
            <a:off x="4922130" y="4417812"/>
            <a:ext cx="166962" cy="175484"/>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p>
        </p:txBody>
      </p:sp>
      <p:pic>
        <p:nvPicPr>
          <p:cNvPr id="142" name="Рисунок 141">
            <a:extLst>
              <a:ext uri="{FF2B5EF4-FFF2-40B4-BE49-F238E27FC236}">
                <a16:creationId xmlns:a16="http://schemas.microsoft.com/office/drawing/2014/main" id="{F2F2EB0B-1EC3-42E3-8E12-EA87DBB2584A}"/>
              </a:ext>
            </a:extLst>
          </p:cNvPr>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2638"/>
                    </a14:imgEffect>
                    <a14:imgEffect>
                      <a14:saturation sat="90000"/>
                    </a14:imgEffect>
                  </a14:imgLayer>
                </a14:imgProps>
              </a:ext>
              <a:ext uri="{28A0092B-C50C-407E-A947-70E740481C1C}">
                <a14:useLocalDpi xmlns:a14="http://schemas.microsoft.com/office/drawing/2010/main" val="0"/>
              </a:ext>
            </a:extLst>
          </a:blip>
          <a:stretch>
            <a:fillRect/>
          </a:stretch>
        </p:blipFill>
        <p:spPr>
          <a:xfrm>
            <a:off x="2239887" y="2764249"/>
            <a:ext cx="354848" cy="376796"/>
          </a:xfrm>
          <a:prstGeom prst="rect">
            <a:avLst/>
          </a:prstGeom>
        </p:spPr>
      </p:pic>
    </p:spTree>
    <p:extLst>
      <p:ext uri="{BB962C8B-B14F-4D97-AF65-F5344CB8AC3E}">
        <p14:creationId xmlns:p14="http://schemas.microsoft.com/office/powerpoint/2010/main" val="1162287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EACC1AC4-8754-4C11-B939-569C2B846478}" type="slidenum">
              <a:rPr lang="ru-RU" smtClean="0">
                <a:solidFill>
                  <a:srgbClr val="2E3948">
                    <a:tint val="75000"/>
                  </a:srgbClr>
                </a:solidFill>
              </a:rPr>
              <a:pPr/>
              <a:t>22</a:t>
            </a:fld>
            <a:endParaRPr lang="ru-RU">
              <a:solidFill>
                <a:srgbClr val="2E3948">
                  <a:tint val="75000"/>
                </a:srgbClr>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36" y="646843"/>
            <a:ext cx="6009564" cy="577022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 y="684373"/>
            <a:ext cx="6112167" cy="5724515"/>
          </a:xfrm>
          <a:prstGeom prst="rect">
            <a:avLst/>
          </a:prstGeom>
        </p:spPr>
      </p:pic>
      <p:sp>
        <p:nvSpPr>
          <p:cNvPr id="5" name="Заголовок 1">
            <a:extLst>
              <a:ext uri="{FF2B5EF4-FFF2-40B4-BE49-F238E27FC236}">
                <a16:creationId xmlns:a16="http://schemas.microsoft.com/office/drawing/2014/main" id="{D5F121BA-919A-A44A-B833-63111AD2F150}"/>
              </a:ext>
            </a:extLst>
          </p:cNvPr>
          <p:cNvSpPr txBox="1">
            <a:spLocks/>
          </p:cNvSpPr>
          <p:nvPr/>
        </p:nvSpPr>
        <p:spPr>
          <a:xfrm>
            <a:off x="407951" y="178472"/>
            <a:ext cx="10515600" cy="29084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100" b="0" kern="1200">
                <a:solidFill>
                  <a:schemeClr val="accent1"/>
                </a:solidFill>
                <a:latin typeface="+mj-lt"/>
                <a:ea typeface="+mj-ea"/>
                <a:cs typeface="Arial" panose="020B0604020202020204" pitchFamily="34" charset="0"/>
              </a:defRPr>
            </a:lvl1pPr>
          </a:lstStyle>
          <a:p>
            <a:r>
              <a:rPr lang="en-US" b="1" dirty="0">
                <a:solidFill>
                  <a:srgbClr val="007BB7"/>
                </a:solidFill>
              </a:rPr>
              <a:t>HEX monitoring system: SEEQ realization</a:t>
            </a:r>
            <a:endParaRPr lang="ru-RU" b="1" dirty="0">
              <a:solidFill>
                <a:srgbClr val="007BB7"/>
              </a:solidFill>
            </a:endParaRPr>
          </a:p>
        </p:txBody>
      </p:sp>
    </p:spTree>
    <p:extLst>
      <p:ext uri="{BB962C8B-B14F-4D97-AF65-F5344CB8AC3E}">
        <p14:creationId xmlns:p14="http://schemas.microsoft.com/office/powerpoint/2010/main" val="2343314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r="3290"/>
          <a:stretch/>
        </p:blipFill>
        <p:spPr>
          <a:xfrm>
            <a:off x="0" y="0"/>
            <a:ext cx="12192000" cy="6858000"/>
          </a:xfrm>
          <a:prstGeom prst="rect">
            <a:avLst/>
          </a:prstGeom>
        </p:spPr>
      </p:pic>
      <p:sp>
        <p:nvSpPr>
          <p:cNvPr id="60" name="Прямоугольник 59">
            <a:extLst>
              <a:ext uri="{FF2B5EF4-FFF2-40B4-BE49-F238E27FC236}">
                <a16:creationId xmlns:a16="http://schemas.microsoft.com/office/drawing/2014/main" id="{7779530F-19D9-4848-A2E8-C956343FB54F}"/>
              </a:ext>
            </a:extLst>
          </p:cNvPr>
          <p:cNvSpPr/>
          <p:nvPr/>
        </p:nvSpPr>
        <p:spPr>
          <a:xfrm>
            <a:off x="3025821" y="4122186"/>
            <a:ext cx="1968047" cy="1862048"/>
          </a:xfrm>
          <a:prstGeom prst="rect">
            <a:avLst/>
          </a:prstGeom>
          <a:solidFill>
            <a:schemeClr val="bg2">
              <a:alpha val="15000"/>
            </a:schemeClr>
          </a:solidFill>
        </p:spPr>
        <p:txBody>
          <a:bodyPr wrap="square" lIns="0" tIns="0" rIns="0" bIns="0" anchor="ctr">
            <a:spAutoFit/>
          </a:bodyPr>
          <a:lstStyle/>
          <a:p>
            <a:pPr>
              <a:spcBef>
                <a:spcPts val="600"/>
              </a:spcBef>
            </a:pPr>
            <a:r>
              <a:rPr lang="en-US" sz="1600" b="1" dirty="0">
                <a:solidFill>
                  <a:schemeClr val="bg1"/>
                </a:solidFill>
              </a:rPr>
              <a:t>Cognitive Cleaning™</a:t>
            </a:r>
          </a:p>
          <a:p>
            <a:pPr>
              <a:spcBef>
                <a:spcPts val="600"/>
              </a:spcBef>
            </a:pPr>
            <a:r>
              <a:rPr lang="en-US" sz="1400" b="1" dirty="0">
                <a:solidFill>
                  <a:schemeClr val="bg1"/>
                </a:solidFill>
              </a:rPr>
              <a:t>Process Innovation</a:t>
            </a:r>
            <a:r>
              <a:rPr lang="en-US" sz="1400" dirty="0">
                <a:solidFill>
                  <a:schemeClr val="bg1"/>
                </a:solidFill>
              </a:rPr>
              <a:t> Fusion of seamlessly integrated digital and chemical solutions for ultimate cleanliness management</a:t>
            </a:r>
          </a:p>
        </p:txBody>
      </p:sp>
      <p:sp>
        <p:nvSpPr>
          <p:cNvPr id="61" name="Прямоугольник 60">
            <a:extLst>
              <a:ext uri="{FF2B5EF4-FFF2-40B4-BE49-F238E27FC236}">
                <a16:creationId xmlns:a16="http://schemas.microsoft.com/office/drawing/2014/main" id="{7779530F-19D9-4848-A2E8-C956343FB54F}"/>
              </a:ext>
            </a:extLst>
          </p:cNvPr>
          <p:cNvSpPr/>
          <p:nvPr/>
        </p:nvSpPr>
        <p:spPr>
          <a:xfrm>
            <a:off x="5108190" y="3022339"/>
            <a:ext cx="1936666" cy="2369880"/>
          </a:xfrm>
          <a:prstGeom prst="rect">
            <a:avLst/>
          </a:prstGeom>
          <a:noFill/>
        </p:spPr>
        <p:txBody>
          <a:bodyPr wrap="square" lIns="0" tIns="0" rIns="0" bIns="0" anchor="ctr">
            <a:spAutoFit/>
          </a:bodyPr>
          <a:lstStyle/>
          <a:p>
            <a:pPr>
              <a:spcBef>
                <a:spcPts val="600"/>
              </a:spcBef>
            </a:pPr>
            <a:r>
              <a:rPr lang="en-US" sz="1600" b="1" dirty="0">
                <a:solidFill>
                  <a:schemeClr val="bg1"/>
                </a:solidFill>
              </a:rPr>
              <a:t>Cleanliness-As-A-Service</a:t>
            </a:r>
          </a:p>
          <a:p>
            <a:pPr>
              <a:spcBef>
                <a:spcPts val="600"/>
              </a:spcBef>
            </a:pPr>
            <a:r>
              <a:rPr lang="en-US" sz="1400" b="1" dirty="0">
                <a:solidFill>
                  <a:schemeClr val="bg1"/>
                </a:solidFill>
              </a:rPr>
              <a:t>Business Model Innovation </a:t>
            </a:r>
            <a:r>
              <a:rPr lang="en-US" sz="1400" dirty="0">
                <a:solidFill>
                  <a:schemeClr val="bg1"/>
                </a:solidFill>
              </a:rPr>
              <a:t>Gain-sharing philosophy through a Service Level Agreement model to maintain enterprise cleanliness </a:t>
            </a:r>
            <a:endParaRPr lang="en-US" sz="1400" b="1" dirty="0">
              <a:solidFill>
                <a:schemeClr val="bg1"/>
              </a:solidFill>
            </a:endParaRPr>
          </a:p>
          <a:p>
            <a:pPr>
              <a:spcBef>
                <a:spcPts val="600"/>
              </a:spcBef>
            </a:pPr>
            <a:endParaRPr lang="en-US" sz="1400" dirty="0">
              <a:solidFill>
                <a:schemeClr val="bg1"/>
              </a:solidFill>
            </a:endParaRPr>
          </a:p>
        </p:txBody>
      </p:sp>
      <p:sp>
        <p:nvSpPr>
          <p:cNvPr id="62" name="Прямоугольник 61">
            <a:extLst>
              <a:ext uri="{FF2B5EF4-FFF2-40B4-BE49-F238E27FC236}">
                <a16:creationId xmlns:a16="http://schemas.microsoft.com/office/drawing/2014/main" id="{7779530F-19D9-4848-A2E8-C956343FB54F}"/>
              </a:ext>
            </a:extLst>
          </p:cNvPr>
          <p:cNvSpPr/>
          <p:nvPr/>
        </p:nvSpPr>
        <p:spPr>
          <a:xfrm>
            <a:off x="914439" y="4742323"/>
            <a:ext cx="1901810" cy="1831271"/>
          </a:xfrm>
          <a:prstGeom prst="rect">
            <a:avLst/>
          </a:prstGeom>
        </p:spPr>
        <p:txBody>
          <a:bodyPr wrap="square" lIns="0" tIns="0" rIns="0" bIns="0" anchor="ctr">
            <a:spAutoFit/>
          </a:bodyPr>
          <a:lstStyle/>
          <a:p>
            <a:pPr>
              <a:spcBef>
                <a:spcPts val="600"/>
              </a:spcBef>
            </a:pPr>
            <a:r>
              <a:rPr lang="en-US" sz="1600" b="1" dirty="0">
                <a:solidFill>
                  <a:schemeClr val="bg1"/>
                </a:solidFill>
              </a:rPr>
              <a:t>AlfaPEROX™</a:t>
            </a:r>
          </a:p>
          <a:p>
            <a:pPr>
              <a:spcBef>
                <a:spcPts val="600"/>
              </a:spcBef>
            </a:pPr>
            <a:r>
              <a:rPr lang="en-US" sz="1400" b="1" dirty="0">
                <a:solidFill>
                  <a:schemeClr val="bg1"/>
                </a:solidFill>
              </a:rPr>
              <a:t>Product Innovation </a:t>
            </a:r>
            <a:r>
              <a:rPr lang="en-US" sz="1400" dirty="0">
                <a:solidFill>
                  <a:schemeClr val="bg1"/>
                </a:solidFill>
              </a:rPr>
              <a:t>A family of core cleaning solutions based on innovative fouling-tailored chemicals developed by Angara </a:t>
            </a:r>
            <a:r>
              <a:rPr lang="en-US" sz="1400" i="1" dirty="0">
                <a:solidFill>
                  <a:schemeClr val="bg1"/>
                </a:solidFill>
              </a:rPr>
              <a:t>(‘Magic Bubbles’) </a:t>
            </a:r>
          </a:p>
        </p:txBody>
      </p:sp>
      <p:sp>
        <p:nvSpPr>
          <p:cNvPr id="83" name="Прямоугольник 82"/>
          <p:cNvSpPr/>
          <p:nvPr/>
        </p:nvSpPr>
        <p:spPr>
          <a:xfrm rot="16200000">
            <a:off x="-776452" y="3452436"/>
            <a:ext cx="2583500" cy="307777"/>
          </a:xfrm>
          <a:prstGeom prst="rect">
            <a:avLst/>
          </a:prstGeom>
        </p:spPr>
        <p:txBody>
          <a:bodyPr wrap="square">
            <a:spAutoFit/>
          </a:bodyPr>
          <a:lstStyle/>
          <a:p>
            <a:pPr algn="ctr"/>
            <a:r>
              <a:rPr lang="en-US" sz="1400" b="1" dirty="0">
                <a:solidFill>
                  <a:schemeClr val="bg1"/>
                </a:solidFill>
              </a:rPr>
              <a:t>Value for Business</a:t>
            </a:r>
            <a:endParaRPr lang="ru-RU" sz="1400" dirty="0">
              <a:solidFill>
                <a:schemeClr val="bg1"/>
              </a:solidFill>
            </a:endParaRPr>
          </a:p>
        </p:txBody>
      </p:sp>
      <p:sp>
        <p:nvSpPr>
          <p:cNvPr id="29" name="Прямоугольник 28">
            <a:extLst>
              <a:ext uri="{FF2B5EF4-FFF2-40B4-BE49-F238E27FC236}">
                <a16:creationId xmlns:a16="http://schemas.microsoft.com/office/drawing/2014/main" id="{7779530F-19D9-4848-A2E8-C956343FB54F}"/>
              </a:ext>
            </a:extLst>
          </p:cNvPr>
          <p:cNvSpPr/>
          <p:nvPr/>
        </p:nvSpPr>
        <p:spPr>
          <a:xfrm>
            <a:off x="7273499" y="2171560"/>
            <a:ext cx="1888327" cy="2046714"/>
          </a:xfrm>
          <a:prstGeom prst="rect">
            <a:avLst/>
          </a:prstGeom>
          <a:noFill/>
        </p:spPr>
        <p:txBody>
          <a:bodyPr wrap="square" lIns="0" tIns="0" rIns="0" bIns="0" anchor="ctr">
            <a:spAutoFit/>
          </a:bodyPr>
          <a:lstStyle/>
          <a:p>
            <a:pPr>
              <a:spcBef>
                <a:spcPts val="600"/>
              </a:spcBef>
            </a:pPr>
            <a:r>
              <a:rPr lang="en-US" sz="1600" b="1" dirty="0">
                <a:solidFill>
                  <a:schemeClr val="bg1"/>
                </a:solidFill>
              </a:rPr>
              <a:t>Hardware Upgrade</a:t>
            </a:r>
          </a:p>
          <a:p>
            <a:pPr>
              <a:spcBef>
                <a:spcPts val="600"/>
              </a:spcBef>
            </a:pPr>
            <a:r>
              <a:rPr lang="en-US" sz="1400" b="1" dirty="0">
                <a:solidFill>
                  <a:schemeClr val="bg1"/>
                </a:solidFill>
              </a:rPr>
              <a:t>Equipment Innovation </a:t>
            </a:r>
            <a:r>
              <a:rPr lang="en-US" sz="1400" dirty="0">
                <a:solidFill>
                  <a:schemeClr val="bg1"/>
                </a:solidFill>
              </a:rPr>
              <a:t>Ultimate benefits maximization through use of the best available equipment maintained through cleanliness-as-a- service</a:t>
            </a:r>
            <a:endParaRPr lang="en-US" sz="1400" i="1" dirty="0">
              <a:solidFill>
                <a:schemeClr val="bg1"/>
              </a:solidFill>
            </a:endParaRPr>
          </a:p>
        </p:txBody>
      </p:sp>
      <p:cxnSp>
        <p:nvCxnSpPr>
          <p:cNvPr id="7" name="Прямая со стрелкой 6"/>
          <p:cNvCxnSpPr/>
          <p:nvPr/>
        </p:nvCxnSpPr>
        <p:spPr>
          <a:xfrm flipV="1">
            <a:off x="631963" y="1558456"/>
            <a:ext cx="49574" cy="5127460"/>
          </a:xfrm>
          <a:prstGeom prst="straightConnector1">
            <a:avLst/>
          </a:prstGeom>
          <a:ln w="12700">
            <a:solidFill>
              <a:schemeClr val="bg1">
                <a:lumMod val="95000"/>
                <a:alpha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a:xfrm>
            <a:off x="9111098" y="6414345"/>
            <a:ext cx="2337952" cy="276999"/>
          </a:xfrm>
          <a:prstGeom prst="rect">
            <a:avLst/>
          </a:prstGeom>
        </p:spPr>
        <p:txBody>
          <a:bodyPr wrap="square">
            <a:spAutoFit/>
          </a:bodyPr>
          <a:lstStyle/>
          <a:p>
            <a:pPr algn="ctr"/>
            <a:r>
              <a:rPr lang="en-US" sz="1200" b="1" dirty="0">
                <a:solidFill>
                  <a:schemeClr val="bg1"/>
                </a:solidFill>
              </a:rPr>
              <a:t>Innovation Degree</a:t>
            </a:r>
            <a:endParaRPr lang="ru-RU" sz="1200" dirty="0">
              <a:solidFill>
                <a:schemeClr val="bg1"/>
              </a:solidFill>
            </a:endParaRPr>
          </a:p>
        </p:txBody>
      </p:sp>
      <p:sp>
        <p:nvSpPr>
          <p:cNvPr id="2" name="Номер слайда 1"/>
          <p:cNvSpPr>
            <a:spLocks noGrp="1"/>
          </p:cNvSpPr>
          <p:nvPr>
            <p:ph type="sldNum" sz="quarter" idx="12"/>
          </p:nvPr>
        </p:nvSpPr>
        <p:spPr>
          <a:xfrm>
            <a:off x="11670690" y="203791"/>
            <a:ext cx="357188" cy="184666"/>
          </a:xfrm>
        </p:spPr>
        <p:txBody>
          <a:bodyPr/>
          <a:lstStyle/>
          <a:p>
            <a:fld id="{D3C2E419-5CA0-4B7A-AB48-A1EB8C9046CF}" type="slidenum">
              <a:rPr lang="ru-RU" smtClean="0">
                <a:solidFill>
                  <a:schemeClr val="bg1"/>
                </a:solidFill>
              </a:rPr>
              <a:t>23</a:t>
            </a:fld>
            <a:endParaRPr lang="ru-RU" dirty="0">
              <a:solidFill>
                <a:schemeClr val="bg1"/>
              </a:solidFill>
            </a:endParaRPr>
          </a:p>
        </p:txBody>
      </p:sp>
      <p:sp>
        <p:nvSpPr>
          <p:cNvPr id="18" name="Прямоугольник 17"/>
          <p:cNvSpPr/>
          <p:nvPr/>
        </p:nvSpPr>
        <p:spPr>
          <a:xfrm>
            <a:off x="767283" y="4685282"/>
            <a:ext cx="2068016" cy="1971120"/>
          </a:xfrm>
          <a:prstGeom prst="rect">
            <a:avLst/>
          </a:prstGeom>
          <a:solidFill>
            <a:schemeClr val="bg1">
              <a:lumMod val="65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cxnSp>
        <p:nvCxnSpPr>
          <p:cNvPr id="5" name="Прямая со стрелкой 4"/>
          <p:cNvCxnSpPr/>
          <p:nvPr/>
        </p:nvCxnSpPr>
        <p:spPr>
          <a:xfrm flipV="1">
            <a:off x="636104" y="6669201"/>
            <a:ext cx="10803421" cy="9896"/>
          </a:xfrm>
          <a:prstGeom prst="straightConnector1">
            <a:avLst/>
          </a:prstGeom>
          <a:ln w="12700">
            <a:solidFill>
              <a:schemeClr val="bg1">
                <a:lumMod val="95000"/>
                <a:alpha val="8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2892470" y="4152578"/>
            <a:ext cx="2068016" cy="2513349"/>
          </a:xfrm>
          <a:prstGeom prst="rect">
            <a:avLst/>
          </a:prstGeom>
          <a:solidFill>
            <a:schemeClr val="bg1">
              <a:lumMod val="65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1" name="Прямоугольник 20"/>
          <p:cNvSpPr/>
          <p:nvPr/>
        </p:nvSpPr>
        <p:spPr>
          <a:xfrm>
            <a:off x="5017657" y="3009905"/>
            <a:ext cx="2068016" cy="3676011"/>
          </a:xfrm>
          <a:prstGeom prst="rect">
            <a:avLst/>
          </a:prstGeom>
          <a:solidFill>
            <a:srgbClr val="FFFF00">
              <a:alpha val="12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2" name="Прямоугольник 21"/>
          <p:cNvSpPr/>
          <p:nvPr/>
        </p:nvSpPr>
        <p:spPr>
          <a:xfrm>
            <a:off x="7144076" y="2152510"/>
            <a:ext cx="2068016" cy="4526791"/>
          </a:xfrm>
          <a:prstGeom prst="rect">
            <a:avLst/>
          </a:prstGeom>
          <a:solidFill>
            <a:schemeClr val="bg1">
              <a:lumMod val="65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4" name="Title 20">
            <a:extLst>
              <a:ext uri="{FF2B5EF4-FFF2-40B4-BE49-F238E27FC236}">
                <a16:creationId xmlns:a16="http://schemas.microsoft.com/office/drawing/2014/main" id="{FE605A43-DF85-409D-8D2F-85993CAEFF0B}"/>
              </a:ext>
            </a:extLst>
          </p:cNvPr>
          <p:cNvSpPr txBox="1">
            <a:spLocks/>
          </p:cNvSpPr>
          <p:nvPr/>
        </p:nvSpPr>
        <p:spPr>
          <a:xfrm>
            <a:off x="1428491" y="94156"/>
            <a:ext cx="8066911" cy="894118"/>
          </a:xfrm>
          <a:prstGeom prst="rect">
            <a:avLst/>
          </a:prstGeom>
          <a:solidFill>
            <a:schemeClr val="accent3">
              <a:lumMod val="75000"/>
              <a:alpha val="7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00"/>
              </a:spcAft>
            </a:pPr>
            <a:r>
              <a:rPr lang="en-US" sz="2400" b="1" dirty="0">
                <a:solidFill>
                  <a:schemeClr val="bg1"/>
                </a:solidFill>
                <a:cs typeface="Arial" panose="020B0604020202020204" pitchFamily="34" charset="0"/>
              </a:rPr>
              <a:t> </a:t>
            </a:r>
            <a:r>
              <a:rPr lang="en-US" sz="2400" b="1" dirty="0">
                <a:solidFill>
                  <a:schemeClr val="accent1">
                    <a:lumMod val="20000"/>
                    <a:lumOff val="80000"/>
                  </a:schemeClr>
                </a:solidFill>
                <a:cs typeface="Arial" panose="020B0604020202020204" pitchFamily="34" charset="0"/>
              </a:rPr>
              <a:t>Explore a Blue Ocean of Opportunities with Angara</a:t>
            </a:r>
          </a:p>
          <a:p>
            <a:r>
              <a:rPr lang="en-US" sz="2400" b="1" dirty="0">
                <a:solidFill>
                  <a:schemeClr val="bg1"/>
                </a:solidFill>
                <a:cs typeface="Arial" panose="020B0604020202020204" pitchFamily="34" charset="0"/>
              </a:rPr>
              <a:t> Cleanliness-As-A-Service</a:t>
            </a:r>
            <a:endParaRPr lang="en-US" sz="1600" b="1" baseline="30000" dirty="0">
              <a:solidFill>
                <a:schemeClr val="bg1"/>
              </a:solidFill>
              <a:cs typeface="Arial" panose="020B0604020202020204" pitchFamily="34" charset="0"/>
            </a:endParaRPr>
          </a:p>
        </p:txBody>
      </p:sp>
      <p:cxnSp>
        <p:nvCxnSpPr>
          <p:cNvPr id="25" name="Прямая соединительная линия 12">
            <a:extLst>
              <a:ext uri="{FF2B5EF4-FFF2-40B4-BE49-F238E27FC236}">
                <a16:creationId xmlns:a16="http://schemas.microsoft.com/office/drawing/2014/main" id="{1549739A-EC7D-4A5A-B861-760A288F5A00}"/>
              </a:ext>
            </a:extLst>
          </p:cNvPr>
          <p:cNvCxnSpPr>
            <a:cxnSpLocks/>
          </p:cNvCxnSpPr>
          <p:nvPr/>
        </p:nvCxnSpPr>
        <p:spPr>
          <a:xfrm>
            <a:off x="1238455" y="0"/>
            <a:ext cx="0" cy="10289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Номер слайда 1">
            <a:extLst>
              <a:ext uri="{FF2B5EF4-FFF2-40B4-BE49-F238E27FC236}">
                <a16:creationId xmlns:a16="http://schemas.microsoft.com/office/drawing/2014/main" id="{A7CD7939-AFE3-4644-823B-316066282BD1}"/>
              </a:ext>
            </a:extLst>
          </p:cNvPr>
          <p:cNvSpPr txBox="1">
            <a:spLocks/>
          </p:cNvSpPr>
          <p:nvPr/>
        </p:nvSpPr>
        <p:spPr>
          <a:xfrm>
            <a:off x="11496054" y="6365185"/>
            <a:ext cx="459765" cy="343914"/>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CC1AC4-8754-4C11-B939-569C2B846478}" type="slidenum">
              <a:rPr lang="ru-RU" sz="1200" smtClean="0">
                <a:solidFill>
                  <a:srgbClr val="0070C0"/>
                </a:solidFill>
              </a:rPr>
              <a:pPr/>
              <a:t>23</a:t>
            </a:fld>
            <a:endParaRPr lang="ru-RU" sz="1200" dirty="0">
              <a:solidFill>
                <a:srgbClr val="0070C0"/>
              </a:solidFill>
            </a:endParaRPr>
          </a:p>
        </p:txBody>
      </p:sp>
    </p:spTree>
    <p:extLst>
      <p:ext uri="{BB962C8B-B14F-4D97-AF65-F5344CB8AC3E}">
        <p14:creationId xmlns:p14="http://schemas.microsoft.com/office/powerpoint/2010/main" val="3697215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EBBE1A4-B8D4-4FCD-8EBF-3AF890B45536}" type="slidenum">
              <a:rPr lang="ru-RU" sz="1100" smtClean="0">
                <a:solidFill>
                  <a:srgbClr val="007BB7"/>
                </a:solidFill>
              </a:rPr>
              <a:pPr/>
              <a:t>24</a:t>
            </a:fld>
            <a:endParaRPr lang="ru-RU" sz="1100">
              <a:solidFill>
                <a:srgbClr val="007BB7"/>
              </a:solidFill>
            </a:endParaRPr>
          </a:p>
        </p:txBody>
      </p:sp>
      <p:sp>
        <p:nvSpPr>
          <p:cNvPr id="3" name="Заголовок 2"/>
          <p:cNvSpPr>
            <a:spLocks noGrp="1"/>
          </p:cNvSpPr>
          <p:nvPr>
            <p:ph type="title" idx="4294967295"/>
          </p:nvPr>
        </p:nvSpPr>
        <p:spPr>
          <a:xfrm>
            <a:off x="684719" y="274884"/>
            <a:ext cx="9469438" cy="831850"/>
          </a:xfrm>
        </p:spPr>
        <p:txBody>
          <a:bodyPr/>
          <a:lstStyle/>
          <a:p>
            <a:r>
              <a:rPr lang="en-US" sz="3000" b="1" dirty="0">
                <a:solidFill>
                  <a:srgbClr val="007AB4"/>
                </a:solidFill>
                <a:latin typeface="IBM Plex Sans" charset="0"/>
                <a:ea typeface="IBM Plex Sans" charset="0"/>
                <a:cs typeface="IBM Plex Sans" charset="0"/>
              </a:rPr>
              <a:t>Cleanliness Lab: </a:t>
            </a:r>
            <a:r>
              <a:rPr lang="en-US" sz="3000" dirty="0">
                <a:solidFill>
                  <a:srgbClr val="007AB4"/>
                </a:solidFill>
                <a:latin typeface="IBM Plex Sans" charset="0"/>
                <a:ea typeface="IBM Plex Sans" charset="0"/>
                <a:cs typeface="IBM Plex Sans" charset="0"/>
              </a:rPr>
              <a:t>Managed service</a:t>
            </a:r>
            <a:br>
              <a:rPr lang="ru-RU" sz="3000" dirty="0">
                <a:solidFill>
                  <a:srgbClr val="007AB4"/>
                </a:solidFill>
                <a:latin typeface="IBM Plex Sans" charset="0"/>
                <a:ea typeface="IBM Plex Sans" charset="0"/>
                <a:cs typeface="IBM Plex Sans" charset="0"/>
              </a:rPr>
            </a:br>
            <a:endParaRPr lang="ru-RU" sz="3000" dirty="0">
              <a:solidFill>
                <a:srgbClr val="007AB4"/>
              </a:solidFill>
              <a:latin typeface="IBM Plex Sans" charset="0"/>
              <a:ea typeface="IBM Plex Sans" charset="0"/>
              <a:cs typeface="IBM Plex Sans" charset="0"/>
            </a:endParaRPr>
          </a:p>
        </p:txBody>
      </p:sp>
      <p:sp>
        <p:nvSpPr>
          <p:cNvPr id="4" name="Прямоугольник 3"/>
          <p:cNvSpPr/>
          <p:nvPr/>
        </p:nvSpPr>
        <p:spPr>
          <a:xfrm>
            <a:off x="6132984" y="1002414"/>
            <a:ext cx="5564851" cy="421364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5" name="TextBox 4"/>
          <p:cNvSpPr txBox="1"/>
          <p:nvPr/>
        </p:nvSpPr>
        <p:spPr>
          <a:xfrm>
            <a:off x="6362498" y="1201646"/>
            <a:ext cx="2346861" cy="600164"/>
          </a:xfrm>
          <a:prstGeom prst="rect">
            <a:avLst/>
          </a:prstGeom>
          <a:noFill/>
        </p:spPr>
        <p:txBody>
          <a:bodyPr wrap="none" lIns="0" tIns="0" rIns="0" bIns="0" rtlCol="0">
            <a:spAutoFit/>
          </a:bodyPr>
          <a:lstStyle/>
          <a:p>
            <a:pPr algn="l">
              <a:spcAft>
                <a:spcPts val="600"/>
              </a:spcAft>
            </a:pPr>
            <a:r>
              <a:rPr lang="en-US" b="1" dirty="0">
                <a:solidFill>
                  <a:schemeClr val="bg1"/>
                </a:solidFill>
              </a:rPr>
              <a:t>Traditional approach</a:t>
            </a:r>
            <a:endParaRPr lang="ru-RU" b="1" dirty="0">
              <a:solidFill>
                <a:schemeClr val="bg1"/>
              </a:solidFill>
            </a:endParaRPr>
          </a:p>
          <a:p>
            <a:pPr algn="l">
              <a:spcAft>
                <a:spcPts val="600"/>
              </a:spcAft>
            </a:pPr>
            <a:r>
              <a:rPr lang="en-US" sz="1600" dirty="0">
                <a:solidFill>
                  <a:schemeClr val="bg1"/>
                </a:solidFill>
              </a:rPr>
              <a:t>Conflict of goals</a:t>
            </a:r>
            <a:endParaRPr lang="ru-RU" sz="1600" dirty="0">
              <a:solidFill>
                <a:schemeClr val="bg1"/>
              </a:solidFill>
            </a:endParaRPr>
          </a:p>
        </p:txBody>
      </p:sp>
      <p:sp>
        <p:nvSpPr>
          <p:cNvPr id="6" name="Прямоугольник 5"/>
          <p:cNvSpPr/>
          <p:nvPr/>
        </p:nvSpPr>
        <p:spPr>
          <a:xfrm>
            <a:off x="6182319" y="2043700"/>
            <a:ext cx="1099981" cy="307777"/>
          </a:xfrm>
          <a:prstGeom prst="rect">
            <a:avLst/>
          </a:prstGeom>
        </p:spPr>
        <p:txBody>
          <a:bodyPr wrap="none">
            <a:spAutoFit/>
          </a:bodyPr>
          <a:lstStyle/>
          <a:p>
            <a:r>
              <a:rPr lang="en-US" sz="1400" b="1" dirty="0">
                <a:solidFill>
                  <a:schemeClr val="bg1"/>
                </a:solidFill>
              </a:rPr>
              <a:t>Contractor</a:t>
            </a:r>
            <a:endParaRPr lang="ru-RU" sz="1400" b="1" dirty="0"/>
          </a:p>
        </p:txBody>
      </p:sp>
      <p:sp>
        <p:nvSpPr>
          <p:cNvPr id="7" name="Прямоугольник 6"/>
          <p:cNvSpPr/>
          <p:nvPr/>
        </p:nvSpPr>
        <p:spPr>
          <a:xfrm>
            <a:off x="7716550" y="2045518"/>
            <a:ext cx="1021433" cy="307777"/>
          </a:xfrm>
          <a:prstGeom prst="rect">
            <a:avLst/>
          </a:prstGeom>
        </p:spPr>
        <p:txBody>
          <a:bodyPr wrap="none">
            <a:spAutoFit/>
          </a:bodyPr>
          <a:lstStyle/>
          <a:p>
            <a:r>
              <a:rPr lang="en-US" sz="1400" b="1" dirty="0">
                <a:solidFill>
                  <a:schemeClr val="bg1"/>
                </a:solidFill>
              </a:rPr>
              <a:t>Customer</a:t>
            </a:r>
            <a:endParaRPr lang="ru-RU" sz="1400" b="1" dirty="0"/>
          </a:p>
        </p:txBody>
      </p:sp>
      <p:sp>
        <p:nvSpPr>
          <p:cNvPr id="8" name="Прямоугольник 7"/>
          <p:cNvSpPr/>
          <p:nvPr/>
        </p:nvSpPr>
        <p:spPr>
          <a:xfrm>
            <a:off x="9133301" y="2056580"/>
            <a:ext cx="813043" cy="307777"/>
          </a:xfrm>
          <a:prstGeom prst="rect">
            <a:avLst/>
          </a:prstGeom>
        </p:spPr>
        <p:txBody>
          <a:bodyPr wrap="none">
            <a:spAutoFit/>
          </a:bodyPr>
          <a:lstStyle/>
          <a:p>
            <a:r>
              <a:rPr lang="en-US" sz="1400" b="1" dirty="0">
                <a:solidFill>
                  <a:schemeClr val="bg1"/>
                </a:solidFill>
              </a:rPr>
              <a:t>Partner</a:t>
            </a:r>
            <a:endParaRPr lang="ru-RU" sz="1400" b="1" dirty="0"/>
          </a:p>
        </p:txBody>
      </p:sp>
      <p:sp>
        <p:nvSpPr>
          <p:cNvPr id="9" name="Прямоугольник 8"/>
          <p:cNvSpPr/>
          <p:nvPr/>
        </p:nvSpPr>
        <p:spPr>
          <a:xfrm>
            <a:off x="10514999" y="2041690"/>
            <a:ext cx="1021433" cy="307777"/>
          </a:xfrm>
          <a:prstGeom prst="rect">
            <a:avLst/>
          </a:prstGeom>
        </p:spPr>
        <p:txBody>
          <a:bodyPr wrap="none">
            <a:spAutoFit/>
          </a:bodyPr>
          <a:lstStyle/>
          <a:p>
            <a:r>
              <a:rPr lang="en-US" sz="1400" b="1" dirty="0">
                <a:solidFill>
                  <a:schemeClr val="bg1"/>
                </a:solidFill>
              </a:rPr>
              <a:t>Customer</a:t>
            </a:r>
            <a:endParaRPr lang="ru-RU" sz="1400" b="1" dirty="0"/>
          </a:p>
        </p:txBody>
      </p:sp>
      <p:sp>
        <p:nvSpPr>
          <p:cNvPr id="10" name="Прямоугольник 9"/>
          <p:cNvSpPr/>
          <p:nvPr/>
        </p:nvSpPr>
        <p:spPr>
          <a:xfrm>
            <a:off x="6587365" y="2311575"/>
            <a:ext cx="1577541" cy="13162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1" name="Прямоугольник 10"/>
          <p:cNvSpPr/>
          <p:nvPr/>
        </p:nvSpPr>
        <p:spPr>
          <a:xfrm>
            <a:off x="9556841" y="2311575"/>
            <a:ext cx="1454878" cy="13162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2" name="Стрелка вверх 11"/>
          <p:cNvSpPr/>
          <p:nvPr/>
        </p:nvSpPr>
        <p:spPr>
          <a:xfrm>
            <a:off x="6195312" y="2303624"/>
            <a:ext cx="759790" cy="1329253"/>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3" name="Стрелка вверх 12"/>
          <p:cNvSpPr/>
          <p:nvPr/>
        </p:nvSpPr>
        <p:spPr>
          <a:xfrm rot="10800000">
            <a:off x="7771407" y="2311572"/>
            <a:ext cx="759790" cy="1316238"/>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4" name="Стрелка вверх 13"/>
          <p:cNvSpPr/>
          <p:nvPr/>
        </p:nvSpPr>
        <p:spPr>
          <a:xfrm rot="10800000">
            <a:off x="9155090" y="2311571"/>
            <a:ext cx="759790" cy="1329784"/>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5" name="Стрелка вверх 14"/>
          <p:cNvSpPr/>
          <p:nvPr/>
        </p:nvSpPr>
        <p:spPr>
          <a:xfrm rot="10800000">
            <a:off x="10630011" y="2315542"/>
            <a:ext cx="759790" cy="1321416"/>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6" name="Прямоугольник 15"/>
          <p:cNvSpPr/>
          <p:nvPr/>
        </p:nvSpPr>
        <p:spPr>
          <a:xfrm>
            <a:off x="6282566" y="3627527"/>
            <a:ext cx="932728" cy="430887"/>
          </a:xfrm>
          <a:prstGeom prst="rect">
            <a:avLst/>
          </a:prstGeom>
        </p:spPr>
        <p:txBody>
          <a:bodyPr wrap="square">
            <a:spAutoFit/>
          </a:bodyPr>
          <a:lstStyle/>
          <a:p>
            <a:r>
              <a:rPr lang="en-US" sz="1100" b="1" dirty="0">
                <a:solidFill>
                  <a:schemeClr val="bg1"/>
                </a:solidFill>
              </a:rPr>
              <a:t>wants to increase</a:t>
            </a:r>
            <a:endParaRPr lang="ru-RU" sz="1100" b="1" dirty="0"/>
          </a:p>
        </p:txBody>
      </p:sp>
      <p:sp>
        <p:nvSpPr>
          <p:cNvPr id="17" name="Прямоугольник 16"/>
          <p:cNvSpPr/>
          <p:nvPr/>
        </p:nvSpPr>
        <p:spPr>
          <a:xfrm>
            <a:off x="7696826" y="3630388"/>
            <a:ext cx="860082" cy="430887"/>
          </a:xfrm>
          <a:prstGeom prst="rect">
            <a:avLst/>
          </a:prstGeom>
        </p:spPr>
        <p:txBody>
          <a:bodyPr wrap="square">
            <a:spAutoFit/>
          </a:bodyPr>
          <a:lstStyle/>
          <a:p>
            <a:r>
              <a:rPr lang="en-US" sz="1100" b="1" dirty="0">
                <a:solidFill>
                  <a:schemeClr val="bg1"/>
                </a:solidFill>
              </a:rPr>
              <a:t>wants to reduce</a:t>
            </a:r>
            <a:endParaRPr lang="ru-RU" sz="1100" b="1" dirty="0"/>
          </a:p>
        </p:txBody>
      </p:sp>
      <p:sp>
        <p:nvSpPr>
          <p:cNvPr id="18" name="TextBox 17"/>
          <p:cNvSpPr txBox="1"/>
          <p:nvPr/>
        </p:nvSpPr>
        <p:spPr>
          <a:xfrm>
            <a:off x="6926460" y="2633586"/>
            <a:ext cx="844947" cy="615553"/>
          </a:xfrm>
          <a:prstGeom prst="rect">
            <a:avLst/>
          </a:prstGeom>
          <a:noFill/>
        </p:spPr>
        <p:txBody>
          <a:bodyPr wrap="square" lIns="0" tIns="0" rIns="0" bIns="0" rtlCol="0">
            <a:spAutoFit/>
          </a:bodyPr>
          <a:lstStyle/>
          <a:p>
            <a:pPr algn="ctr">
              <a:spcAft>
                <a:spcPts val="600"/>
              </a:spcAft>
            </a:pPr>
            <a:r>
              <a:rPr lang="en-US" sz="1000" b="1" dirty="0"/>
              <a:t>Cost of materials (price, volume, etc.)</a:t>
            </a:r>
            <a:endParaRPr lang="ru-RU" sz="1000" b="1" dirty="0"/>
          </a:p>
        </p:txBody>
      </p:sp>
      <p:sp>
        <p:nvSpPr>
          <p:cNvPr id="19" name="Прямоугольник 18"/>
          <p:cNvSpPr/>
          <p:nvPr/>
        </p:nvSpPr>
        <p:spPr>
          <a:xfrm>
            <a:off x="9236723" y="3627470"/>
            <a:ext cx="860082" cy="430887"/>
          </a:xfrm>
          <a:prstGeom prst="rect">
            <a:avLst/>
          </a:prstGeom>
        </p:spPr>
        <p:txBody>
          <a:bodyPr wrap="square">
            <a:spAutoFit/>
          </a:bodyPr>
          <a:lstStyle/>
          <a:p>
            <a:r>
              <a:rPr lang="en-US" sz="1100" b="1" dirty="0">
                <a:solidFill>
                  <a:schemeClr val="bg1"/>
                </a:solidFill>
              </a:rPr>
              <a:t>wants to reduce</a:t>
            </a:r>
            <a:endParaRPr lang="ru-RU" sz="1100" b="1" dirty="0"/>
          </a:p>
        </p:txBody>
      </p:sp>
      <p:sp>
        <p:nvSpPr>
          <p:cNvPr id="20" name="Прямоугольник 19"/>
          <p:cNvSpPr/>
          <p:nvPr/>
        </p:nvSpPr>
        <p:spPr>
          <a:xfrm>
            <a:off x="10581678" y="3631854"/>
            <a:ext cx="860082" cy="430887"/>
          </a:xfrm>
          <a:prstGeom prst="rect">
            <a:avLst/>
          </a:prstGeom>
        </p:spPr>
        <p:txBody>
          <a:bodyPr wrap="square">
            <a:spAutoFit/>
          </a:bodyPr>
          <a:lstStyle/>
          <a:p>
            <a:r>
              <a:rPr lang="en-US" sz="1100" b="1" dirty="0">
                <a:solidFill>
                  <a:schemeClr val="bg1"/>
                </a:solidFill>
              </a:rPr>
              <a:t>wants to reduce</a:t>
            </a:r>
            <a:endParaRPr lang="ru-RU" sz="1100" b="1" dirty="0"/>
          </a:p>
        </p:txBody>
      </p:sp>
      <p:sp>
        <p:nvSpPr>
          <p:cNvPr id="22" name="Равнобедренный треугольник 21"/>
          <p:cNvSpPr/>
          <p:nvPr/>
        </p:nvSpPr>
        <p:spPr>
          <a:xfrm flipV="1">
            <a:off x="9519082" y="4121264"/>
            <a:ext cx="1720850" cy="286716"/>
          </a:xfrm>
          <a:prstGeom prst="triangle">
            <a:avLst/>
          </a:prstGeom>
          <a:solidFill>
            <a:srgbClr val="7C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6323602" y="4507020"/>
            <a:ext cx="5173211" cy="369332"/>
          </a:xfrm>
          <a:prstGeom prst="rect">
            <a:avLst/>
          </a:prstGeom>
        </p:spPr>
        <p:txBody>
          <a:bodyPr wrap="none">
            <a:spAutoFit/>
          </a:bodyPr>
          <a:lstStyle/>
          <a:p>
            <a:r>
              <a:rPr lang="en-US" dirty="0">
                <a:solidFill>
                  <a:schemeClr val="bg1"/>
                </a:solidFill>
              </a:rPr>
              <a:t>Reduced costs</a:t>
            </a:r>
            <a:r>
              <a:rPr lang="ru-RU" dirty="0">
                <a:solidFill>
                  <a:schemeClr val="bg1"/>
                </a:solidFill>
              </a:rPr>
              <a:t>,</a:t>
            </a:r>
            <a:r>
              <a:rPr lang="en-US" dirty="0">
                <a:solidFill>
                  <a:schemeClr val="bg1"/>
                </a:solidFill>
              </a:rPr>
              <a:t> risks and environmental footprint</a:t>
            </a:r>
            <a:endParaRPr lang="ru-RU" dirty="0"/>
          </a:p>
        </p:txBody>
      </p:sp>
      <p:sp>
        <p:nvSpPr>
          <p:cNvPr id="24" name="TextBox 23"/>
          <p:cNvSpPr txBox="1"/>
          <p:nvPr/>
        </p:nvSpPr>
        <p:spPr>
          <a:xfrm>
            <a:off x="9455916" y="1201646"/>
            <a:ext cx="1885131" cy="600164"/>
          </a:xfrm>
          <a:prstGeom prst="rect">
            <a:avLst/>
          </a:prstGeom>
          <a:noFill/>
        </p:spPr>
        <p:txBody>
          <a:bodyPr wrap="none" lIns="0" tIns="0" rIns="0" bIns="0" rtlCol="0">
            <a:spAutoFit/>
          </a:bodyPr>
          <a:lstStyle/>
          <a:p>
            <a:pPr algn="r">
              <a:spcAft>
                <a:spcPts val="600"/>
              </a:spcAft>
            </a:pPr>
            <a:r>
              <a:rPr lang="en-US" b="1" dirty="0">
                <a:solidFill>
                  <a:schemeClr val="bg1"/>
                </a:solidFill>
              </a:rPr>
              <a:t>Managed Service</a:t>
            </a:r>
            <a:endParaRPr lang="ru-RU" b="1" dirty="0">
              <a:solidFill>
                <a:schemeClr val="bg1"/>
              </a:solidFill>
            </a:endParaRPr>
          </a:p>
          <a:p>
            <a:pPr algn="r">
              <a:spcAft>
                <a:spcPts val="600"/>
              </a:spcAft>
            </a:pPr>
            <a:r>
              <a:rPr lang="en-US" sz="1600" dirty="0">
                <a:solidFill>
                  <a:schemeClr val="bg1"/>
                </a:solidFill>
              </a:rPr>
              <a:t>Common goals</a:t>
            </a:r>
            <a:endParaRPr lang="ru-RU" sz="1600" dirty="0">
              <a:solidFill>
                <a:schemeClr val="bg1"/>
              </a:solidFill>
            </a:endParaRPr>
          </a:p>
        </p:txBody>
      </p:sp>
      <p:sp>
        <p:nvSpPr>
          <p:cNvPr id="27" name="TextBox 26"/>
          <p:cNvSpPr txBox="1"/>
          <p:nvPr/>
        </p:nvSpPr>
        <p:spPr>
          <a:xfrm>
            <a:off x="737620" y="1106734"/>
            <a:ext cx="4983674" cy="3585597"/>
          </a:xfrm>
          <a:prstGeom prst="rect">
            <a:avLst/>
          </a:prstGeom>
          <a:noFill/>
        </p:spPr>
        <p:txBody>
          <a:bodyPr wrap="square" lIns="0" tIns="0" rIns="0" bIns="0" rtlCol="0">
            <a:spAutoFit/>
          </a:bodyPr>
          <a:lstStyle/>
          <a:p>
            <a:pPr algn="just">
              <a:spcAft>
                <a:spcPts val="600"/>
              </a:spcAft>
            </a:pPr>
            <a:r>
              <a:rPr lang="en-US" sz="1600" dirty="0"/>
              <a:t>“Cleanliness Lab” – is a new paradigm of maintaining cleanness of heat exchangers. Instead of running dirty equipment in between of shutdowns Cleanliness Lab maintains HEX clean all the time.</a:t>
            </a:r>
          </a:p>
          <a:p>
            <a:pPr algn="just">
              <a:spcAft>
                <a:spcPts val="600"/>
              </a:spcAft>
            </a:pPr>
            <a:r>
              <a:rPr lang="en-US" sz="1600" dirty="0"/>
              <a:t>Angara may become a partner who shares economical risks of cleaning effectiveness or even own heat exchangers! </a:t>
            </a:r>
          </a:p>
          <a:p>
            <a:pPr algn="just">
              <a:spcAft>
                <a:spcPts val="600"/>
              </a:spcAft>
            </a:pPr>
            <a:endParaRPr lang="en-US" sz="1600" dirty="0"/>
          </a:p>
          <a:p>
            <a:pPr algn="just">
              <a:spcAft>
                <a:spcPts val="600"/>
              </a:spcAft>
            </a:pPr>
            <a:r>
              <a:rPr lang="en-US" sz="1600" dirty="0"/>
              <a:t>In this case Angara’s compensation directly linked to the cleaning effects. Level of service is ensured by typical Service Level Agreement (SLA).</a:t>
            </a:r>
          </a:p>
          <a:p>
            <a:pPr algn="just">
              <a:spcAft>
                <a:spcPts val="600"/>
              </a:spcAft>
            </a:pPr>
            <a:endParaRPr lang="en-US" sz="1600" dirty="0"/>
          </a:p>
          <a:p>
            <a:pPr algn="just">
              <a:spcAft>
                <a:spcPts val="600"/>
              </a:spcAft>
            </a:pPr>
            <a:endParaRPr lang="ru-RU" sz="1600" dirty="0"/>
          </a:p>
        </p:txBody>
      </p:sp>
      <p:sp>
        <p:nvSpPr>
          <p:cNvPr id="35" name="TextBox 34"/>
          <p:cNvSpPr txBox="1"/>
          <p:nvPr/>
        </p:nvSpPr>
        <p:spPr>
          <a:xfrm>
            <a:off x="9747372" y="2578162"/>
            <a:ext cx="1092653" cy="769441"/>
          </a:xfrm>
          <a:prstGeom prst="rect">
            <a:avLst/>
          </a:prstGeom>
          <a:noFill/>
        </p:spPr>
        <p:txBody>
          <a:bodyPr wrap="square" lIns="0" tIns="0" rIns="0" bIns="0" rtlCol="0">
            <a:spAutoFit/>
          </a:bodyPr>
          <a:lstStyle/>
          <a:p>
            <a:pPr algn="ctr">
              <a:spcAft>
                <a:spcPts val="600"/>
              </a:spcAft>
            </a:pPr>
            <a:r>
              <a:rPr lang="en-US" sz="1000" b="1" dirty="0"/>
              <a:t>Shared costs/benefits (efficiency, CO2, non-productive time)</a:t>
            </a:r>
            <a:endParaRPr lang="ru-RU" sz="1000" b="1" dirty="0"/>
          </a:p>
        </p:txBody>
      </p:sp>
      <p:sp>
        <p:nvSpPr>
          <p:cNvPr id="21" name="Прямоугольник 20"/>
          <p:cNvSpPr/>
          <p:nvPr/>
        </p:nvSpPr>
        <p:spPr>
          <a:xfrm>
            <a:off x="640333" y="4736906"/>
            <a:ext cx="5482247" cy="1477328"/>
          </a:xfrm>
          <a:prstGeom prst="rect">
            <a:avLst/>
          </a:prstGeom>
        </p:spPr>
        <p:txBody>
          <a:bodyPr wrap="square">
            <a:spAutoFit/>
          </a:bodyPr>
          <a:lstStyle/>
          <a:p>
            <a:pPr>
              <a:spcAft>
                <a:spcPts val="0"/>
              </a:spcAft>
            </a:pPr>
            <a:r>
              <a:rPr lang="en-US" b="1" dirty="0">
                <a:solidFill>
                  <a:schemeClr val="bg2"/>
                </a:solidFill>
              </a:rPr>
              <a:t>To unlock full potential of SLA model for heat exchangers it is required: </a:t>
            </a:r>
          </a:p>
          <a:p>
            <a:pPr marL="285750" indent="-285750">
              <a:spcAft>
                <a:spcPts val="0"/>
              </a:spcAft>
              <a:buFont typeface="Arial" panose="020B0604020202020204" pitchFamily="34" charset="0"/>
              <a:buChar char="•"/>
            </a:pPr>
            <a:r>
              <a:rPr lang="en-US" dirty="0">
                <a:solidFill>
                  <a:schemeClr val="bg2"/>
                </a:solidFill>
              </a:rPr>
              <a:t>energy efficiency long-term contracts </a:t>
            </a:r>
          </a:p>
          <a:p>
            <a:pPr marL="285750" indent="-285750">
              <a:spcAft>
                <a:spcPts val="0"/>
              </a:spcAft>
              <a:buFont typeface="Arial" panose="020B0604020202020204" pitchFamily="34" charset="0"/>
              <a:buChar char="•"/>
            </a:pPr>
            <a:r>
              <a:rPr lang="en-US" dirty="0">
                <a:solidFill>
                  <a:schemeClr val="bg2"/>
                </a:solidFill>
              </a:rPr>
              <a:t>seamless integration of digital and cleaning solutions</a:t>
            </a:r>
          </a:p>
        </p:txBody>
      </p:sp>
    </p:spTree>
    <p:extLst>
      <p:ext uri="{BB962C8B-B14F-4D97-AF65-F5344CB8AC3E}">
        <p14:creationId xmlns:p14="http://schemas.microsoft.com/office/powerpoint/2010/main" val="834821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2931"/>
          <a:stretch/>
        </p:blipFill>
        <p:spPr>
          <a:xfrm>
            <a:off x="0" y="0"/>
            <a:ext cx="12192000" cy="6858000"/>
          </a:xfrm>
          <a:prstGeom prst="rect">
            <a:avLst/>
          </a:prstGeom>
        </p:spPr>
      </p:pic>
      <p:sp>
        <p:nvSpPr>
          <p:cNvPr id="60" name="Прямоугольник 59">
            <a:extLst>
              <a:ext uri="{FF2B5EF4-FFF2-40B4-BE49-F238E27FC236}">
                <a16:creationId xmlns:a16="http://schemas.microsoft.com/office/drawing/2014/main" id="{7779530F-19D9-4848-A2E8-C956343FB54F}"/>
              </a:ext>
            </a:extLst>
          </p:cNvPr>
          <p:cNvSpPr/>
          <p:nvPr/>
        </p:nvSpPr>
        <p:spPr>
          <a:xfrm>
            <a:off x="3025821" y="4122186"/>
            <a:ext cx="1968047" cy="1862048"/>
          </a:xfrm>
          <a:prstGeom prst="rect">
            <a:avLst/>
          </a:prstGeom>
          <a:solidFill>
            <a:schemeClr val="bg2">
              <a:alpha val="15000"/>
            </a:schemeClr>
          </a:solidFill>
        </p:spPr>
        <p:txBody>
          <a:bodyPr wrap="square" lIns="0" tIns="0" rIns="0" bIns="0" anchor="ctr">
            <a:spAutoFit/>
          </a:bodyPr>
          <a:lstStyle/>
          <a:p>
            <a:pPr>
              <a:spcBef>
                <a:spcPts val="600"/>
              </a:spcBef>
            </a:pPr>
            <a:r>
              <a:rPr lang="en-US" sz="1600" b="1" dirty="0">
                <a:solidFill>
                  <a:schemeClr val="bg1"/>
                </a:solidFill>
              </a:rPr>
              <a:t>Cognitive Cleaning™</a:t>
            </a:r>
          </a:p>
          <a:p>
            <a:pPr>
              <a:spcBef>
                <a:spcPts val="600"/>
              </a:spcBef>
            </a:pPr>
            <a:r>
              <a:rPr lang="en-US" sz="1400" b="1" dirty="0">
                <a:solidFill>
                  <a:schemeClr val="bg1"/>
                </a:solidFill>
              </a:rPr>
              <a:t>Process Innovation</a:t>
            </a:r>
            <a:r>
              <a:rPr lang="en-US" sz="1400" dirty="0">
                <a:solidFill>
                  <a:schemeClr val="bg1"/>
                </a:solidFill>
              </a:rPr>
              <a:t> Fusion of seamlessly integrated digital and chemical solutions for ultimate cleanliness management</a:t>
            </a:r>
          </a:p>
        </p:txBody>
      </p:sp>
      <p:sp>
        <p:nvSpPr>
          <p:cNvPr id="61" name="Прямоугольник 60">
            <a:extLst>
              <a:ext uri="{FF2B5EF4-FFF2-40B4-BE49-F238E27FC236}">
                <a16:creationId xmlns:a16="http://schemas.microsoft.com/office/drawing/2014/main" id="{7779530F-19D9-4848-A2E8-C956343FB54F}"/>
              </a:ext>
            </a:extLst>
          </p:cNvPr>
          <p:cNvSpPr/>
          <p:nvPr/>
        </p:nvSpPr>
        <p:spPr>
          <a:xfrm>
            <a:off x="5108190" y="3022339"/>
            <a:ext cx="1936666" cy="2369880"/>
          </a:xfrm>
          <a:prstGeom prst="rect">
            <a:avLst/>
          </a:prstGeom>
          <a:noFill/>
        </p:spPr>
        <p:txBody>
          <a:bodyPr wrap="square" lIns="0" tIns="0" rIns="0" bIns="0" anchor="ctr">
            <a:spAutoFit/>
          </a:bodyPr>
          <a:lstStyle/>
          <a:p>
            <a:pPr>
              <a:spcBef>
                <a:spcPts val="600"/>
              </a:spcBef>
            </a:pPr>
            <a:r>
              <a:rPr lang="en-US" sz="1600" b="1" dirty="0">
                <a:solidFill>
                  <a:schemeClr val="bg1"/>
                </a:solidFill>
              </a:rPr>
              <a:t>Cleanliness-As-A-Service</a:t>
            </a:r>
          </a:p>
          <a:p>
            <a:pPr>
              <a:spcBef>
                <a:spcPts val="600"/>
              </a:spcBef>
            </a:pPr>
            <a:r>
              <a:rPr lang="en-US" sz="1400" b="1" dirty="0">
                <a:solidFill>
                  <a:schemeClr val="bg1"/>
                </a:solidFill>
              </a:rPr>
              <a:t>Business Model Innovation </a:t>
            </a:r>
            <a:r>
              <a:rPr lang="en-US" sz="1400" dirty="0">
                <a:solidFill>
                  <a:schemeClr val="bg1"/>
                </a:solidFill>
              </a:rPr>
              <a:t>Gain-sharing philosophy through a Service Level Agreement model to maintain enterprise cleanliness </a:t>
            </a:r>
            <a:endParaRPr lang="en-US" sz="1400" b="1" dirty="0">
              <a:solidFill>
                <a:schemeClr val="bg1"/>
              </a:solidFill>
            </a:endParaRPr>
          </a:p>
          <a:p>
            <a:pPr>
              <a:spcBef>
                <a:spcPts val="600"/>
              </a:spcBef>
            </a:pPr>
            <a:endParaRPr lang="en-US" sz="1400" dirty="0">
              <a:solidFill>
                <a:schemeClr val="bg1"/>
              </a:solidFill>
            </a:endParaRPr>
          </a:p>
        </p:txBody>
      </p:sp>
      <p:sp>
        <p:nvSpPr>
          <p:cNvPr id="62" name="Прямоугольник 61">
            <a:extLst>
              <a:ext uri="{FF2B5EF4-FFF2-40B4-BE49-F238E27FC236}">
                <a16:creationId xmlns:a16="http://schemas.microsoft.com/office/drawing/2014/main" id="{7779530F-19D9-4848-A2E8-C956343FB54F}"/>
              </a:ext>
            </a:extLst>
          </p:cNvPr>
          <p:cNvSpPr/>
          <p:nvPr/>
        </p:nvSpPr>
        <p:spPr>
          <a:xfrm>
            <a:off x="914439" y="4742323"/>
            <a:ext cx="1901810" cy="1831271"/>
          </a:xfrm>
          <a:prstGeom prst="rect">
            <a:avLst/>
          </a:prstGeom>
        </p:spPr>
        <p:txBody>
          <a:bodyPr wrap="square" lIns="0" tIns="0" rIns="0" bIns="0" anchor="ctr">
            <a:spAutoFit/>
          </a:bodyPr>
          <a:lstStyle/>
          <a:p>
            <a:pPr>
              <a:spcBef>
                <a:spcPts val="600"/>
              </a:spcBef>
            </a:pPr>
            <a:r>
              <a:rPr lang="en-US" sz="1600" b="1" dirty="0">
                <a:solidFill>
                  <a:schemeClr val="bg1"/>
                </a:solidFill>
              </a:rPr>
              <a:t>AlfaPEROX™</a:t>
            </a:r>
          </a:p>
          <a:p>
            <a:pPr>
              <a:spcBef>
                <a:spcPts val="600"/>
              </a:spcBef>
            </a:pPr>
            <a:r>
              <a:rPr lang="en-US" sz="1400" b="1" dirty="0">
                <a:solidFill>
                  <a:schemeClr val="bg1"/>
                </a:solidFill>
              </a:rPr>
              <a:t>Product Innovation </a:t>
            </a:r>
            <a:r>
              <a:rPr lang="en-US" sz="1400" dirty="0">
                <a:solidFill>
                  <a:schemeClr val="bg1"/>
                </a:solidFill>
              </a:rPr>
              <a:t>A family of core cleaning solutions based on innovative fouling-tailored chemicals developed by Angara </a:t>
            </a:r>
            <a:r>
              <a:rPr lang="en-US" sz="1400" i="1" dirty="0">
                <a:solidFill>
                  <a:schemeClr val="bg1"/>
                </a:solidFill>
              </a:rPr>
              <a:t>(‘Magic Bubbles’) </a:t>
            </a:r>
          </a:p>
        </p:txBody>
      </p:sp>
      <p:sp>
        <p:nvSpPr>
          <p:cNvPr id="83" name="Прямоугольник 82"/>
          <p:cNvSpPr/>
          <p:nvPr/>
        </p:nvSpPr>
        <p:spPr>
          <a:xfrm rot="16200000">
            <a:off x="-776452" y="3452436"/>
            <a:ext cx="2583500" cy="307777"/>
          </a:xfrm>
          <a:prstGeom prst="rect">
            <a:avLst/>
          </a:prstGeom>
        </p:spPr>
        <p:txBody>
          <a:bodyPr wrap="square">
            <a:spAutoFit/>
          </a:bodyPr>
          <a:lstStyle/>
          <a:p>
            <a:pPr algn="ctr"/>
            <a:r>
              <a:rPr lang="en-US" sz="1400" b="1" dirty="0">
                <a:solidFill>
                  <a:schemeClr val="bg1"/>
                </a:solidFill>
              </a:rPr>
              <a:t>Value for Business</a:t>
            </a:r>
            <a:endParaRPr lang="ru-RU" sz="1400" dirty="0">
              <a:solidFill>
                <a:schemeClr val="bg1"/>
              </a:solidFill>
            </a:endParaRPr>
          </a:p>
        </p:txBody>
      </p:sp>
      <p:sp>
        <p:nvSpPr>
          <p:cNvPr id="29" name="Прямоугольник 28">
            <a:extLst>
              <a:ext uri="{FF2B5EF4-FFF2-40B4-BE49-F238E27FC236}">
                <a16:creationId xmlns:a16="http://schemas.microsoft.com/office/drawing/2014/main" id="{7779530F-19D9-4848-A2E8-C956343FB54F}"/>
              </a:ext>
            </a:extLst>
          </p:cNvPr>
          <p:cNvSpPr/>
          <p:nvPr/>
        </p:nvSpPr>
        <p:spPr>
          <a:xfrm>
            <a:off x="7273499" y="2171560"/>
            <a:ext cx="1888327" cy="2046714"/>
          </a:xfrm>
          <a:prstGeom prst="rect">
            <a:avLst/>
          </a:prstGeom>
          <a:noFill/>
        </p:spPr>
        <p:txBody>
          <a:bodyPr wrap="square" lIns="0" tIns="0" rIns="0" bIns="0" anchor="ctr">
            <a:spAutoFit/>
          </a:bodyPr>
          <a:lstStyle/>
          <a:p>
            <a:pPr>
              <a:spcBef>
                <a:spcPts val="600"/>
              </a:spcBef>
            </a:pPr>
            <a:r>
              <a:rPr lang="en-US" sz="1600" b="1" dirty="0">
                <a:solidFill>
                  <a:schemeClr val="bg1"/>
                </a:solidFill>
              </a:rPr>
              <a:t>Hardware Upgrade</a:t>
            </a:r>
          </a:p>
          <a:p>
            <a:pPr>
              <a:spcBef>
                <a:spcPts val="600"/>
              </a:spcBef>
            </a:pPr>
            <a:r>
              <a:rPr lang="en-US" sz="1400" b="1" dirty="0">
                <a:solidFill>
                  <a:schemeClr val="bg1"/>
                </a:solidFill>
              </a:rPr>
              <a:t>Equipment Innovation </a:t>
            </a:r>
            <a:r>
              <a:rPr lang="en-US" sz="1400" dirty="0">
                <a:solidFill>
                  <a:schemeClr val="bg1"/>
                </a:solidFill>
              </a:rPr>
              <a:t>Ultimate benefits maximization through use of the best available equipment maintained through cleanliness-as-a- service</a:t>
            </a:r>
            <a:endParaRPr lang="en-US" sz="1400" i="1" dirty="0">
              <a:solidFill>
                <a:schemeClr val="bg1"/>
              </a:solidFill>
            </a:endParaRPr>
          </a:p>
        </p:txBody>
      </p:sp>
      <p:cxnSp>
        <p:nvCxnSpPr>
          <p:cNvPr id="7" name="Прямая со стрелкой 6"/>
          <p:cNvCxnSpPr/>
          <p:nvPr/>
        </p:nvCxnSpPr>
        <p:spPr>
          <a:xfrm flipV="1">
            <a:off x="631963" y="1558456"/>
            <a:ext cx="49574" cy="5127460"/>
          </a:xfrm>
          <a:prstGeom prst="straightConnector1">
            <a:avLst/>
          </a:prstGeom>
          <a:ln w="12700">
            <a:solidFill>
              <a:schemeClr val="bg1">
                <a:lumMod val="95000"/>
                <a:alpha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a:xfrm>
            <a:off x="9111098" y="6414345"/>
            <a:ext cx="2337952" cy="276999"/>
          </a:xfrm>
          <a:prstGeom prst="rect">
            <a:avLst/>
          </a:prstGeom>
        </p:spPr>
        <p:txBody>
          <a:bodyPr wrap="square">
            <a:spAutoFit/>
          </a:bodyPr>
          <a:lstStyle/>
          <a:p>
            <a:pPr algn="ctr"/>
            <a:r>
              <a:rPr lang="en-US" sz="1200" b="1" dirty="0">
                <a:solidFill>
                  <a:schemeClr val="bg1"/>
                </a:solidFill>
              </a:rPr>
              <a:t>Innovation Degree</a:t>
            </a:r>
            <a:endParaRPr lang="ru-RU" sz="1200" dirty="0">
              <a:solidFill>
                <a:schemeClr val="bg1"/>
              </a:solidFill>
            </a:endParaRPr>
          </a:p>
        </p:txBody>
      </p:sp>
      <p:sp>
        <p:nvSpPr>
          <p:cNvPr id="2" name="Номер слайда 1"/>
          <p:cNvSpPr>
            <a:spLocks noGrp="1"/>
          </p:cNvSpPr>
          <p:nvPr>
            <p:ph type="sldNum" sz="quarter" idx="12"/>
          </p:nvPr>
        </p:nvSpPr>
        <p:spPr>
          <a:xfrm>
            <a:off x="11284743" y="6317879"/>
            <a:ext cx="357188" cy="184666"/>
          </a:xfrm>
        </p:spPr>
        <p:txBody>
          <a:bodyPr/>
          <a:lstStyle/>
          <a:p>
            <a:fld id="{D3C2E419-5CA0-4B7A-AB48-A1EB8C9046CF}" type="slidenum">
              <a:rPr lang="ru-RU" smtClean="0">
                <a:solidFill>
                  <a:schemeClr val="bg1"/>
                </a:solidFill>
              </a:rPr>
              <a:t>25</a:t>
            </a:fld>
            <a:endParaRPr lang="ru-RU" dirty="0">
              <a:solidFill>
                <a:schemeClr val="bg1"/>
              </a:solidFill>
            </a:endParaRPr>
          </a:p>
        </p:txBody>
      </p:sp>
      <p:sp>
        <p:nvSpPr>
          <p:cNvPr id="18" name="Прямоугольник 17"/>
          <p:cNvSpPr/>
          <p:nvPr/>
        </p:nvSpPr>
        <p:spPr>
          <a:xfrm>
            <a:off x="767283" y="4685282"/>
            <a:ext cx="2068016" cy="1971120"/>
          </a:xfrm>
          <a:prstGeom prst="rect">
            <a:avLst/>
          </a:prstGeom>
          <a:solidFill>
            <a:schemeClr val="bg1">
              <a:lumMod val="65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cxnSp>
        <p:nvCxnSpPr>
          <p:cNvPr id="5" name="Прямая со стрелкой 4"/>
          <p:cNvCxnSpPr/>
          <p:nvPr/>
        </p:nvCxnSpPr>
        <p:spPr>
          <a:xfrm flipV="1">
            <a:off x="636104" y="6669201"/>
            <a:ext cx="10803421" cy="9896"/>
          </a:xfrm>
          <a:prstGeom prst="straightConnector1">
            <a:avLst/>
          </a:prstGeom>
          <a:ln w="12700">
            <a:solidFill>
              <a:schemeClr val="bg1">
                <a:lumMod val="95000"/>
                <a:alpha val="8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2892470" y="4152578"/>
            <a:ext cx="2068016" cy="2513349"/>
          </a:xfrm>
          <a:prstGeom prst="rect">
            <a:avLst/>
          </a:prstGeom>
          <a:solidFill>
            <a:schemeClr val="bg1">
              <a:lumMod val="65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1" name="Прямоугольник 20"/>
          <p:cNvSpPr/>
          <p:nvPr/>
        </p:nvSpPr>
        <p:spPr>
          <a:xfrm>
            <a:off x="5017657" y="3009905"/>
            <a:ext cx="2068016" cy="3676011"/>
          </a:xfrm>
          <a:prstGeom prst="rect">
            <a:avLst/>
          </a:prstGeom>
          <a:solidFill>
            <a:schemeClr val="bg1">
              <a:lumMod val="65000"/>
              <a:alpha val="1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2" name="Прямоугольник 21"/>
          <p:cNvSpPr/>
          <p:nvPr/>
        </p:nvSpPr>
        <p:spPr>
          <a:xfrm>
            <a:off x="7144076" y="2152510"/>
            <a:ext cx="2068016" cy="4526791"/>
          </a:xfrm>
          <a:prstGeom prst="rect">
            <a:avLst/>
          </a:prstGeom>
          <a:solidFill>
            <a:srgbClr val="FFFF00">
              <a:alpha val="12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bg1"/>
              </a:solidFill>
            </a:endParaRPr>
          </a:p>
        </p:txBody>
      </p:sp>
      <p:sp>
        <p:nvSpPr>
          <p:cNvPr id="24" name="Title 20">
            <a:extLst>
              <a:ext uri="{FF2B5EF4-FFF2-40B4-BE49-F238E27FC236}">
                <a16:creationId xmlns:a16="http://schemas.microsoft.com/office/drawing/2014/main" id="{A5B156E3-E240-47C1-8107-54F088BC5DA7}"/>
              </a:ext>
            </a:extLst>
          </p:cNvPr>
          <p:cNvSpPr txBox="1">
            <a:spLocks/>
          </p:cNvSpPr>
          <p:nvPr/>
        </p:nvSpPr>
        <p:spPr>
          <a:xfrm>
            <a:off x="1428491" y="94156"/>
            <a:ext cx="8066911" cy="894118"/>
          </a:xfrm>
          <a:prstGeom prst="rect">
            <a:avLst/>
          </a:prstGeom>
          <a:solidFill>
            <a:schemeClr val="bg2">
              <a:alpha val="7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00"/>
              </a:spcAft>
            </a:pPr>
            <a:r>
              <a:rPr lang="en-US" sz="2400" b="1" dirty="0">
                <a:solidFill>
                  <a:schemeClr val="bg1"/>
                </a:solidFill>
                <a:cs typeface="Arial" panose="020B0604020202020204" pitchFamily="34" charset="0"/>
              </a:rPr>
              <a:t> </a:t>
            </a:r>
            <a:r>
              <a:rPr lang="en-US" sz="2400" b="1" dirty="0">
                <a:solidFill>
                  <a:schemeClr val="accent1">
                    <a:lumMod val="20000"/>
                    <a:lumOff val="80000"/>
                  </a:schemeClr>
                </a:solidFill>
                <a:cs typeface="Arial" panose="020B0604020202020204" pitchFamily="34" charset="0"/>
              </a:rPr>
              <a:t>Explore a Blue Ocean of Opportunities with Angara</a:t>
            </a:r>
          </a:p>
          <a:p>
            <a:r>
              <a:rPr lang="en-US" sz="2400" b="1" dirty="0">
                <a:solidFill>
                  <a:schemeClr val="bg1"/>
                </a:solidFill>
                <a:cs typeface="Arial" panose="020B0604020202020204" pitchFamily="34" charset="0"/>
              </a:rPr>
              <a:t> Hardware Upgrade</a:t>
            </a:r>
            <a:endParaRPr lang="en-US" sz="1600" b="1" baseline="30000" dirty="0">
              <a:solidFill>
                <a:schemeClr val="bg1"/>
              </a:solidFill>
              <a:cs typeface="Arial" panose="020B0604020202020204" pitchFamily="34" charset="0"/>
            </a:endParaRPr>
          </a:p>
        </p:txBody>
      </p:sp>
      <p:cxnSp>
        <p:nvCxnSpPr>
          <p:cNvPr id="25" name="Прямая соединительная линия 12">
            <a:extLst>
              <a:ext uri="{FF2B5EF4-FFF2-40B4-BE49-F238E27FC236}">
                <a16:creationId xmlns:a16="http://schemas.microsoft.com/office/drawing/2014/main" id="{87990428-0127-4C14-B5EA-A9D02A873198}"/>
              </a:ext>
            </a:extLst>
          </p:cNvPr>
          <p:cNvCxnSpPr>
            <a:cxnSpLocks/>
          </p:cNvCxnSpPr>
          <p:nvPr/>
        </p:nvCxnSpPr>
        <p:spPr>
          <a:xfrm>
            <a:off x="1238455" y="0"/>
            <a:ext cx="0" cy="10289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5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0554" y="205057"/>
            <a:ext cx="9468000" cy="623248"/>
          </a:xfrm>
        </p:spPr>
        <p:txBody>
          <a:bodyPr/>
          <a:lstStyle/>
          <a:p>
            <a:pPr>
              <a:spcAft>
                <a:spcPts val="600"/>
              </a:spcAft>
            </a:pPr>
            <a:r>
              <a:rPr lang="en-US" sz="2400" b="1" dirty="0"/>
              <a:t>Refinery Hardware Upgrade case </a:t>
            </a:r>
            <a:br>
              <a:rPr lang="en-US" sz="2400" b="1" dirty="0"/>
            </a:br>
            <a:r>
              <a:rPr lang="en-US" dirty="0">
                <a:solidFill>
                  <a:srgbClr val="0080B6"/>
                </a:solidFill>
              </a:rPr>
              <a:t>Complete preheat train at refinery: </a:t>
            </a:r>
            <a:r>
              <a:rPr lang="en-US" sz="1800" dirty="0">
                <a:solidFill>
                  <a:srgbClr val="0080B6"/>
                </a:solidFill>
              </a:rPr>
              <a:t>26 Plate Heat exchangers Nexson</a:t>
            </a:r>
            <a:endParaRPr lang="ru-RU" sz="1800" dirty="0" err="1">
              <a:solidFill>
                <a:srgbClr val="0080B6"/>
              </a:solidFill>
            </a:endParaRPr>
          </a:p>
        </p:txBody>
      </p:sp>
      <p:sp>
        <p:nvSpPr>
          <p:cNvPr id="4" name="Номер слайда 3"/>
          <p:cNvSpPr>
            <a:spLocks noGrp="1"/>
          </p:cNvSpPr>
          <p:nvPr>
            <p:ph type="sldNum" sz="quarter" idx="12"/>
          </p:nvPr>
        </p:nvSpPr>
        <p:spPr/>
        <p:txBody>
          <a:bodyPr/>
          <a:lstStyle/>
          <a:p>
            <a:fld id="{D3C2E419-5CA0-4B7A-AB48-A1EB8C9046CF}" type="slidenum">
              <a:rPr lang="ru-RU" smtClean="0"/>
              <a:t>26</a:t>
            </a:fld>
            <a:endParaRPr lang="ru-RU"/>
          </a:p>
        </p:txBody>
      </p:sp>
      <p:pic>
        <p:nvPicPr>
          <p:cNvPr id="8" name="Рисунок 7">
            <a:extLst>
              <a:ext uri="{FF2B5EF4-FFF2-40B4-BE49-F238E27FC236}">
                <a16:creationId xmlns:a16="http://schemas.microsoft.com/office/drawing/2014/main" id="{9C86D4E0-06E5-5D47-9024-7B681775C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24409"/>
          <a:stretch/>
        </p:blipFill>
        <p:spPr>
          <a:xfrm>
            <a:off x="495657" y="3353741"/>
            <a:ext cx="3639277" cy="3243070"/>
          </a:xfrm>
          <a:prstGeom prst="rect">
            <a:avLst/>
          </a:prstGeom>
        </p:spPr>
      </p:pic>
      <p:pic>
        <p:nvPicPr>
          <p:cNvPr id="9" name="Рисунок 8">
            <a:extLst>
              <a:ext uri="{FF2B5EF4-FFF2-40B4-BE49-F238E27FC236}">
                <a16:creationId xmlns:a16="http://schemas.microsoft.com/office/drawing/2014/main" id="{6C9E78D5-6C47-714A-98D0-96DD31F2C9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76"/>
          <a:stretch/>
        </p:blipFill>
        <p:spPr>
          <a:xfrm>
            <a:off x="4180555" y="3353741"/>
            <a:ext cx="3702267" cy="3243070"/>
          </a:xfrm>
          <a:prstGeom prst="rect">
            <a:avLst/>
          </a:prstGeom>
        </p:spPr>
      </p:pic>
      <p:sp>
        <p:nvSpPr>
          <p:cNvPr id="10" name="Прямоугольник 9">
            <a:extLst>
              <a:ext uri="{FF2B5EF4-FFF2-40B4-BE49-F238E27FC236}">
                <a16:creationId xmlns:a16="http://schemas.microsoft.com/office/drawing/2014/main" id="{67272CA7-E998-944F-88D2-3DAB1F70C9ED}"/>
              </a:ext>
            </a:extLst>
          </p:cNvPr>
          <p:cNvSpPr/>
          <p:nvPr/>
        </p:nvSpPr>
        <p:spPr>
          <a:xfrm>
            <a:off x="512920" y="3429607"/>
            <a:ext cx="942887" cy="379656"/>
          </a:xfrm>
          <a:prstGeom prst="rect">
            <a:avLst/>
          </a:prstGeom>
        </p:spPr>
        <p:txBody>
          <a:bodyPr wrap="none">
            <a:spAutoFit/>
          </a:bodyPr>
          <a:lstStyle/>
          <a:p>
            <a:r>
              <a:rPr lang="en-US" sz="1867" b="1" dirty="0">
                <a:solidFill>
                  <a:prstClr val="white"/>
                </a:solidFill>
                <a:latin typeface="Arial" panose="020B0604020202020204" pitchFamily="34" charset="0"/>
                <a:cs typeface="Arial" panose="020B0604020202020204" pitchFamily="34" charset="0"/>
              </a:rPr>
              <a:t>Before</a:t>
            </a:r>
            <a:endParaRPr lang="ru-RU" sz="1867" b="1" dirty="0">
              <a:solidFill>
                <a:prstClr val="whit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C6582DBB-247A-0540-A766-EB2F2207DC24}"/>
              </a:ext>
            </a:extLst>
          </p:cNvPr>
          <p:cNvSpPr/>
          <p:nvPr/>
        </p:nvSpPr>
        <p:spPr>
          <a:xfrm>
            <a:off x="7138708" y="3452757"/>
            <a:ext cx="744114" cy="379656"/>
          </a:xfrm>
          <a:prstGeom prst="rect">
            <a:avLst/>
          </a:prstGeom>
        </p:spPr>
        <p:txBody>
          <a:bodyPr wrap="none">
            <a:spAutoFit/>
          </a:bodyPr>
          <a:lstStyle/>
          <a:p>
            <a:r>
              <a:rPr lang="en-US" sz="1867" b="1" dirty="0">
                <a:solidFill>
                  <a:prstClr val="white"/>
                </a:solidFill>
                <a:latin typeface="Arial" panose="020B0604020202020204" pitchFamily="34" charset="0"/>
                <a:cs typeface="Arial" panose="020B0604020202020204" pitchFamily="34" charset="0"/>
              </a:rPr>
              <a:t>After</a:t>
            </a:r>
            <a:endParaRPr lang="ru-RU" sz="1867" b="1" dirty="0">
              <a:solidFill>
                <a:prstClr val="white"/>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1195347-2EDD-F84C-809C-07DDC70F5EAE}"/>
              </a:ext>
            </a:extLst>
          </p:cNvPr>
          <p:cNvSpPr txBox="1"/>
          <p:nvPr/>
        </p:nvSpPr>
        <p:spPr>
          <a:xfrm>
            <a:off x="8210306" y="1854746"/>
            <a:ext cx="3796496" cy="2970044"/>
          </a:xfrm>
          <a:prstGeom prst="rect">
            <a:avLst/>
          </a:prstGeom>
          <a:noFill/>
        </p:spPr>
        <p:txBody>
          <a:bodyPr wrap="square" lIns="0" tIns="0" rIns="0" bIns="0" rtlCol="0">
            <a:spAutoFit/>
          </a:bodyPr>
          <a:lstStyle/>
          <a:p>
            <a:pPr algn="l">
              <a:spcAft>
                <a:spcPts val="600"/>
              </a:spcAft>
            </a:pPr>
            <a:r>
              <a:rPr lang="en-US" dirty="0"/>
              <a:t>One of the largest refineries in Russia</a:t>
            </a:r>
          </a:p>
          <a:p>
            <a:pPr marL="285750" indent="-285750">
              <a:spcAft>
                <a:spcPts val="600"/>
              </a:spcAft>
              <a:buFont typeface="Arial" panose="020B0604020202020204" pitchFamily="34" charset="0"/>
              <a:buChar char="•"/>
            </a:pPr>
            <a:r>
              <a:rPr lang="en-US" dirty="0"/>
              <a:t>PHT CDU: 100 kbbl/day</a:t>
            </a:r>
            <a:endParaRPr lang="ru-RU" dirty="0"/>
          </a:p>
          <a:p>
            <a:pPr marL="285750" indent="-285750" algn="l">
              <a:spcAft>
                <a:spcPts val="600"/>
              </a:spcAft>
              <a:buFont typeface="Arial" panose="020B0604020202020204" pitchFamily="34" charset="0"/>
              <a:buChar char="•"/>
            </a:pPr>
            <a:r>
              <a:rPr lang="en-US" sz="1600" dirty="0"/>
              <a:t>Great performance</a:t>
            </a:r>
          </a:p>
          <a:p>
            <a:pPr marL="285750" indent="-285750" algn="l">
              <a:spcAft>
                <a:spcPts val="600"/>
              </a:spcAft>
              <a:buFont typeface="Arial" panose="020B0604020202020204" pitchFamily="34" charset="0"/>
              <a:buChar char="•"/>
            </a:pPr>
            <a:r>
              <a:rPr lang="en-US" sz="1600" dirty="0"/>
              <a:t>Great maintenance challenges</a:t>
            </a:r>
          </a:p>
          <a:p>
            <a:pPr algn="l">
              <a:spcAft>
                <a:spcPts val="600"/>
              </a:spcAft>
            </a:pPr>
            <a:endParaRPr lang="en-US" dirty="0"/>
          </a:p>
          <a:p>
            <a:pPr algn="l">
              <a:spcAft>
                <a:spcPts val="600"/>
              </a:spcAft>
            </a:pPr>
            <a:r>
              <a:rPr lang="en-US" b="1" dirty="0"/>
              <a:t>Cleaning result:</a:t>
            </a:r>
          </a:p>
          <a:p>
            <a:pPr algn="l">
              <a:spcAft>
                <a:spcPts val="600"/>
              </a:spcAft>
            </a:pPr>
            <a:r>
              <a:rPr lang="en-US" dirty="0"/>
              <a:t>Pressure drop reduction by 45-84%</a:t>
            </a:r>
          </a:p>
          <a:p>
            <a:pPr algn="l">
              <a:spcAft>
                <a:spcPts val="600"/>
              </a:spcAft>
            </a:pPr>
            <a:r>
              <a:rPr lang="en-US" dirty="0"/>
              <a:t>Tar exit temperature reduction by 30˚</a:t>
            </a:r>
          </a:p>
        </p:txBody>
      </p:sp>
      <p:pic>
        <p:nvPicPr>
          <p:cNvPr id="13" name="Рисунок 12" descr="Изображение выглядит как здание&#10;&#10;Автоматически созданное описание">
            <a:extLst>
              <a:ext uri="{FF2B5EF4-FFF2-40B4-BE49-F238E27FC236}">
                <a16:creationId xmlns:a16="http://schemas.microsoft.com/office/drawing/2014/main" id="{F60CDD8B-9FA8-1543-BD9F-276369FDDEDE}"/>
              </a:ext>
            </a:extLst>
          </p:cNvPr>
          <p:cNvPicPr>
            <a:picLocks noChangeAspect="1"/>
          </p:cNvPicPr>
          <p:nvPr/>
        </p:nvPicPr>
        <p:blipFill rotWithShape="1">
          <a:blip r:embed="rId4">
            <a:extLst>
              <a:ext uri="{28A0092B-C50C-407E-A947-70E740481C1C}">
                <a14:useLocalDpi xmlns:a14="http://schemas.microsoft.com/office/drawing/2010/main" val="0"/>
              </a:ext>
            </a:extLst>
          </a:blip>
          <a:srcRect t="48773"/>
          <a:stretch/>
        </p:blipFill>
        <p:spPr>
          <a:xfrm>
            <a:off x="512920" y="982163"/>
            <a:ext cx="7387164" cy="2312586"/>
          </a:xfrm>
          <a:prstGeom prst="rect">
            <a:avLst/>
          </a:prstGeom>
        </p:spPr>
      </p:pic>
    </p:spTree>
    <p:extLst>
      <p:ext uri="{BB962C8B-B14F-4D97-AF65-F5344CB8AC3E}">
        <p14:creationId xmlns:p14="http://schemas.microsoft.com/office/powerpoint/2010/main" val="371890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83860" y="4567335"/>
            <a:ext cx="11217686" cy="1176463"/>
          </a:xfrm>
          <a:prstGeom prst="rect">
            <a:avLst/>
          </a:prstGeom>
          <a:solidFill>
            <a:schemeClr val="accent2">
              <a:lumMod val="75000"/>
              <a:lumOff val="25000"/>
            </a:schemeClr>
          </a:solidFill>
          <a:ln w="6350">
            <a:solidFill>
              <a:schemeClr val="tx2"/>
            </a:solidFill>
          </a:ln>
        </p:spPr>
        <p:txBody>
          <a:bodyPr wrap="square" lIns="180000" tIns="900000" rIns="180000" bIns="0" rtlCol="0">
            <a:noAutofit/>
          </a:bodyPr>
          <a:lstStyle/>
          <a:p>
            <a:pPr marL="180000">
              <a:spcAft>
                <a:spcPts val="600"/>
              </a:spcAft>
              <a:buClr>
                <a:srgbClr val="007BB7"/>
              </a:buClr>
            </a:pPr>
            <a:endParaRPr lang="ru-RU" dirty="0"/>
          </a:p>
        </p:txBody>
      </p:sp>
      <p:sp>
        <p:nvSpPr>
          <p:cNvPr id="2" name="Номер слайда 1"/>
          <p:cNvSpPr>
            <a:spLocks noGrp="1"/>
          </p:cNvSpPr>
          <p:nvPr>
            <p:ph type="sldNum" sz="quarter" idx="10"/>
          </p:nvPr>
        </p:nvSpPr>
        <p:spPr/>
        <p:txBody>
          <a:bodyPr/>
          <a:lstStyle/>
          <a:p>
            <a:fld id="{BEBBE1A4-B8D4-4FCD-8EBF-3AF890B45536}" type="slidenum">
              <a:rPr lang="ru-RU" smtClean="0">
                <a:solidFill>
                  <a:srgbClr val="007BB7"/>
                </a:solidFill>
              </a:rPr>
              <a:pPr/>
              <a:t>27</a:t>
            </a:fld>
            <a:endParaRPr lang="ru-RU" dirty="0">
              <a:solidFill>
                <a:srgbClr val="007BB7"/>
              </a:solidFill>
            </a:endParaRPr>
          </a:p>
        </p:txBody>
      </p:sp>
      <p:sp>
        <p:nvSpPr>
          <p:cNvPr id="3" name="Заголовок 2"/>
          <p:cNvSpPr>
            <a:spLocks noGrp="1"/>
          </p:cNvSpPr>
          <p:nvPr>
            <p:ph type="title"/>
          </p:nvPr>
        </p:nvSpPr>
        <p:spPr>
          <a:xfrm>
            <a:off x="640554" y="205057"/>
            <a:ext cx="9468000" cy="692497"/>
          </a:xfrm>
        </p:spPr>
        <p:txBody>
          <a:bodyPr/>
          <a:lstStyle/>
          <a:p>
            <a:r>
              <a:rPr lang="en-US" sz="2500" b="1" dirty="0"/>
              <a:t>Refinery Hardware Upgrade case</a:t>
            </a:r>
            <a:br>
              <a:rPr lang="ru-RU" sz="2500" dirty="0"/>
            </a:br>
            <a:r>
              <a:rPr lang="en-US" sz="2400" dirty="0"/>
              <a:t>Pre-Heat Train Energy Intensity at the Refinery</a:t>
            </a:r>
            <a:endParaRPr lang="ru-RU" sz="2400" dirty="0"/>
          </a:p>
        </p:txBody>
      </p:sp>
      <p:graphicFrame>
        <p:nvGraphicFramePr>
          <p:cNvPr id="4" name="Таблица 3"/>
          <p:cNvGraphicFramePr>
            <a:graphicFrameLocks noGrp="1"/>
          </p:cNvGraphicFramePr>
          <p:nvPr>
            <p:extLst>
              <p:ext uri="{D42A27DB-BD31-4B8C-83A1-F6EECF244321}">
                <p14:modId xmlns:p14="http://schemas.microsoft.com/office/powerpoint/2010/main" val="3641058443"/>
              </p:ext>
            </p:extLst>
          </p:nvPr>
        </p:nvGraphicFramePr>
        <p:xfrm>
          <a:off x="529982" y="1591073"/>
          <a:ext cx="11173520" cy="1891267"/>
        </p:xfrm>
        <a:graphic>
          <a:graphicData uri="http://schemas.openxmlformats.org/drawingml/2006/table">
            <a:tbl>
              <a:tblPr firstRow="1" bandRow="1">
                <a:tableStyleId>{5C22544A-7EE6-4342-B048-85BDC9FD1C3A}</a:tableStyleId>
              </a:tblPr>
              <a:tblGrid>
                <a:gridCol w="1862253">
                  <a:extLst>
                    <a:ext uri="{9D8B030D-6E8A-4147-A177-3AD203B41FA5}">
                      <a16:colId xmlns:a16="http://schemas.microsoft.com/office/drawing/2014/main" val="20000"/>
                    </a:ext>
                  </a:extLst>
                </a:gridCol>
                <a:gridCol w="1862253">
                  <a:extLst>
                    <a:ext uri="{9D8B030D-6E8A-4147-A177-3AD203B41FA5}">
                      <a16:colId xmlns:a16="http://schemas.microsoft.com/office/drawing/2014/main" val="20001"/>
                    </a:ext>
                  </a:extLst>
                </a:gridCol>
                <a:gridCol w="1668965">
                  <a:extLst>
                    <a:ext uri="{9D8B030D-6E8A-4147-A177-3AD203B41FA5}">
                      <a16:colId xmlns:a16="http://schemas.microsoft.com/office/drawing/2014/main" val="20002"/>
                    </a:ext>
                  </a:extLst>
                </a:gridCol>
                <a:gridCol w="2055542">
                  <a:extLst>
                    <a:ext uri="{9D8B030D-6E8A-4147-A177-3AD203B41FA5}">
                      <a16:colId xmlns:a16="http://schemas.microsoft.com/office/drawing/2014/main" val="20003"/>
                    </a:ext>
                  </a:extLst>
                </a:gridCol>
                <a:gridCol w="2126166">
                  <a:extLst>
                    <a:ext uri="{9D8B030D-6E8A-4147-A177-3AD203B41FA5}">
                      <a16:colId xmlns:a16="http://schemas.microsoft.com/office/drawing/2014/main" val="20004"/>
                    </a:ext>
                  </a:extLst>
                </a:gridCol>
                <a:gridCol w="1598341">
                  <a:extLst>
                    <a:ext uri="{9D8B030D-6E8A-4147-A177-3AD203B41FA5}">
                      <a16:colId xmlns:a16="http://schemas.microsoft.com/office/drawing/2014/main" val="20005"/>
                    </a:ext>
                  </a:extLst>
                </a:gridCol>
              </a:tblGrid>
              <a:tr h="370840">
                <a:tc>
                  <a:txBody>
                    <a:bodyPr/>
                    <a:lstStyle/>
                    <a:p>
                      <a:pPr algn="ctr"/>
                      <a:r>
                        <a:rPr lang="ru-RU" sz="1400" dirty="0"/>
                        <a:t>% </a:t>
                      </a:r>
                      <a:r>
                        <a:rPr lang="en-US" sz="1400" dirty="0"/>
                        <a:t>fouling-driven</a:t>
                      </a:r>
                      <a:r>
                        <a:rPr lang="en-US" sz="1400" baseline="0" dirty="0"/>
                        <a:t> energy losses</a:t>
                      </a:r>
                      <a:endParaRPr lang="ru-RU" sz="1400" dirty="0"/>
                    </a:p>
                  </a:txBody>
                  <a:tcPr/>
                </a:tc>
                <a:tc>
                  <a:txBody>
                    <a:bodyPr/>
                    <a:lstStyle/>
                    <a:p>
                      <a:pPr algn="ctr"/>
                      <a:r>
                        <a:rPr lang="en-US" sz="1400" baseline="0" dirty="0"/>
                        <a:t>Current Typical Energy Intensity</a:t>
                      </a:r>
                      <a:endParaRPr lang="ru-RU" sz="1400" dirty="0"/>
                    </a:p>
                  </a:txBody>
                  <a:tcPr/>
                </a:tc>
                <a:tc>
                  <a:txBody>
                    <a:bodyPr/>
                    <a:lstStyle/>
                    <a:p>
                      <a:pPr algn="ctr"/>
                      <a:r>
                        <a:rPr lang="en-US" sz="1400" baseline="0" dirty="0"/>
                        <a:t>State of art Refineries</a:t>
                      </a:r>
                      <a:endParaRPr lang="ru-RU" sz="1400" dirty="0"/>
                    </a:p>
                  </a:txBody>
                  <a:tcPr/>
                </a:tc>
                <a:tc>
                  <a:txBody>
                    <a:bodyPr/>
                    <a:lstStyle/>
                    <a:p>
                      <a:pPr algn="ctr"/>
                      <a:r>
                        <a:rPr lang="en-US" sz="1400" dirty="0"/>
                        <a:t>Practical</a:t>
                      </a:r>
                      <a:r>
                        <a:rPr lang="en-US" sz="1400" baseline="0" dirty="0"/>
                        <a:t> minimum</a:t>
                      </a:r>
                      <a:endParaRPr lang="ru-RU" sz="1400" dirty="0"/>
                    </a:p>
                  </a:txBody>
                  <a:tcPr/>
                </a:tc>
                <a:tc>
                  <a:txBody>
                    <a:bodyPr/>
                    <a:lstStyle/>
                    <a:p>
                      <a:pPr algn="ctr"/>
                      <a:r>
                        <a:rPr lang="en-US" sz="1400" dirty="0"/>
                        <a:t>Thermodynamic minimum</a:t>
                      </a:r>
                      <a:endParaRPr lang="ru-RU" sz="1400" dirty="0"/>
                    </a:p>
                  </a:txBody>
                  <a:tcPr/>
                </a:tc>
                <a:tc>
                  <a:txBody>
                    <a:bodyPr/>
                    <a:lstStyle/>
                    <a:p>
                      <a:pPr algn="ctr"/>
                      <a:r>
                        <a:rPr lang="en-US" sz="1400" baseline="0" dirty="0"/>
                        <a:t>Referenced Refinery with Plate HEXs</a:t>
                      </a:r>
                      <a:endParaRPr lang="ru-RU" sz="1400" dirty="0"/>
                    </a:p>
                  </a:txBody>
                  <a:tcPr>
                    <a:solidFill>
                      <a:srgbClr val="008D00"/>
                    </a:solidFill>
                  </a:tcPr>
                </a:tc>
                <a:extLst>
                  <a:ext uri="{0D108BD9-81ED-4DB2-BD59-A6C34878D82A}">
                    <a16:rowId xmlns:a16="http://schemas.microsoft.com/office/drawing/2014/main" val="10000"/>
                  </a:ext>
                </a:extLst>
              </a:tr>
              <a:tr h="370840">
                <a:tc>
                  <a:txBody>
                    <a:bodyPr/>
                    <a:lstStyle/>
                    <a:p>
                      <a:pPr algn="ctr"/>
                      <a:r>
                        <a:rPr lang="en-US" sz="1400" dirty="0"/>
                        <a:t>Clean HEX</a:t>
                      </a:r>
                      <a:endParaRPr lang="ru-RU" sz="1400" dirty="0"/>
                    </a:p>
                  </a:txBody>
                  <a:tcPr anchor="ctr"/>
                </a:tc>
                <a:tc>
                  <a:txBody>
                    <a:bodyPr/>
                    <a:lstStyle/>
                    <a:p>
                      <a:pPr marL="0" algn="ctr" defTabSz="914400" rtl="0" eaLnBrk="1" fontAlgn="b" latinLnBrk="0" hangingPunct="1"/>
                      <a:r>
                        <a:rPr lang="en-US" sz="1400" kern="1200" dirty="0">
                          <a:solidFill>
                            <a:schemeClr val="dk1"/>
                          </a:solidFill>
                          <a:latin typeface="+mn-lt"/>
                          <a:ea typeface="+mn-ea"/>
                          <a:cs typeface="+mn-cs"/>
                        </a:rPr>
                        <a:t>98 190</a:t>
                      </a:r>
                      <a:endParaRPr lang="ru-RU" sz="1400"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ru-RU" sz="1400" kern="1200" dirty="0">
                          <a:solidFill>
                            <a:schemeClr val="dk1"/>
                          </a:solidFill>
                          <a:latin typeface="+mn-lt"/>
                          <a:ea typeface="+mn-ea"/>
                          <a:cs typeface="+mn-cs"/>
                        </a:rPr>
                        <a:t>84</a:t>
                      </a:r>
                      <a:r>
                        <a:rPr lang="en-US" sz="1400" kern="1200" dirty="0">
                          <a:solidFill>
                            <a:schemeClr val="dk1"/>
                          </a:solidFill>
                          <a:latin typeface="+mn-lt"/>
                          <a:ea typeface="+mn-ea"/>
                          <a:cs typeface="+mn-cs"/>
                        </a:rPr>
                        <a:t> </a:t>
                      </a:r>
                      <a:r>
                        <a:rPr lang="ru-RU" sz="1400" kern="1200" dirty="0">
                          <a:solidFill>
                            <a:schemeClr val="dk1"/>
                          </a:solidFill>
                          <a:latin typeface="+mn-lt"/>
                          <a:ea typeface="+mn-ea"/>
                          <a:cs typeface="+mn-cs"/>
                        </a:rPr>
                        <a:t>870</a:t>
                      </a:r>
                    </a:p>
                  </a:txBody>
                  <a:tcPr marL="9525" marR="9525" marT="9525" marB="0" anchor="ctr"/>
                </a:tc>
                <a:tc rowSpan="3">
                  <a:txBody>
                    <a:bodyPr/>
                    <a:lstStyle/>
                    <a:p>
                      <a:pPr algn="ctr"/>
                      <a:r>
                        <a:rPr lang="en-US" sz="1400" dirty="0"/>
                        <a:t>56 700</a:t>
                      </a:r>
                      <a:endParaRPr lang="ru-RU" sz="1400" dirty="0"/>
                    </a:p>
                  </a:txBody>
                  <a:tcPr anchor="ctr"/>
                </a:tc>
                <a:tc rowSpan="3">
                  <a:txBody>
                    <a:bodyPr/>
                    <a:lstStyle/>
                    <a:p>
                      <a:pPr algn="ctr"/>
                      <a:r>
                        <a:rPr lang="en-US" sz="1400" dirty="0"/>
                        <a:t>34 000</a:t>
                      </a:r>
                      <a:endParaRPr lang="ru-RU"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baseline="0" dirty="0">
                          <a:solidFill>
                            <a:srgbClr val="008D00"/>
                          </a:solidFill>
                        </a:rPr>
                        <a:t>58 000</a:t>
                      </a:r>
                    </a:p>
                  </a:txBody>
                  <a:tcPr anchor="ctr"/>
                </a:tc>
                <a:extLst>
                  <a:ext uri="{0D108BD9-81ED-4DB2-BD59-A6C34878D82A}">
                    <a16:rowId xmlns:a16="http://schemas.microsoft.com/office/drawing/2014/main" val="10001"/>
                  </a:ext>
                </a:extLst>
              </a:tr>
              <a:tr h="370840">
                <a:tc>
                  <a:txBody>
                    <a:bodyPr/>
                    <a:lstStyle/>
                    <a:p>
                      <a:pPr algn="ctr"/>
                      <a:r>
                        <a:rPr lang="ru-RU" sz="1400" dirty="0"/>
                        <a:t>10%</a:t>
                      </a:r>
                    </a:p>
                  </a:txBody>
                  <a:tcPr anchor="ctr"/>
                </a:tc>
                <a:tc>
                  <a:txBody>
                    <a:bodyPr/>
                    <a:lstStyle/>
                    <a:p>
                      <a:pPr marL="0" algn="ctr" defTabSz="914400" rtl="0" eaLnBrk="1" fontAlgn="b" latinLnBrk="0" hangingPunct="1"/>
                      <a:r>
                        <a:rPr lang="en-US" sz="1400" b="1" kern="1200" dirty="0">
                          <a:solidFill>
                            <a:schemeClr val="dk1"/>
                          </a:solidFill>
                          <a:latin typeface="+mn-lt"/>
                          <a:ea typeface="+mn-ea"/>
                          <a:cs typeface="+mn-cs"/>
                        </a:rPr>
                        <a:t>109 100</a:t>
                      </a:r>
                      <a:endParaRPr lang="ru-RU" sz="1400" b="1" kern="1200" dirty="0">
                        <a:solidFill>
                          <a:schemeClr val="dk1"/>
                        </a:solidFill>
                        <a:latin typeface="+mn-lt"/>
                        <a:ea typeface="+mn-ea"/>
                        <a:cs typeface="+mn-cs"/>
                      </a:endParaRPr>
                    </a:p>
                  </a:txBody>
                  <a:tcPr anchor="ctr"/>
                </a:tc>
                <a:tc>
                  <a:txBody>
                    <a:bodyPr/>
                    <a:lstStyle/>
                    <a:p>
                      <a:pPr marL="0" algn="ctr" defTabSz="914400" rtl="0" eaLnBrk="1" fontAlgn="b" latinLnBrk="0" hangingPunct="1"/>
                      <a:r>
                        <a:rPr lang="en-US" sz="1400" b="1" kern="1200" dirty="0">
                          <a:solidFill>
                            <a:schemeClr val="dk1"/>
                          </a:solidFill>
                          <a:latin typeface="+mn-lt"/>
                          <a:ea typeface="+mn-ea"/>
                          <a:cs typeface="+mn-cs"/>
                        </a:rPr>
                        <a:t>94 300</a:t>
                      </a:r>
                      <a:endParaRPr lang="ru-RU" sz="1400" b="1" kern="1200" dirty="0">
                        <a:solidFill>
                          <a:schemeClr val="dk1"/>
                        </a:solidFill>
                        <a:latin typeface="+mn-lt"/>
                        <a:ea typeface="+mn-ea"/>
                        <a:cs typeface="+mn-cs"/>
                      </a:endParaRPr>
                    </a:p>
                  </a:txBody>
                  <a:tcPr anchor="ctr"/>
                </a:tc>
                <a:tc vMerge="1">
                  <a:txBody>
                    <a:bodyPr/>
                    <a:lstStyle/>
                    <a:p>
                      <a:pPr algn="ctr"/>
                      <a:endParaRPr lang="ru-RU" sz="1400" dirty="0"/>
                    </a:p>
                  </a:txBody>
                  <a:tcPr anchor="ctr"/>
                </a:tc>
                <a:tc vMerge="1">
                  <a:txBody>
                    <a:bodyPr/>
                    <a:lstStyle/>
                    <a:p>
                      <a:pPr marL="0" algn="ctr" defTabSz="914400" rtl="0" eaLnBrk="1" fontAlgn="b" latinLnBrk="0" hangingPunct="1"/>
                      <a:endParaRPr lang="ru-RU" sz="1400" kern="1200" dirty="0">
                        <a:solidFill>
                          <a:schemeClr val="dk1"/>
                        </a:solidFill>
                        <a:latin typeface="+mn-lt"/>
                        <a:ea typeface="+mn-ea"/>
                        <a:cs typeface="+mn-cs"/>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baseline="0" dirty="0">
                          <a:solidFill>
                            <a:srgbClr val="008D00"/>
                          </a:solidFill>
                        </a:rPr>
                        <a:t>63 800</a:t>
                      </a:r>
                    </a:p>
                  </a:txBody>
                  <a:tcPr anchor="ctr"/>
                </a:tc>
                <a:extLst>
                  <a:ext uri="{0D108BD9-81ED-4DB2-BD59-A6C34878D82A}">
                    <a16:rowId xmlns:a16="http://schemas.microsoft.com/office/drawing/2014/main" val="10002"/>
                  </a:ext>
                </a:extLst>
              </a:tr>
              <a:tr h="418067">
                <a:tc>
                  <a:txBody>
                    <a:bodyPr/>
                    <a:lstStyle/>
                    <a:p>
                      <a:pPr algn="ctr"/>
                      <a:r>
                        <a:rPr lang="ru-RU" sz="1400" dirty="0"/>
                        <a:t>20%</a:t>
                      </a:r>
                    </a:p>
                  </a:txBody>
                  <a:tcPr anchor="ctr"/>
                </a:tc>
                <a:tc>
                  <a:txBody>
                    <a:bodyPr/>
                    <a:lstStyle/>
                    <a:p>
                      <a:pPr marL="0" algn="l" defTabSz="914400" rtl="0" eaLnBrk="1" fontAlgn="b" latinLnBrk="0" hangingPunct="1"/>
                      <a:r>
                        <a:rPr lang="ru-RU" sz="1400" kern="1200" dirty="0">
                          <a:solidFill>
                            <a:schemeClr val="dk1"/>
                          </a:solidFill>
                          <a:latin typeface="+mn-lt"/>
                          <a:ea typeface="+mn-ea"/>
                          <a:cs typeface="+mn-cs"/>
                        </a:rPr>
                        <a:t>           </a:t>
                      </a:r>
                      <a:r>
                        <a:rPr lang="en-US" sz="1400" kern="1200" dirty="0">
                          <a:solidFill>
                            <a:schemeClr val="dk1"/>
                          </a:solidFill>
                          <a:latin typeface="+mn-lt"/>
                          <a:ea typeface="+mn-ea"/>
                          <a:cs typeface="+mn-cs"/>
                        </a:rPr>
                        <a:t>120 010</a:t>
                      </a:r>
                      <a:endParaRPr lang="ru-RU" sz="1400" kern="1200" dirty="0">
                        <a:solidFill>
                          <a:schemeClr val="dk1"/>
                        </a:solidFill>
                        <a:latin typeface="+mn-lt"/>
                        <a:ea typeface="+mn-ea"/>
                        <a:cs typeface="+mn-cs"/>
                      </a:endParaRPr>
                    </a:p>
                  </a:txBody>
                  <a:tcPr marL="9525" marR="9525" marT="9525" marB="0" anchor="ctr"/>
                </a:tc>
                <a:tc>
                  <a:txBody>
                    <a:bodyPr/>
                    <a:lstStyle/>
                    <a:p>
                      <a:pPr marL="0" algn="l" defTabSz="914400" rtl="0" eaLnBrk="1" fontAlgn="b" latinLnBrk="0" hangingPunct="1"/>
                      <a:r>
                        <a:rPr lang="ru-RU" sz="1400" kern="1200" dirty="0">
                          <a:solidFill>
                            <a:schemeClr val="dk1"/>
                          </a:solidFill>
                          <a:latin typeface="+mn-lt"/>
                          <a:ea typeface="+mn-ea"/>
                          <a:cs typeface="+mn-cs"/>
                        </a:rPr>
                        <a:t>           </a:t>
                      </a:r>
                      <a:r>
                        <a:rPr lang="en-US" sz="1400" kern="1200" dirty="0">
                          <a:solidFill>
                            <a:schemeClr val="dk1"/>
                          </a:solidFill>
                          <a:latin typeface="+mn-lt"/>
                          <a:ea typeface="+mn-ea"/>
                          <a:cs typeface="+mn-cs"/>
                        </a:rPr>
                        <a:t>103 730</a:t>
                      </a:r>
                      <a:endParaRPr lang="ru-RU" sz="1400" kern="1200" dirty="0">
                        <a:solidFill>
                          <a:schemeClr val="dk1"/>
                        </a:solidFill>
                        <a:latin typeface="+mn-lt"/>
                        <a:ea typeface="+mn-ea"/>
                        <a:cs typeface="+mn-cs"/>
                      </a:endParaRPr>
                    </a:p>
                  </a:txBody>
                  <a:tcPr marL="9525" marR="9525" marT="9525" marB="0" anchor="ctr"/>
                </a:tc>
                <a:tc vMerge="1">
                  <a:txBody>
                    <a:bodyPr/>
                    <a:lstStyle/>
                    <a:p>
                      <a:pPr algn="ctr"/>
                      <a:endParaRPr lang="ru-RU" sz="1400" dirty="0"/>
                    </a:p>
                  </a:txBody>
                  <a:tcPr anchor="ctr"/>
                </a:tc>
                <a:tc vMerge="1">
                  <a:txBody>
                    <a:bodyPr/>
                    <a:lstStyle/>
                    <a:p>
                      <a:pPr marL="0" algn="ctr" defTabSz="914400" rtl="0" eaLnBrk="1" fontAlgn="b" latinLnBrk="0" hangingPunct="1"/>
                      <a:endParaRPr lang="ru-RU" sz="1400" kern="1200" dirty="0">
                        <a:solidFill>
                          <a:schemeClr val="dk1"/>
                        </a:solidFill>
                        <a:latin typeface="+mn-lt"/>
                        <a:ea typeface="+mn-ea"/>
                        <a:cs typeface="+mn-cs"/>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bg1">
                              <a:lumMod val="50000"/>
                            </a:schemeClr>
                          </a:solidFill>
                        </a:rPr>
                        <a:t>69 600</a:t>
                      </a:r>
                      <a:endParaRPr lang="ru-RU" sz="1400" b="1" baseline="0" dirty="0">
                        <a:solidFill>
                          <a:schemeClr val="bg1">
                            <a:lumMod val="50000"/>
                          </a:schemeClr>
                        </a:solidFill>
                      </a:endParaRPr>
                    </a:p>
                  </a:txBody>
                  <a:tcPr anchor="ctr"/>
                </a:tc>
                <a:extLst>
                  <a:ext uri="{0D108BD9-81ED-4DB2-BD59-A6C34878D82A}">
                    <a16:rowId xmlns:a16="http://schemas.microsoft.com/office/drawing/2014/main" val="10003"/>
                  </a:ext>
                </a:extLst>
              </a:tr>
            </a:tbl>
          </a:graphicData>
        </a:graphic>
      </p:graphicFrame>
      <p:sp>
        <p:nvSpPr>
          <p:cNvPr id="5" name="TextBox 4"/>
          <p:cNvSpPr txBox="1"/>
          <p:nvPr/>
        </p:nvSpPr>
        <p:spPr>
          <a:xfrm>
            <a:off x="583860" y="6214586"/>
            <a:ext cx="10984253" cy="169277"/>
          </a:xfrm>
          <a:prstGeom prst="rect">
            <a:avLst/>
          </a:prstGeom>
          <a:noFill/>
        </p:spPr>
        <p:txBody>
          <a:bodyPr wrap="square" lIns="0" tIns="0" rIns="0" bIns="0" rtlCol="0">
            <a:spAutoFit/>
          </a:bodyPr>
          <a:lstStyle/>
          <a:p>
            <a:pPr algn="l">
              <a:spcAft>
                <a:spcPts val="600"/>
              </a:spcAft>
            </a:pPr>
            <a:r>
              <a:rPr lang="en-US" sz="1100" b="1" i="1" dirty="0"/>
              <a:t>Source</a:t>
            </a:r>
            <a:r>
              <a:rPr lang="ru-RU" sz="1100" b="1" i="1"/>
              <a:t>:</a:t>
            </a:r>
            <a:r>
              <a:rPr lang="en-US" sz="1100" b="1" i="1"/>
              <a:t> </a:t>
            </a:r>
            <a:r>
              <a:rPr lang="en-US" sz="1100" i="1"/>
              <a:t>U.S. </a:t>
            </a:r>
            <a:r>
              <a:rPr lang="en-US" sz="1100" i="1" dirty="0"/>
              <a:t>Department of Energy</a:t>
            </a:r>
            <a:r>
              <a:rPr lang="ru-RU" sz="1100" i="1" dirty="0"/>
              <a:t>, 2015:  </a:t>
            </a:r>
            <a:r>
              <a:rPr lang="en-US" sz="1100" i="1" dirty="0"/>
              <a:t>Appendix </a:t>
            </a:r>
            <a:r>
              <a:rPr lang="ru-RU" sz="1100" i="1" dirty="0"/>
              <a:t>А1</a:t>
            </a:r>
            <a:r>
              <a:rPr lang="en-US" sz="1100" i="1" dirty="0"/>
              <a:t>,</a:t>
            </a:r>
            <a:r>
              <a:rPr lang="ru-RU" sz="1100" i="1" dirty="0"/>
              <a:t> </a:t>
            </a:r>
            <a:r>
              <a:rPr lang="en-US" sz="1100" i="1" dirty="0"/>
              <a:t>Bandwidth Study on energy Use and Potential Energy Saving Opportunities </a:t>
            </a:r>
            <a:r>
              <a:rPr lang="en-US" sz="1100" i="1"/>
              <a:t>in U.S. </a:t>
            </a:r>
            <a:r>
              <a:rPr lang="en-US" sz="1100" i="1" dirty="0"/>
              <a:t>Petroleum Refining</a:t>
            </a:r>
            <a:endParaRPr lang="ru-RU" sz="1100" i="1" dirty="0" err="1"/>
          </a:p>
        </p:txBody>
      </p:sp>
      <p:sp>
        <p:nvSpPr>
          <p:cNvPr id="6" name="Прямоугольник 5"/>
          <p:cNvSpPr/>
          <p:nvPr/>
        </p:nvSpPr>
        <p:spPr>
          <a:xfrm>
            <a:off x="2686326" y="3748852"/>
            <a:ext cx="2031325" cy="261610"/>
          </a:xfrm>
          <a:prstGeom prst="rect">
            <a:avLst/>
          </a:prstGeom>
        </p:spPr>
        <p:txBody>
          <a:bodyPr wrap="square">
            <a:spAutoFit/>
          </a:bodyPr>
          <a:lstStyle/>
          <a:p>
            <a:r>
              <a:rPr lang="en-US" sz="1000"/>
              <a:t>U.S. </a:t>
            </a:r>
            <a:r>
              <a:rPr lang="en-US" sz="1000" dirty="0"/>
              <a:t>DOE</a:t>
            </a:r>
            <a:r>
              <a:rPr lang="ru-RU" sz="1000" dirty="0"/>
              <a:t>, </a:t>
            </a:r>
            <a:r>
              <a:rPr lang="en-US" sz="1000" dirty="0">
                <a:solidFill>
                  <a:srgbClr val="000000"/>
                </a:solidFill>
                <a:latin typeface="Arial" panose="020B0604020202020204" pitchFamily="34" charset="0"/>
              </a:rPr>
              <a:t>2007 </a:t>
            </a:r>
            <a:r>
              <a:rPr lang="en-US" sz="1100" dirty="0">
                <a:solidFill>
                  <a:srgbClr val="000000"/>
                </a:solidFill>
                <a:latin typeface="Arial" panose="020B0604020202020204" pitchFamily="34" charset="0"/>
              </a:rPr>
              <a:t>	</a:t>
            </a:r>
          </a:p>
        </p:txBody>
      </p:sp>
      <p:sp>
        <p:nvSpPr>
          <p:cNvPr id="7" name="Прямоугольник 6"/>
          <p:cNvSpPr/>
          <p:nvPr/>
        </p:nvSpPr>
        <p:spPr>
          <a:xfrm>
            <a:off x="4623482" y="3751979"/>
            <a:ext cx="3393822" cy="707886"/>
          </a:xfrm>
          <a:prstGeom prst="rect">
            <a:avLst/>
          </a:prstGeom>
        </p:spPr>
        <p:txBody>
          <a:bodyPr wrap="square">
            <a:spAutoFit/>
          </a:bodyPr>
          <a:lstStyle/>
          <a:p>
            <a:r>
              <a:rPr lang="en-US" sz="1000" dirty="0">
                <a:solidFill>
                  <a:srgbClr val="000000"/>
                </a:solidFill>
                <a:latin typeface="Arial" panose="020B0604020202020204" pitchFamily="34" charset="0"/>
              </a:rPr>
              <a:t>LBNL 2005a; SEP 2013; DOE 2013; ExxonMobil 2013; McKinsey 2009; LBNL 2005b; </a:t>
            </a:r>
            <a:r>
              <a:rPr lang="en-US" sz="1000" dirty="0" err="1">
                <a:solidFill>
                  <a:srgbClr val="000000"/>
                </a:solidFill>
                <a:latin typeface="Arial" panose="020B0604020202020204" pitchFamily="34" charset="0"/>
              </a:rPr>
              <a:t>Tarighaleslami</a:t>
            </a:r>
            <a:r>
              <a:rPr lang="en-US" sz="1000" dirty="0">
                <a:solidFill>
                  <a:srgbClr val="000000"/>
                </a:solidFill>
                <a:latin typeface="Arial" panose="020B0604020202020204" pitchFamily="34" charset="0"/>
              </a:rPr>
              <a:t> </a:t>
            </a:r>
            <a:r>
              <a:rPr lang="en-US" sz="1000">
                <a:solidFill>
                  <a:srgbClr val="000000"/>
                </a:solidFill>
                <a:latin typeface="Arial" panose="020B0604020202020204" pitchFamily="34" charset="0"/>
              </a:rPr>
              <a:t>et al. </a:t>
            </a:r>
            <a:r>
              <a:rPr lang="en-US" sz="1000" dirty="0">
                <a:solidFill>
                  <a:srgbClr val="000000"/>
                </a:solidFill>
                <a:latin typeface="Arial" panose="020B0604020202020204" pitchFamily="34" charset="0"/>
              </a:rPr>
              <a:t>2011; Zhang </a:t>
            </a:r>
            <a:r>
              <a:rPr lang="en-US" sz="1000">
                <a:solidFill>
                  <a:srgbClr val="000000"/>
                </a:solidFill>
                <a:latin typeface="Arial" panose="020B0604020202020204" pitchFamily="34" charset="0"/>
              </a:rPr>
              <a:t>et al. </a:t>
            </a:r>
            <a:r>
              <a:rPr lang="en-US" sz="1000" dirty="0">
                <a:solidFill>
                  <a:srgbClr val="000000"/>
                </a:solidFill>
                <a:latin typeface="Arial" panose="020B0604020202020204" pitchFamily="34" charset="0"/>
              </a:rPr>
              <a:t>2012; </a:t>
            </a:r>
            <a:r>
              <a:rPr lang="en-US" sz="1000" dirty="0" err="1">
                <a:solidFill>
                  <a:srgbClr val="000000"/>
                </a:solidFill>
                <a:latin typeface="Arial" panose="020B0604020202020204" pitchFamily="34" charset="0"/>
              </a:rPr>
              <a:t>Varga</a:t>
            </a:r>
            <a:r>
              <a:rPr lang="en-US" sz="1000" dirty="0">
                <a:solidFill>
                  <a:srgbClr val="000000"/>
                </a:solidFill>
                <a:latin typeface="Arial" panose="020B0604020202020204" pitchFamily="34" charset="0"/>
              </a:rPr>
              <a:t> </a:t>
            </a:r>
            <a:r>
              <a:rPr lang="en-US" sz="1000">
                <a:solidFill>
                  <a:srgbClr val="000000"/>
                </a:solidFill>
                <a:latin typeface="Arial" panose="020B0604020202020204" pitchFamily="34" charset="0"/>
              </a:rPr>
              <a:t>et al. </a:t>
            </a:r>
            <a:r>
              <a:rPr lang="en-US" sz="1000" dirty="0">
                <a:solidFill>
                  <a:srgbClr val="000000"/>
                </a:solidFill>
                <a:latin typeface="Arial" panose="020B0604020202020204" pitchFamily="34" charset="0"/>
              </a:rPr>
              <a:t>2010; </a:t>
            </a:r>
            <a:r>
              <a:rPr lang="en-US" sz="1000" dirty="0" err="1">
                <a:solidFill>
                  <a:srgbClr val="000000"/>
                </a:solidFill>
                <a:latin typeface="Arial" panose="020B0604020202020204" pitchFamily="34" charset="0"/>
              </a:rPr>
              <a:t>Bulasara</a:t>
            </a:r>
            <a:r>
              <a:rPr lang="en-US" sz="1000" dirty="0">
                <a:solidFill>
                  <a:srgbClr val="000000"/>
                </a:solidFill>
                <a:latin typeface="Arial" panose="020B0604020202020204" pitchFamily="34" charset="0"/>
              </a:rPr>
              <a:t> </a:t>
            </a:r>
            <a:r>
              <a:rPr lang="en-US" sz="1000">
                <a:solidFill>
                  <a:srgbClr val="000000"/>
                </a:solidFill>
                <a:latin typeface="Arial" panose="020B0604020202020204" pitchFamily="34" charset="0"/>
              </a:rPr>
              <a:t>et al. </a:t>
            </a:r>
            <a:r>
              <a:rPr lang="en-US" sz="1000" dirty="0">
                <a:solidFill>
                  <a:srgbClr val="000000"/>
                </a:solidFill>
                <a:latin typeface="Arial" panose="020B0604020202020204" pitchFamily="34" charset="0"/>
              </a:rPr>
              <a:t>2009; </a:t>
            </a:r>
            <a:r>
              <a:rPr lang="en-US" sz="1000" dirty="0" err="1">
                <a:solidFill>
                  <a:srgbClr val="000000"/>
                </a:solidFill>
                <a:latin typeface="Arial" panose="020B0604020202020204" pitchFamily="34" charset="0"/>
              </a:rPr>
              <a:t>Kumana</a:t>
            </a:r>
            <a:r>
              <a:rPr lang="en-US" sz="1000" dirty="0">
                <a:solidFill>
                  <a:srgbClr val="000000"/>
                </a:solidFill>
                <a:latin typeface="Arial" panose="020B0604020202020204" pitchFamily="34" charset="0"/>
              </a:rPr>
              <a:t> &amp; Associates 2013 	</a:t>
            </a:r>
          </a:p>
        </p:txBody>
      </p:sp>
      <p:sp>
        <p:nvSpPr>
          <p:cNvPr id="8" name="Прямоугольник 7"/>
          <p:cNvSpPr/>
          <p:nvPr/>
        </p:nvSpPr>
        <p:spPr>
          <a:xfrm>
            <a:off x="10345825" y="3767548"/>
            <a:ext cx="1764973" cy="261610"/>
          </a:xfrm>
          <a:prstGeom prst="rect">
            <a:avLst/>
          </a:prstGeom>
        </p:spPr>
        <p:txBody>
          <a:bodyPr wrap="square">
            <a:spAutoFit/>
          </a:bodyPr>
          <a:lstStyle/>
          <a:p>
            <a:r>
              <a:rPr lang="en-US" sz="1000" dirty="0">
                <a:solidFill>
                  <a:srgbClr val="000000"/>
                </a:solidFill>
                <a:latin typeface="Arial" panose="020B0604020202020204" pitchFamily="34" charset="0"/>
              </a:rPr>
              <a:t>Project data</a:t>
            </a:r>
            <a:r>
              <a:rPr lang="en-US" sz="1100" dirty="0">
                <a:solidFill>
                  <a:srgbClr val="000000"/>
                </a:solidFill>
                <a:latin typeface="Arial" panose="020B0604020202020204" pitchFamily="34" charset="0"/>
              </a:rPr>
              <a:t>	</a:t>
            </a:r>
          </a:p>
        </p:txBody>
      </p:sp>
      <p:sp>
        <p:nvSpPr>
          <p:cNvPr id="9" name="Прямоугольник 8"/>
          <p:cNvSpPr/>
          <p:nvPr/>
        </p:nvSpPr>
        <p:spPr>
          <a:xfrm>
            <a:off x="5798204" y="1102931"/>
            <a:ext cx="2031325" cy="400110"/>
          </a:xfrm>
          <a:prstGeom prst="rect">
            <a:avLst/>
          </a:prstGeom>
        </p:spPr>
        <p:txBody>
          <a:bodyPr wrap="none">
            <a:spAutoFit/>
          </a:bodyPr>
          <a:lstStyle/>
          <a:p>
            <a:r>
              <a:rPr lang="en-US" sz="1600" b="1" dirty="0">
                <a:solidFill>
                  <a:srgbClr val="000000"/>
                </a:solidFill>
                <a:latin typeface="Arial" panose="020B0604020202020204" pitchFamily="34" charset="0"/>
              </a:rPr>
              <a:t>BTU / barrel</a:t>
            </a:r>
            <a:r>
              <a:rPr lang="en-US" sz="2000" b="1" dirty="0">
                <a:solidFill>
                  <a:srgbClr val="000000"/>
                </a:solidFill>
                <a:latin typeface="Arial" panose="020B0604020202020204" pitchFamily="34" charset="0"/>
              </a:rPr>
              <a:t>	</a:t>
            </a:r>
          </a:p>
        </p:txBody>
      </p:sp>
      <p:sp>
        <p:nvSpPr>
          <p:cNvPr id="10" name="Прямоугольник 9"/>
          <p:cNvSpPr/>
          <p:nvPr/>
        </p:nvSpPr>
        <p:spPr>
          <a:xfrm>
            <a:off x="8017304" y="3738545"/>
            <a:ext cx="2138875" cy="261610"/>
          </a:xfrm>
          <a:prstGeom prst="rect">
            <a:avLst/>
          </a:prstGeom>
        </p:spPr>
        <p:txBody>
          <a:bodyPr wrap="square">
            <a:spAutoFit/>
          </a:bodyPr>
          <a:lstStyle/>
          <a:p>
            <a:r>
              <a:rPr lang="en-US" sz="1000"/>
              <a:t>U.S. </a:t>
            </a:r>
            <a:r>
              <a:rPr lang="en-US" sz="1000" dirty="0"/>
              <a:t>DOE 2015</a:t>
            </a:r>
            <a:r>
              <a:rPr lang="en-US" sz="1100" dirty="0">
                <a:solidFill>
                  <a:srgbClr val="000000"/>
                </a:solidFill>
                <a:latin typeface="Arial" panose="020B0604020202020204" pitchFamily="34" charset="0"/>
              </a:rPr>
              <a:t>	</a:t>
            </a:r>
          </a:p>
        </p:txBody>
      </p:sp>
      <p:sp>
        <p:nvSpPr>
          <p:cNvPr id="11" name="Прямоугольник 10"/>
          <p:cNvSpPr/>
          <p:nvPr/>
        </p:nvSpPr>
        <p:spPr>
          <a:xfrm>
            <a:off x="640554" y="4732697"/>
            <a:ext cx="11004677" cy="830997"/>
          </a:xfrm>
          <a:prstGeom prst="rect">
            <a:avLst/>
          </a:prstGeom>
        </p:spPr>
        <p:txBody>
          <a:bodyPr wrap="square">
            <a:spAutoFit/>
          </a:bodyPr>
          <a:lstStyle/>
          <a:p>
            <a:r>
              <a:rPr lang="en-US" sz="2400" dirty="0">
                <a:solidFill>
                  <a:schemeClr val="bg1"/>
                </a:solidFill>
              </a:rPr>
              <a:t>Modern hardware and “Clean-as-you-go” service model empowered over 42% fuel and CO2 reduction </a:t>
            </a:r>
            <a:r>
              <a:rPr lang="en-US" sz="2400" b="1" dirty="0">
                <a:solidFill>
                  <a:schemeClr val="bg1"/>
                </a:solidFill>
              </a:rPr>
              <a:t>(~130 000 tons CO2 per year </a:t>
            </a:r>
            <a:r>
              <a:rPr lang="en-US" sz="1600" dirty="0">
                <a:solidFill>
                  <a:schemeClr val="bg1"/>
                </a:solidFill>
              </a:rPr>
              <a:t>on a 100 kbbl/day CDU</a:t>
            </a:r>
            <a:r>
              <a:rPr lang="en-US" sz="2400" b="1" dirty="0">
                <a:solidFill>
                  <a:schemeClr val="bg1"/>
                </a:solidFill>
              </a:rPr>
              <a:t>)</a:t>
            </a:r>
            <a:endParaRPr lang="ru-RU" sz="2400" b="1" dirty="0">
              <a:solidFill>
                <a:schemeClr val="bg1"/>
              </a:solidFill>
            </a:endParaRPr>
          </a:p>
        </p:txBody>
      </p:sp>
      <p:sp>
        <p:nvSpPr>
          <p:cNvPr id="15" name="Прямоугольник 14"/>
          <p:cNvSpPr/>
          <p:nvPr/>
        </p:nvSpPr>
        <p:spPr>
          <a:xfrm>
            <a:off x="1629083" y="2660753"/>
            <a:ext cx="274434" cy="369332"/>
          </a:xfrm>
          <a:prstGeom prst="rect">
            <a:avLst/>
          </a:prstGeom>
        </p:spPr>
        <p:txBody>
          <a:bodyPr wrap="none">
            <a:spAutoFit/>
          </a:bodyPr>
          <a:lstStyle/>
          <a:p>
            <a:r>
              <a:rPr lang="en-US" dirty="0"/>
              <a:t>*</a:t>
            </a:r>
            <a:endParaRPr lang="ru-RU" dirty="0"/>
          </a:p>
        </p:txBody>
      </p:sp>
      <p:sp>
        <p:nvSpPr>
          <p:cNvPr id="16" name="Прямоугольник 15"/>
          <p:cNvSpPr/>
          <p:nvPr/>
        </p:nvSpPr>
        <p:spPr>
          <a:xfrm>
            <a:off x="3600327" y="2646005"/>
            <a:ext cx="364202" cy="369332"/>
          </a:xfrm>
          <a:prstGeom prst="rect">
            <a:avLst/>
          </a:prstGeom>
        </p:spPr>
        <p:txBody>
          <a:bodyPr wrap="none">
            <a:spAutoFit/>
          </a:bodyPr>
          <a:lstStyle/>
          <a:p>
            <a:r>
              <a:rPr lang="en-US" dirty="0"/>
              <a:t>**</a:t>
            </a:r>
            <a:endParaRPr lang="ru-RU" dirty="0"/>
          </a:p>
        </p:txBody>
      </p:sp>
      <p:sp>
        <p:nvSpPr>
          <p:cNvPr id="18" name="Прямоугольник 17"/>
          <p:cNvSpPr/>
          <p:nvPr/>
        </p:nvSpPr>
        <p:spPr>
          <a:xfrm>
            <a:off x="2509879" y="3654071"/>
            <a:ext cx="325730" cy="307777"/>
          </a:xfrm>
          <a:prstGeom prst="rect">
            <a:avLst/>
          </a:prstGeom>
        </p:spPr>
        <p:txBody>
          <a:bodyPr wrap="none">
            <a:spAutoFit/>
          </a:bodyPr>
          <a:lstStyle/>
          <a:p>
            <a:r>
              <a:rPr lang="en-US" sz="1400" dirty="0"/>
              <a:t>**</a:t>
            </a:r>
            <a:endParaRPr lang="ru-RU" sz="1400" dirty="0"/>
          </a:p>
        </p:txBody>
      </p:sp>
      <p:sp>
        <p:nvSpPr>
          <p:cNvPr id="19" name="Прямоугольник 18"/>
          <p:cNvSpPr/>
          <p:nvPr/>
        </p:nvSpPr>
        <p:spPr>
          <a:xfrm>
            <a:off x="872694" y="3736559"/>
            <a:ext cx="1562441" cy="415498"/>
          </a:xfrm>
          <a:prstGeom prst="rect">
            <a:avLst/>
          </a:prstGeom>
        </p:spPr>
        <p:txBody>
          <a:bodyPr wrap="square">
            <a:spAutoFit/>
          </a:bodyPr>
          <a:lstStyle/>
          <a:p>
            <a:r>
              <a:rPr lang="en-US" sz="1000" dirty="0"/>
              <a:t>Current Typical assumes </a:t>
            </a:r>
            <a:r>
              <a:rPr lang="ru-RU" sz="1000" dirty="0"/>
              <a:t>10%</a:t>
            </a:r>
            <a:r>
              <a:rPr lang="en-US" sz="1000" dirty="0"/>
              <a:t> case</a:t>
            </a:r>
            <a:r>
              <a:rPr lang="ru-RU" sz="1000" dirty="0"/>
              <a:t> </a:t>
            </a:r>
            <a:endParaRPr lang="en-US" sz="1100" dirty="0">
              <a:solidFill>
                <a:srgbClr val="000000"/>
              </a:solidFill>
              <a:latin typeface="Arial" panose="020B0604020202020204" pitchFamily="34" charset="0"/>
            </a:endParaRPr>
          </a:p>
        </p:txBody>
      </p:sp>
      <p:sp>
        <p:nvSpPr>
          <p:cNvPr id="20" name="Прямоугольник 19"/>
          <p:cNvSpPr/>
          <p:nvPr/>
        </p:nvSpPr>
        <p:spPr>
          <a:xfrm>
            <a:off x="735492" y="3660394"/>
            <a:ext cx="264816" cy="338554"/>
          </a:xfrm>
          <a:prstGeom prst="rect">
            <a:avLst/>
          </a:prstGeom>
        </p:spPr>
        <p:txBody>
          <a:bodyPr wrap="none">
            <a:spAutoFit/>
          </a:bodyPr>
          <a:lstStyle/>
          <a:p>
            <a:r>
              <a:rPr lang="en-US" sz="1600" dirty="0"/>
              <a:t>*</a:t>
            </a:r>
            <a:endParaRPr lang="ru-RU" sz="1600" dirty="0"/>
          </a:p>
        </p:txBody>
      </p:sp>
      <p:sp>
        <p:nvSpPr>
          <p:cNvPr id="21" name="Прямоугольник 20"/>
          <p:cNvSpPr/>
          <p:nvPr/>
        </p:nvSpPr>
        <p:spPr>
          <a:xfrm>
            <a:off x="5270493" y="2660753"/>
            <a:ext cx="453970" cy="369332"/>
          </a:xfrm>
          <a:prstGeom prst="rect">
            <a:avLst/>
          </a:prstGeom>
        </p:spPr>
        <p:txBody>
          <a:bodyPr wrap="none">
            <a:spAutoFit/>
          </a:bodyPr>
          <a:lstStyle/>
          <a:p>
            <a:r>
              <a:rPr lang="en-US" dirty="0"/>
              <a:t>*</a:t>
            </a:r>
            <a:r>
              <a:rPr lang="ru-RU" dirty="0"/>
              <a:t>*</a:t>
            </a:r>
            <a:r>
              <a:rPr lang="en-US" dirty="0"/>
              <a:t>*</a:t>
            </a:r>
            <a:endParaRPr lang="ru-RU" dirty="0"/>
          </a:p>
        </p:txBody>
      </p:sp>
      <p:sp>
        <p:nvSpPr>
          <p:cNvPr id="23" name="Прямоугольник 22"/>
          <p:cNvSpPr/>
          <p:nvPr/>
        </p:nvSpPr>
        <p:spPr>
          <a:xfrm>
            <a:off x="10125544" y="4104359"/>
            <a:ext cx="2066456" cy="261610"/>
          </a:xfrm>
          <a:prstGeom prst="rect">
            <a:avLst/>
          </a:prstGeom>
        </p:spPr>
        <p:txBody>
          <a:bodyPr wrap="square">
            <a:spAutoFit/>
          </a:bodyPr>
          <a:lstStyle/>
          <a:p>
            <a:r>
              <a:rPr lang="en-US" sz="1100" dirty="0">
                <a:solidFill>
                  <a:srgbClr val="000000"/>
                </a:solidFill>
                <a:latin typeface="Arial" panose="020B0604020202020204" pitchFamily="34" charset="0"/>
              </a:rPr>
              <a:t>	</a:t>
            </a:r>
          </a:p>
        </p:txBody>
      </p:sp>
      <p:sp>
        <p:nvSpPr>
          <p:cNvPr id="24" name="Прямоугольник 23"/>
          <p:cNvSpPr/>
          <p:nvPr/>
        </p:nvSpPr>
        <p:spPr>
          <a:xfrm>
            <a:off x="4410034" y="3667835"/>
            <a:ext cx="396262" cy="307777"/>
          </a:xfrm>
          <a:prstGeom prst="rect">
            <a:avLst/>
          </a:prstGeom>
        </p:spPr>
        <p:txBody>
          <a:bodyPr wrap="none">
            <a:spAutoFit/>
          </a:bodyPr>
          <a:lstStyle/>
          <a:p>
            <a:r>
              <a:rPr lang="en-US" sz="1400" dirty="0"/>
              <a:t>*</a:t>
            </a:r>
            <a:r>
              <a:rPr lang="ru-RU" sz="1400" dirty="0"/>
              <a:t>*</a:t>
            </a:r>
            <a:r>
              <a:rPr lang="en-US" sz="1400" dirty="0"/>
              <a:t>*</a:t>
            </a:r>
            <a:endParaRPr lang="ru-RU" sz="1400" dirty="0"/>
          </a:p>
        </p:txBody>
      </p:sp>
      <p:sp>
        <p:nvSpPr>
          <p:cNvPr id="26" name="Прямоугольник 25"/>
          <p:cNvSpPr/>
          <p:nvPr/>
        </p:nvSpPr>
        <p:spPr>
          <a:xfrm>
            <a:off x="11152451" y="2298068"/>
            <a:ext cx="543739" cy="369332"/>
          </a:xfrm>
          <a:prstGeom prst="rect">
            <a:avLst/>
          </a:prstGeom>
        </p:spPr>
        <p:txBody>
          <a:bodyPr wrap="none">
            <a:spAutoFit/>
          </a:bodyPr>
          <a:lstStyle/>
          <a:p>
            <a:r>
              <a:rPr lang="en-US" dirty="0"/>
              <a:t>*</a:t>
            </a:r>
            <a:r>
              <a:rPr lang="ru-RU" dirty="0"/>
              <a:t>*</a:t>
            </a:r>
            <a:r>
              <a:rPr lang="en-US" dirty="0"/>
              <a:t>**</a:t>
            </a:r>
            <a:endParaRPr lang="ru-RU" dirty="0"/>
          </a:p>
        </p:txBody>
      </p:sp>
      <p:sp>
        <p:nvSpPr>
          <p:cNvPr id="27" name="Прямоугольник 26"/>
          <p:cNvSpPr/>
          <p:nvPr/>
        </p:nvSpPr>
        <p:spPr>
          <a:xfrm>
            <a:off x="9968976" y="3635977"/>
            <a:ext cx="543739" cy="369332"/>
          </a:xfrm>
          <a:prstGeom prst="rect">
            <a:avLst/>
          </a:prstGeom>
        </p:spPr>
        <p:txBody>
          <a:bodyPr wrap="none">
            <a:spAutoFit/>
          </a:bodyPr>
          <a:lstStyle/>
          <a:p>
            <a:r>
              <a:rPr lang="en-US" dirty="0"/>
              <a:t>*</a:t>
            </a:r>
            <a:r>
              <a:rPr lang="ru-RU" dirty="0"/>
              <a:t>*</a:t>
            </a:r>
            <a:r>
              <a:rPr lang="en-US" dirty="0"/>
              <a:t>**</a:t>
            </a:r>
            <a:endParaRPr lang="ru-RU" dirty="0"/>
          </a:p>
        </p:txBody>
      </p:sp>
    </p:spTree>
    <p:extLst>
      <p:ext uri="{BB962C8B-B14F-4D97-AF65-F5344CB8AC3E}">
        <p14:creationId xmlns:p14="http://schemas.microsoft.com/office/powerpoint/2010/main" val="98951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780044"/>
            <a:ext cx="12192000" cy="2955862"/>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0"/>
          </p:nvPr>
        </p:nvSpPr>
        <p:spPr/>
        <p:txBody>
          <a:bodyPr/>
          <a:lstStyle/>
          <a:p>
            <a:fld id="{BEBBE1A4-B8D4-4FCD-8EBF-3AF890B45536}" type="slidenum">
              <a:rPr lang="ru-RU" smtClean="0">
                <a:solidFill>
                  <a:srgbClr val="007BB7"/>
                </a:solidFill>
              </a:rPr>
              <a:pPr/>
              <a:t>28</a:t>
            </a:fld>
            <a:endParaRPr lang="ru-RU">
              <a:solidFill>
                <a:srgbClr val="007BB7"/>
              </a:solidFill>
            </a:endParaRPr>
          </a:p>
        </p:txBody>
      </p:sp>
      <p:sp>
        <p:nvSpPr>
          <p:cNvPr id="3" name="Заголовок 2"/>
          <p:cNvSpPr>
            <a:spLocks noGrp="1"/>
          </p:cNvSpPr>
          <p:nvPr>
            <p:ph type="title"/>
          </p:nvPr>
        </p:nvSpPr>
        <p:spPr>
          <a:xfrm>
            <a:off x="833446" y="204077"/>
            <a:ext cx="9468000" cy="290849"/>
          </a:xfrm>
        </p:spPr>
        <p:txBody>
          <a:bodyPr/>
          <a:lstStyle/>
          <a:p>
            <a:r>
              <a:rPr lang="en-US" b="1" dirty="0"/>
              <a:t>Q&amp;A</a:t>
            </a:r>
            <a:endParaRPr lang="ru-RU" b="1" dirty="0"/>
          </a:p>
        </p:txBody>
      </p:sp>
      <p:pic>
        <p:nvPicPr>
          <p:cNvPr id="6" name="Рисунок 5"/>
          <p:cNvPicPr>
            <a:picLocks noChangeAspect="1"/>
          </p:cNvPicPr>
          <p:nvPr/>
        </p:nvPicPr>
        <p:blipFill>
          <a:blip r:embed="rId2"/>
          <a:stretch>
            <a:fillRect/>
          </a:stretch>
        </p:blipFill>
        <p:spPr>
          <a:xfrm>
            <a:off x="8141277" y="1509878"/>
            <a:ext cx="3426836" cy="1934074"/>
          </a:xfrm>
          <a:prstGeom prst="rect">
            <a:avLst/>
          </a:prstGeom>
        </p:spPr>
      </p:pic>
      <p:pic>
        <p:nvPicPr>
          <p:cNvPr id="7" name="Рисунок 6"/>
          <p:cNvPicPr>
            <a:picLocks noChangeAspect="1"/>
          </p:cNvPicPr>
          <p:nvPr/>
        </p:nvPicPr>
        <p:blipFill>
          <a:blip r:embed="rId3"/>
          <a:stretch>
            <a:fillRect/>
          </a:stretch>
        </p:blipFill>
        <p:spPr>
          <a:xfrm>
            <a:off x="824002" y="4370989"/>
            <a:ext cx="3429000" cy="1936970"/>
          </a:xfrm>
          <a:prstGeom prst="rect">
            <a:avLst/>
          </a:prstGeom>
        </p:spPr>
      </p:pic>
      <p:sp>
        <p:nvSpPr>
          <p:cNvPr id="10" name="Прямоугольник 9"/>
          <p:cNvSpPr/>
          <p:nvPr/>
        </p:nvSpPr>
        <p:spPr>
          <a:xfrm>
            <a:off x="1657491" y="1059432"/>
            <a:ext cx="1877437" cy="369332"/>
          </a:xfrm>
          <a:prstGeom prst="rect">
            <a:avLst/>
          </a:prstGeom>
        </p:spPr>
        <p:txBody>
          <a:bodyPr wrap="none">
            <a:spAutoFit/>
          </a:bodyPr>
          <a:lstStyle/>
          <a:p>
            <a:r>
              <a:rPr lang="en-US" b="1" dirty="0">
                <a:solidFill>
                  <a:schemeClr val="bg2"/>
                </a:solidFill>
              </a:rPr>
              <a:t>20% fouling tax</a:t>
            </a:r>
            <a:endParaRPr lang="ru-RU" b="1" dirty="0">
              <a:solidFill>
                <a:schemeClr val="bg2"/>
              </a:solidFill>
            </a:endParaRPr>
          </a:p>
        </p:txBody>
      </p:sp>
      <p:sp>
        <p:nvSpPr>
          <p:cNvPr id="11" name="Прямоугольник 10"/>
          <p:cNvSpPr/>
          <p:nvPr/>
        </p:nvSpPr>
        <p:spPr>
          <a:xfrm>
            <a:off x="4622523" y="1045795"/>
            <a:ext cx="3352200" cy="369332"/>
          </a:xfrm>
          <a:prstGeom prst="rect">
            <a:avLst/>
          </a:prstGeom>
        </p:spPr>
        <p:txBody>
          <a:bodyPr wrap="none">
            <a:spAutoFit/>
          </a:bodyPr>
          <a:lstStyle/>
          <a:p>
            <a:r>
              <a:rPr lang="en-US" b="1" dirty="0">
                <a:solidFill>
                  <a:schemeClr val="bg2"/>
                </a:solidFill>
              </a:rPr>
              <a:t>Hygiene Potential for climate</a:t>
            </a:r>
            <a:endParaRPr lang="ru-RU" b="1" dirty="0">
              <a:solidFill>
                <a:schemeClr val="bg2"/>
              </a:solidFill>
            </a:endParaRPr>
          </a:p>
        </p:txBody>
      </p:sp>
      <p:sp>
        <p:nvSpPr>
          <p:cNvPr id="12" name="Прямоугольник 11"/>
          <p:cNvSpPr/>
          <p:nvPr/>
        </p:nvSpPr>
        <p:spPr>
          <a:xfrm>
            <a:off x="8091840" y="1041946"/>
            <a:ext cx="3070071" cy="369332"/>
          </a:xfrm>
          <a:prstGeom prst="rect">
            <a:avLst/>
          </a:prstGeom>
        </p:spPr>
        <p:txBody>
          <a:bodyPr wrap="none">
            <a:spAutoFit/>
          </a:bodyPr>
          <a:lstStyle/>
          <a:p>
            <a:r>
              <a:rPr lang="en-US" b="1" dirty="0">
                <a:solidFill>
                  <a:schemeClr val="bg2"/>
                </a:solidFill>
              </a:rPr>
              <a:t>Hygiene Potential for GCC</a:t>
            </a:r>
            <a:endParaRPr lang="ru-RU" b="1" dirty="0">
              <a:solidFill>
                <a:schemeClr val="bg2"/>
              </a:solidFill>
            </a:endParaRPr>
          </a:p>
        </p:txBody>
      </p:sp>
      <p:sp>
        <p:nvSpPr>
          <p:cNvPr id="13" name="Прямоугольник 12"/>
          <p:cNvSpPr/>
          <p:nvPr/>
        </p:nvSpPr>
        <p:spPr>
          <a:xfrm>
            <a:off x="1539907" y="3860680"/>
            <a:ext cx="2287806" cy="369332"/>
          </a:xfrm>
          <a:prstGeom prst="rect">
            <a:avLst/>
          </a:prstGeom>
        </p:spPr>
        <p:txBody>
          <a:bodyPr wrap="none">
            <a:spAutoFit/>
          </a:bodyPr>
          <a:lstStyle/>
          <a:p>
            <a:r>
              <a:rPr lang="en-US" b="1" dirty="0">
                <a:solidFill>
                  <a:schemeClr val="bg2"/>
                </a:solidFill>
              </a:rPr>
              <a:t>Product Innovation</a:t>
            </a:r>
            <a:endParaRPr lang="ru-RU" b="1" dirty="0">
              <a:solidFill>
                <a:schemeClr val="bg2"/>
              </a:solidFill>
            </a:endParaRPr>
          </a:p>
        </p:txBody>
      </p:sp>
      <p:sp>
        <p:nvSpPr>
          <p:cNvPr id="14" name="Прямоугольник 13"/>
          <p:cNvSpPr/>
          <p:nvPr/>
        </p:nvSpPr>
        <p:spPr>
          <a:xfrm>
            <a:off x="5149467" y="3860680"/>
            <a:ext cx="2313454" cy="369332"/>
          </a:xfrm>
          <a:prstGeom prst="rect">
            <a:avLst/>
          </a:prstGeom>
        </p:spPr>
        <p:txBody>
          <a:bodyPr wrap="none">
            <a:spAutoFit/>
          </a:bodyPr>
          <a:lstStyle/>
          <a:p>
            <a:r>
              <a:rPr lang="en-US" b="1" dirty="0">
                <a:solidFill>
                  <a:schemeClr val="bg2"/>
                </a:solidFill>
              </a:rPr>
              <a:t>Process Innovation</a:t>
            </a:r>
            <a:endParaRPr lang="ru-RU" b="1" dirty="0">
              <a:solidFill>
                <a:schemeClr val="bg2"/>
              </a:solidFill>
            </a:endParaRPr>
          </a:p>
        </p:txBody>
      </p:sp>
      <p:sp>
        <p:nvSpPr>
          <p:cNvPr id="15" name="Прямоугольник 14"/>
          <p:cNvSpPr/>
          <p:nvPr/>
        </p:nvSpPr>
        <p:spPr>
          <a:xfrm>
            <a:off x="8769985" y="3860680"/>
            <a:ext cx="2467342" cy="369332"/>
          </a:xfrm>
          <a:prstGeom prst="rect">
            <a:avLst/>
          </a:prstGeom>
        </p:spPr>
        <p:txBody>
          <a:bodyPr wrap="none">
            <a:spAutoFit/>
          </a:bodyPr>
          <a:lstStyle/>
          <a:p>
            <a:r>
              <a:rPr lang="en-US" b="1" dirty="0">
                <a:solidFill>
                  <a:schemeClr val="bg2"/>
                </a:solidFill>
              </a:rPr>
              <a:t>Hardware Innovation</a:t>
            </a:r>
            <a:endParaRPr lang="ru-RU" b="1" dirty="0">
              <a:solidFill>
                <a:schemeClr val="bg2"/>
              </a:solidFill>
            </a:endParaRPr>
          </a:p>
        </p:txBody>
      </p:sp>
      <p:sp>
        <p:nvSpPr>
          <p:cNvPr id="17" name="Прямоугольник 16"/>
          <p:cNvSpPr/>
          <p:nvPr/>
        </p:nvSpPr>
        <p:spPr>
          <a:xfrm rot="16200000">
            <a:off x="76224" y="2244873"/>
            <a:ext cx="915635" cy="369332"/>
          </a:xfrm>
          <a:prstGeom prst="rect">
            <a:avLst/>
          </a:prstGeom>
        </p:spPr>
        <p:txBody>
          <a:bodyPr wrap="none">
            <a:spAutoFit/>
          </a:bodyPr>
          <a:lstStyle/>
          <a:p>
            <a:r>
              <a:rPr lang="en-US" dirty="0"/>
              <a:t>What ?</a:t>
            </a:r>
            <a:endParaRPr lang="ru-RU" dirty="0"/>
          </a:p>
        </p:txBody>
      </p:sp>
      <p:sp>
        <p:nvSpPr>
          <p:cNvPr id="18" name="Прямоугольник 17"/>
          <p:cNvSpPr/>
          <p:nvPr/>
        </p:nvSpPr>
        <p:spPr>
          <a:xfrm rot="16200000">
            <a:off x="125484" y="5055412"/>
            <a:ext cx="838691" cy="369332"/>
          </a:xfrm>
          <a:prstGeom prst="rect">
            <a:avLst/>
          </a:prstGeom>
        </p:spPr>
        <p:txBody>
          <a:bodyPr wrap="none">
            <a:spAutoFit/>
          </a:bodyPr>
          <a:lstStyle/>
          <a:p>
            <a:r>
              <a:rPr lang="en-US" dirty="0"/>
              <a:t>How ?</a:t>
            </a:r>
            <a:endParaRPr lang="ru-RU" dirty="0"/>
          </a:p>
        </p:txBody>
      </p:sp>
      <p:pic>
        <p:nvPicPr>
          <p:cNvPr id="19" name="Рисунок 18"/>
          <p:cNvPicPr>
            <a:picLocks noChangeAspect="1"/>
          </p:cNvPicPr>
          <p:nvPr/>
        </p:nvPicPr>
        <p:blipFill>
          <a:blip r:embed="rId4"/>
          <a:stretch>
            <a:fillRect/>
          </a:stretch>
        </p:blipFill>
        <p:spPr>
          <a:xfrm>
            <a:off x="796129" y="1490651"/>
            <a:ext cx="3456873" cy="1953301"/>
          </a:xfrm>
          <a:prstGeom prst="rect">
            <a:avLst/>
          </a:prstGeom>
        </p:spPr>
      </p:pic>
      <p:pic>
        <p:nvPicPr>
          <p:cNvPr id="4" name="Рисунок 3"/>
          <p:cNvPicPr>
            <a:picLocks noChangeAspect="1"/>
          </p:cNvPicPr>
          <p:nvPr/>
        </p:nvPicPr>
        <p:blipFill>
          <a:blip r:embed="rId5"/>
          <a:stretch>
            <a:fillRect/>
          </a:stretch>
        </p:blipFill>
        <p:spPr>
          <a:xfrm>
            <a:off x="4457736" y="1499218"/>
            <a:ext cx="3439231" cy="1956397"/>
          </a:xfrm>
          <a:prstGeom prst="rect">
            <a:avLst/>
          </a:prstGeom>
        </p:spPr>
      </p:pic>
      <p:pic>
        <p:nvPicPr>
          <p:cNvPr id="5" name="Рисунок 4"/>
          <p:cNvPicPr>
            <a:picLocks noChangeAspect="1"/>
          </p:cNvPicPr>
          <p:nvPr/>
        </p:nvPicPr>
        <p:blipFill>
          <a:blip r:embed="rId6"/>
          <a:stretch>
            <a:fillRect/>
          </a:stretch>
        </p:blipFill>
        <p:spPr>
          <a:xfrm>
            <a:off x="4457736" y="4370989"/>
            <a:ext cx="3465400" cy="1950908"/>
          </a:xfrm>
          <a:prstGeom prst="rect">
            <a:avLst/>
          </a:prstGeom>
        </p:spPr>
      </p:pic>
      <p:pic>
        <p:nvPicPr>
          <p:cNvPr id="21" name="Рисунок 20"/>
          <p:cNvPicPr>
            <a:picLocks noChangeAspect="1"/>
          </p:cNvPicPr>
          <p:nvPr/>
        </p:nvPicPr>
        <p:blipFill>
          <a:blip r:embed="rId7"/>
          <a:stretch>
            <a:fillRect/>
          </a:stretch>
        </p:blipFill>
        <p:spPr>
          <a:xfrm>
            <a:off x="8141277" y="4370989"/>
            <a:ext cx="3426836" cy="1932266"/>
          </a:xfrm>
          <a:prstGeom prst="rect">
            <a:avLst/>
          </a:prstGeom>
        </p:spPr>
      </p:pic>
    </p:spTree>
    <p:extLst>
      <p:ext uri="{BB962C8B-B14F-4D97-AF65-F5344CB8AC3E}">
        <p14:creationId xmlns:p14="http://schemas.microsoft.com/office/powerpoint/2010/main" val="379381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11087" y="167417"/>
            <a:ext cx="9319054" cy="708301"/>
          </a:xfrm>
        </p:spPr>
        <p:txBody>
          <a:bodyPr>
            <a:normAutofit fontScale="90000"/>
          </a:bodyPr>
          <a:lstStyle/>
          <a:p>
            <a:r>
              <a:rPr lang="en-US" sz="3600" b="1" dirty="0">
                <a:solidFill>
                  <a:schemeClr val="accent1">
                    <a:lumMod val="75000"/>
                  </a:schemeClr>
                </a:solidFill>
              </a:rPr>
              <a:t>Uplifting refining margins through cognitive cleaning</a:t>
            </a:r>
          </a:p>
        </p:txBody>
      </p:sp>
      <p:sp>
        <p:nvSpPr>
          <p:cNvPr id="6" name="Title 1"/>
          <p:cNvSpPr txBox="1">
            <a:spLocks/>
          </p:cNvSpPr>
          <p:nvPr/>
        </p:nvSpPr>
        <p:spPr>
          <a:xfrm>
            <a:off x="880195" y="1598588"/>
            <a:ext cx="10515600" cy="708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B050"/>
                </a:solidFill>
              </a:rPr>
              <a:t>Closing</a:t>
            </a:r>
          </a:p>
        </p:txBody>
      </p:sp>
      <p:sp>
        <p:nvSpPr>
          <p:cNvPr id="2" name="Content Placeholder 1"/>
          <p:cNvSpPr>
            <a:spLocks noGrp="1"/>
          </p:cNvSpPr>
          <p:nvPr>
            <p:ph idx="1"/>
          </p:nvPr>
        </p:nvSpPr>
        <p:spPr>
          <a:xfrm>
            <a:off x="807308" y="2350787"/>
            <a:ext cx="10515600" cy="4351338"/>
          </a:xfrm>
        </p:spPr>
        <p:txBody>
          <a:bodyPr/>
          <a:lstStyle/>
          <a:p>
            <a:pPr marL="0" indent="0">
              <a:buNone/>
            </a:pPr>
            <a:r>
              <a:rPr lang="en-US" dirty="0"/>
              <a:t>We hope that we together have made this webinar interactive and useful that each one of us will take away something which can  further develop the industry and complement our business interests.</a:t>
            </a:r>
          </a:p>
          <a:p>
            <a:endParaRPr lang="en-US" dirty="0"/>
          </a:p>
          <a:p>
            <a:pPr marL="0" indent="0" algn="ctr">
              <a:buNone/>
            </a:pPr>
            <a:r>
              <a:rPr lang="en-US" sz="3200" b="1" dirty="0">
                <a:solidFill>
                  <a:srgbClr val="00B050"/>
                </a:solidFill>
              </a:rPr>
              <a:t>Stay Safe and wish you healthy life</a:t>
            </a:r>
          </a:p>
          <a:p>
            <a:endParaRPr lang="en-US" sz="3200" b="1" dirty="0">
              <a:solidFill>
                <a:srgbClr val="00B050"/>
              </a:solidFill>
            </a:endParaRPr>
          </a:p>
        </p:txBody>
      </p:sp>
    </p:spTree>
    <p:extLst>
      <p:ext uri="{BB962C8B-B14F-4D97-AF65-F5344CB8AC3E}">
        <p14:creationId xmlns:p14="http://schemas.microsoft.com/office/powerpoint/2010/main" val="106907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97010" y="1915413"/>
            <a:ext cx="6264478" cy="4559527"/>
          </a:xfrm>
          <a:prstGeom prst="rect">
            <a:avLst/>
          </a:prstGeom>
        </p:spPr>
      </p:pic>
      <p:sp>
        <p:nvSpPr>
          <p:cNvPr id="4" name="Title 1"/>
          <p:cNvSpPr>
            <a:spLocks noGrp="1"/>
          </p:cNvSpPr>
          <p:nvPr>
            <p:ph type="title"/>
          </p:nvPr>
        </p:nvSpPr>
        <p:spPr>
          <a:xfrm>
            <a:off x="844378" y="117990"/>
            <a:ext cx="9399373" cy="708301"/>
          </a:xfrm>
        </p:spPr>
        <p:txBody>
          <a:bodyPr>
            <a:normAutofit fontScale="90000"/>
          </a:bodyPr>
          <a:lstStyle/>
          <a:p>
            <a:r>
              <a:rPr lang="en-US" sz="3600" b="1" dirty="0">
                <a:solidFill>
                  <a:schemeClr val="accent1">
                    <a:lumMod val="75000"/>
                  </a:schemeClr>
                </a:solidFill>
              </a:rPr>
              <a:t>Uplifting refining margins through cognitive cleaning</a:t>
            </a:r>
          </a:p>
        </p:txBody>
      </p:sp>
      <p:sp>
        <p:nvSpPr>
          <p:cNvPr id="5" name="Title 1"/>
          <p:cNvSpPr txBox="1">
            <a:spLocks/>
          </p:cNvSpPr>
          <p:nvPr/>
        </p:nvSpPr>
        <p:spPr>
          <a:xfrm>
            <a:off x="911087" y="1073426"/>
            <a:ext cx="10515600" cy="708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B050"/>
                </a:solidFill>
              </a:rPr>
              <a:t>Speaker</a:t>
            </a:r>
          </a:p>
        </p:txBody>
      </p:sp>
    </p:spTree>
    <p:extLst>
      <p:ext uri="{BB962C8B-B14F-4D97-AF65-F5344CB8AC3E}">
        <p14:creationId xmlns:p14="http://schemas.microsoft.com/office/powerpoint/2010/main" val="327028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9071" b="24429"/>
          <a:stretch/>
        </p:blipFill>
        <p:spPr>
          <a:xfrm>
            <a:off x="0" y="0"/>
            <a:ext cx="12192000" cy="6862354"/>
          </a:xfrm>
        </p:spPr>
      </p:pic>
      <p:sp>
        <p:nvSpPr>
          <p:cNvPr id="5" name="Прямоугольник 4"/>
          <p:cNvSpPr/>
          <p:nvPr/>
        </p:nvSpPr>
        <p:spPr>
          <a:xfrm>
            <a:off x="790770" y="4796999"/>
            <a:ext cx="4496744" cy="646331"/>
          </a:xfrm>
          <a:prstGeom prst="rect">
            <a:avLst/>
          </a:prstGeom>
        </p:spPr>
        <p:txBody>
          <a:bodyPr wrap="none">
            <a:spAutoFit/>
          </a:bodyPr>
          <a:lstStyle/>
          <a:p>
            <a:r>
              <a:rPr lang="en-US" sz="3600" b="1" dirty="0">
                <a:solidFill>
                  <a:prstClr val="white"/>
                </a:solidFill>
                <a:latin typeface="Geometria" panose="020B0503020204020204" pitchFamily="34" charset="-52"/>
              </a:rPr>
              <a:t>Cognitive Cleaning</a:t>
            </a:r>
            <a:endParaRPr lang="ru-RU" sz="3600" dirty="0">
              <a:solidFill>
                <a:prstClr val="black"/>
              </a:solidFill>
            </a:endParaRPr>
          </a:p>
        </p:txBody>
      </p:sp>
      <p:sp>
        <p:nvSpPr>
          <p:cNvPr id="7" name="Прямоугольник 6"/>
          <p:cNvSpPr/>
          <p:nvPr/>
        </p:nvSpPr>
        <p:spPr>
          <a:xfrm>
            <a:off x="9542207" y="5177859"/>
            <a:ext cx="2202745" cy="1259291"/>
          </a:xfrm>
          <a:prstGeom prst="rect">
            <a:avLst/>
          </a:prstGeom>
          <a:solidFill>
            <a:schemeClr val="accent5">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Прямоугольник 7"/>
          <p:cNvSpPr/>
          <p:nvPr/>
        </p:nvSpPr>
        <p:spPr>
          <a:xfrm>
            <a:off x="9601147" y="5790819"/>
            <a:ext cx="1646605" cy="646331"/>
          </a:xfrm>
          <a:prstGeom prst="rect">
            <a:avLst/>
          </a:prstGeom>
        </p:spPr>
        <p:txBody>
          <a:bodyPr wrap="none">
            <a:spAutoFit/>
          </a:bodyPr>
          <a:lstStyle/>
          <a:p>
            <a:r>
              <a:rPr lang="en-US" b="1" dirty="0">
                <a:solidFill>
                  <a:prstClr val="white"/>
                </a:solidFill>
                <a:latin typeface="Geometria" panose="020B0503020204020204" pitchFamily="34" charset="-52"/>
              </a:rPr>
              <a:t>Petroleum</a:t>
            </a:r>
          </a:p>
          <a:p>
            <a:r>
              <a:rPr lang="en-US" b="1" dirty="0">
                <a:solidFill>
                  <a:prstClr val="white"/>
                </a:solidFill>
                <a:latin typeface="Geometria" panose="020B0503020204020204" pitchFamily="34" charset="-52"/>
              </a:rPr>
              <a:t>Downstream</a:t>
            </a:r>
            <a:endParaRPr lang="ru-RU" b="1" dirty="0">
              <a:solidFill>
                <a:prstClr val="black"/>
              </a:solidFill>
            </a:endParaRPr>
          </a:p>
        </p:txBody>
      </p:sp>
      <p:sp>
        <p:nvSpPr>
          <p:cNvPr id="6" name="Прямоугольник 5"/>
          <p:cNvSpPr/>
          <p:nvPr/>
        </p:nvSpPr>
        <p:spPr>
          <a:xfrm>
            <a:off x="814996" y="5443330"/>
            <a:ext cx="1654620" cy="461665"/>
          </a:xfrm>
          <a:prstGeom prst="rect">
            <a:avLst/>
          </a:prstGeom>
        </p:spPr>
        <p:txBody>
          <a:bodyPr wrap="none">
            <a:spAutoFit/>
          </a:bodyPr>
          <a:lstStyle/>
          <a:p>
            <a:r>
              <a:rPr lang="en-US" sz="2400" b="1" dirty="0">
                <a:solidFill>
                  <a:prstClr val="white"/>
                </a:solidFill>
                <a:latin typeface="Geometria" panose="020B0503020204020204" pitchFamily="34" charset="-52"/>
              </a:rPr>
              <a:t>Appendix</a:t>
            </a:r>
          </a:p>
        </p:txBody>
      </p:sp>
      <p:sp>
        <p:nvSpPr>
          <p:cNvPr id="2" name="Номер слайда 1"/>
          <p:cNvSpPr>
            <a:spLocks noGrp="1"/>
          </p:cNvSpPr>
          <p:nvPr>
            <p:ph type="sldNum" sz="quarter" idx="12"/>
          </p:nvPr>
        </p:nvSpPr>
        <p:spPr/>
        <p:txBody>
          <a:bodyPr/>
          <a:lstStyle/>
          <a:p>
            <a:fld id="{D3C2E419-5CA0-4B7A-AB48-A1EB8C9046CF}" type="slidenum">
              <a:rPr lang="ru-RU" smtClean="0"/>
              <a:t>30</a:t>
            </a:fld>
            <a:endParaRPr lang="ru-RU"/>
          </a:p>
        </p:txBody>
      </p:sp>
    </p:spTree>
    <p:extLst>
      <p:ext uri="{BB962C8B-B14F-4D97-AF65-F5344CB8AC3E}">
        <p14:creationId xmlns:p14="http://schemas.microsoft.com/office/powerpoint/2010/main" val="1457219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550054" y="1269680"/>
            <a:ext cx="3600000" cy="720000"/>
          </a:xfrm>
          <a:prstGeom prst="rect">
            <a:avLst/>
          </a:prstGeom>
          <a:solidFill>
            <a:srgbClr val="007AB4"/>
          </a:solidFill>
        </p:spPr>
        <p:txBody>
          <a:bodyPr wrap="none" lIns="0" tIns="0" rIns="0" bIns="36000" rtlCol="0" anchor="ctr" anchorCtr="0">
            <a:noAutofit/>
          </a:bodyPr>
          <a:lstStyle/>
          <a:p>
            <a:pPr algn="ctr"/>
            <a:r>
              <a:rPr lang="en-US" sz="3600" dirty="0">
                <a:solidFill>
                  <a:schemeClr val="bg1"/>
                </a:solidFill>
              </a:rPr>
              <a:t>Data Sources</a:t>
            </a:r>
            <a:endParaRPr lang="ru-RU" sz="3600" dirty="0">
              <a:solidFill>
                <a:schemeClr val="bg1"/>
              </a:solidFill>
            </a:endParaRPr>
          </a:p>
        </p:txBody>
      </p:sp>
      <p:sp>
        <p:nvSpPr>
          <p:cNvPr id="2" name="Заголовок 1"/>
          <p:cNvSpPr>
            <a:spLocks noGrp="1"/>
          </p:cNvSpPr>
          <p:nvPr>
            <p:ph type="title"/>
          </p:nvPr>
        </p:nvSpPr>
        <p:spPr>
          <a:xfrm>
            <a:off x="648000" y="215999"/>
            <a:ext cx="9468000" cy="692497"/>
          </a:xfrm>
        </p:spPr>
        <p:txBody>
          <a:bodyPr/>
          <a:lstStyle/>
          <a:p>
            <a:r>
              <a:rPr lang="en-US" b="1" dirty="0"/>
              <a:t>Environment Impact Assessment:</a:t>
            </a:r>
            <a:br>
              <a:rPr lang="ru-RU" b="1" dirty="0"/>
            </a:br>
            <a:r>
              <a:rPr lang="en-US" b="1" dirty="0">
                <a:solidFill>
                  <a:srgbClr val="00B0F0"/>
                </a:solidFill>
              </a:rPr>
              <a:t>Fouling in Petroleum Refining</a:t>
            </a:r>
            <a:endParaRPr lang="ru-RU" b="1" dirty="0">
              <a:solidFill>
                <a:srgbClr val="00B0F0"/>
              </a:solidFill>
            </a:endParaRPr>
          </a:p>
        </p:txBody>
      </p:sp>
      <p:sp>
        <p:nvSpPr>
          <p:cNvPr id="17" name="TextBox 16"/>
          <p:cNvSpPr txBox="1"/>
          <p:nvPr/>
        </p:nvSpPr>
        <p:spPr>
          <a:xfrm>
            <a:off x="4320000" y="1269680"/>
            <a:ext cx="3600000" cy="720000"/>
          </a:xfrm>
          <a:prstGeom prst="rect">
            <a:avLst/>
          </a:prstGeom>
          <a:solidFill>
            <a:srgbClr val="007AB4"/>
          </a:solidFill>
        </p:spPr>
        <p:txBody>
          <a:bodyPr wrap="none" lIns="0" tIns="0" rIns="0" bIns="36000" rtlCol="0" anchor="ctr" anchorCtr="0">
            <a:noAutofit/>
          </a:bodyPr>
          <a:lstStyle/>
          <a:p>
            <a:pPr algn="ctr"/>
            <a:r>
              <a:rPr lang="en-US" sz="3600" dirty="0">
                <a:solidFill>
                  <a:schemeClr val="bg1"/>
                </a:solidFill>
              </a:rPr>
              <a:t>Model</a:t>
            </a:r>
            <a:endParaRPr lang="ru-RU" sz="3600" dirty="0">
              <a:solidFill>
                <a:schemeClr val="bg1"/>
              </a:solidFill>
            </a:endParaRPr>
          </a:p>
        </p:txBody>
      </p:sp>
      <p:sp>
        <p:nvSpPr>
          <p:cNvPr id="18" name="TextBox 17"/>
          <p:cNvSpPr txBox="1"/>
          <p:nvPr/>
        </p:nvSpPr>
        <p:spPr>
          <a:xfrm>
            <a:off x="8100000" y="1269680"/>
            <a:ext cx="3600000" cy="720000"/>
          </a:xfrm>
          <a:prstGeom prst="rect">
            <a:avLst/>
          </a:prstGeom>
          <a:solidFill>
            <a:srgbClr val="007AB4"/>
          </a:solidFill>
        </p:spPr>
        <p:txBody>
          <a:bodyPr wrap="none" lIns="0" tIns="0" rIns="0" bIns="36000" rtlCol="0" anchor="ctr" anchorCtr="0">
            <a:noAutofit/>
          </a:bodyPr>
          <a:lstStyle/>
          <a:p>
            <a:pPr algn="ctr"/>
            <a:r>
              <a:rPr lang="en-US" sz="3600" dirty="0">
                <a:solidFill>
                  <a:schemeClr val="bg1"/>
                </a:solidFill>
              </a:rPr>
              <a:t>Results</a:t>
            </a:r>
          </a:p>
        </p:txBody>
      </p:sp>
      <p:sp>
        <p:nvSpPr>
          <p:cNvPr id="12" name="TextBox 11"/>
          <p:cNvSpPr txBox="1"/>
          <p:nvPr/>
        </p:nvSpPr>
        <p:spPr>
          <a:xfrm>
            <a:off x="540000" y="1269680"/>
            <a:ext cx="3600000" cy="5112000"/>
          </a:xfrm>
          <a:prstGeom prst="rect">
            <a:avLst/>
          </a:prstGeom>
          <a:noFill/>
          <a:ln w="6350">
            <a:solidFill>
              <a:schemeClr val="tx2"/>
            </a:solidFill>
          </a:ln>
        </p:spPr>
        <p:txBody>
          <a:bodyPr wrap="square" lIns="180000" tIns="1008000" rIns="180000" bIns="0" rtlCol="0">
            <a:noAutofit/>
          </a:bodyPr>
          <a:lstStyle/>
          <a:p>
            <a:pPr marL="432000" indent="-252000">
              <a:spcAft>
                <a:spcPts val="600"/>
              </a:spcAft>
              <a:buClr>
                <a:srgbClr val="007BB7"/>
              </a:buClr>
              <a:buFont typeface="Wingdings" panose="05000000000000000000" pitchFamily="2" charset="2"/>
              <a:buChar char="§"/>
            </a:pPr>
            <a:r>
              <a:rPr lang="en-US" dirty="0"/>
              <a:t>BP Statistical Review of Global Energy, 2019 </a:t>
            </a:r>
          </a:p>
          <a:p>
            <a:pPr marL="432000" indent="-252000">
              <a:spcAft>
                <a:spcPts val="600"/>
              </a:spcAft>
              <a:buClr>
                <a:srgbClr val="007BB7"/>
              </a:buClr>
              <a:buFont typeface="Wingdings" panose="05000000000000000000" pitchFamily="2" charset="2"/>
              <a:buChar char="§"/>
            </a:pPr>
            <a:r>
              <a:rPr lang="en-US" dirty="0"/>
              <a:t>Energy Information Administration, Refinery Capacity, 2019</a:t>
            </a:r>
          </a:p>
          <a:p>
            <a:pPr marL="432000" indent="-252000">
              <a:spcAft>
                <a:spcPts val="600"/>
              </a:spcAft>
              <a:buClr>
                <a:srgbClr val="007BB7"/>
              </a:buClr>
              <a:buFont typeface="Wingdings" panose="05000000000000000000" pitchFamily="2" charset="2"/>
              <a:buChar char="§"/>
            </a:pPr>
            <a:r>
              <a:rPr lang="en-US" dirty="0"/>
              <a:t>Department of Energy, US: Bandwidth Study on Energy Use, Petroleum Refining</a:t>
            </a:r>
          </a:p>
          <a:p>
            <a:pPr marL="432000" indent="-252000">
              <a:spcAft>
                <a:spcPts val="600"/>
              </a:spcAft>
              <a:buClr>
                <a:srgbClr val="007BB7"/>
              </a:buClr>
              <a:buFont typeface="Wingdings" panose="05000000000000000000" pitchFamily="2" charset="2"/>
              <a:buChar char="§"/>
            </a:pPr>
            <a:r>
              <a:rPr lang="en-US" dirty="0"/>
              <a:t>US National Institute of Standards and Technology</a:t>
            </a:r>
          </a:p>
          <a:p>
            <a:pPr marL="432000" indent="-252000">
              <a:spcAft>
                <a:spcPts val="600"/>
              </a:spcAft>
              <a:buClr>
                <a:srgbClr val="007BB7"/>
              </a:buClr>
              <a:buFont typeface="Wingdings" panose="05000000000000000000" pitchFamily="2" charset="2"/>
              <a:buChar char="§"/>
            </a:pPr>
            <a:r>
              <a:rPr lang="en-US" dirty="0"/>
              <a:t>UK Petroleum Industry Association</a:t>
            </a:r>
            <a:endParaRPr lang="ru-RU" dirty="0"/>
          </a:p>
        </p:txBody>
      </p:sp>
      <p:sp>
        <p:nvSpPr>
          <p:cNvPr id="13" name="TextBox 12"/>
          <p:cNvSpPr txBox="1"/>
          <p:nvPr/>
        </p:nvSpPr>
        <p:spPr>
          <a:xfrm>
            <a:off x="4320000" y="1269680"/>
            <a:ext cx="3589946" cy="5112000"/>
          </a:xfrm>
          <a:prstGeom prst="rect">
            <a:avLst/>
          </a:prstGeom>
          <a:noFill/>
          <a:ln w="6350">
            <a:solidFill>
              <a:schemeClr val="tx2"/>
            </a:solidFill>
          </a:ln>
        </p:spPr>
        <p:txBody>
          <a:bodyPr wrap="square" lIns="180000" tIns="1008000" rIns="180000" bIns="0" rtlCol="0">
            <a:noAutofit/>
          </a:bodyPr>
          <a:lstStyle/>
          <a:p>
            <a:pPr marL="432000" indent="-252000">
              <a:spcAft>
                <a:spcPts val="600"/>
              </a:spcAft>
              <a:buClr>
                <a:srgbClr val="007BB7"/>
              </a:buClr>
              <a:buFont typeface="Wingdings" panose="05000000000000000000" pitchFamily="2" charset="2"/>
              <a:buChar char="§"/>
            </a:pPr>
            <a:r>
              <a:rPr lang="en-US" dirty="0"/>
              <a:t>Energy Balance: Current Typical Values for U.S. refineries in 2010 is used (most recent available by U.S. DOE)</a:t>
            </a:r>
          </a:p>
          <a:p>
            <a:pPr marL="432000" indent="-252000">
              <a:spcAft>
                <a:spcPts val="600"/>
              </a:spcAft>
              <a:buClr>
                <a:srgbClr val="007BB7"/>
              </a:buClr>
              <a:buFont typeface="Wingdings" panose="05000000000000000000" pitchFamily="2" charset="2"/>
              <a:buChar char="§"/>
            </a:pPr>
            <a:r>
              <a:rPr lang="en-US" dirty="0"/>
              <a:t>Thermodynamics similarity criteria of flows that characterize fouling deposits in processes</a:t>
            </a:r>
          </a:p>
          <a:p>
            <a:pPr marL="432000" indent="-252000">
              <a:spcAft>
                <a:spcPts val="600"/>
              </a:spcAft>
              <a:buClr>
                <a:srgbClr val="007BB7"/>
              </a:buClr>
              <a:buFont typeface="Wingdings" panose="05000000000000000000" pitchFamily="2" charset="2"/>
              <a:buChar char="§"/>
            </a:pPr>
            <a:r>
              <a:rPr lang="en-US" dirty="0"/>
              <a:t>Key nine refining processes modeled (</a:t>
            </a:r>
            <a:r>
              <a:rPr lang="en-US"/>
              <a:t>atmospheric distillation, vacuum distillation, </a:t>
            </a:r>
            <a:r>
              <a:rPr lang="en-US" dirty="0"/>
              <a:t>fluid </a:t>
            </a:r>
            <a:r>
              <a:rPr lang="en-US"/>
              <a:t>catalytic cracking, </a:t>
            </a:r>
            <a:r>
              <a:rPr lang="en-US" dirty="0"/>
              <a:t>etc.)</a:t>
            </a:r>
            <a:endParaRPr lang="ru-RU" dirty="0"/>
          </a:p>
        </p:txBody>
      </p:sp>
      <p:sp>
        <p:nvSpPr>
          <p:cNvPr id="14" name="TextBox 13"/>
          <p:cNvSpPr txBox="1"/>
          <p:nvPr/>
        </p:nvSpPr>
        <p:spPr>
          <a:xfrm>
            <a:off x="8100001" y="1269680"/>
            <a:ext cx="3599999" cy="5112000"/>
          </a:xfrm>
          <a:prstGeom prst="rect">
            <a:avLst/>
          </a:prstGeom>
          <a:noFill/>
          <a:ln w="6350">
            <a:solidFill>
              <a:schemeClr val="tx2"/>
            </a:solidFill>
          </a:ln>
        </p:spPr>
        <p:txBody>
          <a:bodyPr wrap="square" lIns="180000" tIns="1008000" rIns="180000" bIns="0" rtlCol="0">
            <a:noAutofit/>
          </a:bodyPr>
          <a:lstStyle/>
          <a:p>
            <a:pPr marL="432000" indent="-252000">
              <a:spcAft>
                <a:spcPts val="600"/>
              </a:spcAft>
              <a:buClr>
                <a:srgbClr val="007BB7"/>
              </a:buClr>
              <a:buFont typeface="Wingdings" panose="05000000000000000000" pitchFamily="2" charset="2"/>
              <a:buChar char="§"/>
            </a:pPr>
            <a:r>
              <a:rPr lang="en-US" dirty="0"/>
              <a:t>Global refining process energy consumption </a:t>
            </a:r>
            <a:r>
              <a:rPr lang="en-US"/>
              <a:t>for conservative, </a:t>
            </a:r>
            <a:r>
              <a:rPr lang="en-US" dirty="0"/>
              <a:t>baseline and </a:t>
            </a:r>
            <a:r>
              <a:rPr lang="en-US"/>
              <a:t>aggressive cases, </a:t>
            </a:r>
            <a:r>
              <a:rPr lang="en-US" dirty="0"/>
              <a:t>by country</a:t>
            </a:r>
          </a:p>
          <a:p>
            <a:pPr marL="432000" indent="-252000">
              <a:spcAft>
                <a:spcPts val="600"/>
              </a:spcAft>
              <a:buClr>
                <a:srgbClr val="007BB7"/>
              </a:buClr>
              <a:buFont typeface="Wingdings" panose="05000000000000000000" pitchFamily="2" charset="2"/>
              <a:buChar char="§"/>
            </a:pPr>
            <a:r>
              <a:rPr lang="en-US" dirty="0"/>
              <a:t>Global CO</a:t>
            </a:r>
            <a:r>
              <a:rPr lang="en-US" baseline="-25000" dirty="0"/>
              <a:t>2</a:t>
            </a:r>
            <a:r>
              <a:rPr lang="en-US" dirty="0"/>
              <a:t> </a:t>
            </a:r>
            <a:r>
              <a:rPr lang="en-US"/>
              <a:t>emissions assessment, </a:t>
            </a:r>
            <a:r>
              <a:rPr lang="en-US" dirty="0"/>
              <a:t>by country</a:t>
            </a:r>
          </a:p>
          <a:p>
            <a:pPr marL="432000" indent="-252000">
              <a:spcAft>
                <a:spcPts val="600"/>
              </a:spcAft>
              <a:buClr>
                <a:srgbClr val="007BB7"/>
              </a:buClr>
              <a:buFont typeface="Wingdings" panose="05000000000000000000" pitchFamily="2" charset="2"/>
              <a:buChar char="§"/>
            </a:pPr>
            <a:r>
              <a:rPr lang="en-US" dirty="0"/>
              <a:t>Global fouling-driven </a:t>
            </a:r>
            <a:r>
              <a:rPr lang="en-US"/>
              <a:t>CO</a:t>
            </a:r>
            <a:r>
              <a:rPr lang="en-US" baseline="-25000"/>
              <a:t>2</a:t>
            </a:r>
            <a:r>
              <a:rPr lang="en-US"/>
              <a:t> emissions, </a:t>
            </a:r>
            <a:r>
              <a:rPr lang="en-US" dirty="0"/>
              <a:t>by country</a:t>
            </a:r>
          </a:p>
          <a:p>
            <a:pPr marL="432000" indent="-252000">
              <a:spcAft>
                <a:spcPts val="600"/>
              </a:spcAft>
              <a:buClr>
                <a:srgbClr val="007BB7"/>
              </a:buClr>
              <a:buFont typeface="Wingdings" panose="05000000000000000000" pitchFamily="2" charset="2"/>
              <a:buChar char="§"/>
            </a:pPr>
            <a:r>
              <a:rPr lang="en-US" dirty="0"/>
              <a:t>Global fouling-driven economical </a:t>
            </a:r>
            <a:r>
              <a:rPr lang="en-US"/>
              <a:t>cost model, </a:t>
            </a:r>
            <a:r>
              <a:rPr lang="en-US" dirty="0"/>
              <a:t>by country (fuel perspective)</a:t>
            </a:r>
            <a:endParaRPr lang="ru-RU" dirty="0"/>
          </a:p>
        </p:txBody>
      </p:sp>
      <p:grpSp>
        <p:nvGrpSpPr>
          <p:cNvPr id="10" name="Группа 9">
            <a:extLst>
              <a:ext uri="{FF2B5EF4-FFF2-40B4-BE49-F238E27FC236}">
                <a16:creationId xmlns:a16="http://schemas.microsoft.com/office/drawing/2014/main" id="{FC4315B9-3148-46DB-A86E-1CB84E0C617D}"/>
              </a:ext>
            </a:extLst>
          </p:cNvPr>
          <p:cNvGrpSpPr>
            <a:grpSpLocks noChangeAspect="1"/>
          </p:cNvGrpSpPr>
          <p:nvPr/>
        </p:nvGrpSpPr>
        <p:grpSpPr>
          <a:xfrm>
            <a:off x="3071813" y="1234089"/>
            <a:ext cx="1088294" cy="755590"/>
            <a:chOff x="13688622" y="1696358"/>
            <a:chExt cx="1115284" cy="774328"/>
          </a:xfrm>
        </p:grpSpPr>
        <p:sp>
          <p:nvSpPr>
            <p:cNvPr id="11" name="Параллелограмм 10">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15" name="Параллелограмм 14">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16" name="Параллелограмм 15">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19" name="Группа 18">
            <a:extLst>
              <a:ext uri="{FF2B5EF4-FFF2-40B4-BE49-F238E27FC236}">
                <a16:creationId xmlns:a16="http://schemas.microsoft.com/office/drawing/2014/main" id="{FC4315B9-3148-46DB-A86E-1CB84E0C617D}"/>
              </a:ext>
            </a:extLst>
          </p:cNvPr>
          <p:cNvGrpSpPr>
            <a:grpSpLocks noChangeAspect="1"/>
          </p:cNvGrpSpPr>
          <p:nvPr/>
        </p:nvGrpSpPr>
        <p:grpSpPr>
          <a:xfrm>
            <a:off x="6781800" y="1251885"/>
            <a:ext cx="1088294" cy="755590"/>
            <a:chOff x="13688622" y="1696358"/>
            <a:chExt cx="1115284" cy="774328"/>
          </a:xfrm>
        </p:grpSpPr>
        <p:sp>
          <p:nvSpPr>
            <p:cNvPr id="20" name="Параллелограмм 19">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1" name="Параллелограмм 20">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2" name="Параллелограмм 21">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23" name="Группа 22">
            <a:extLst>
              <a:ext uri="{FF2B5EF4-FFF2-40B4-BE49-F238E27FC236}">
                <a16:creationId xmlns:a16="http://schemas.microsoft.com/office/drawing/2014/main" id="{FC4315B9-3148-46DB-A86E-1CB84E0C617D}"/>
              </a:ext>
            </a:extLst>
          </p:cNvPr>
          <p:cNvGrpSpPr>
            <a:grpSpLocks noChangeAspect="1"/>
          </p:cNvGrpSpPr>
          <p:nvPr/>
        </p:nvGrpSpPr>
        <p:grpSpPr>
          <a:xfrm>
            <a:off x="10611706" y="1234088"/>
            <a:ext cx="1088294" cy="755590"/>
            <a:chOff x="13688622" y="1696358"/>
            <a:chExt cx="1115284" cy="774328"/>
          </a:xfrm>
        </p:grpSpPr>
        <p:sp>
          <p:nvSpPr>
            <p:cNvPr id="24" name="Параллелограмм 23">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5" name="Параллелограмм 24">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6" name="Параллелограмм 25">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spTree>
    <p:extLst>
      <p:ext uri="{BB962C8B-B14F-4D97-AF65-F5344CB8AC3E}">
        <p14:creationId xmlns:p14="http://schemas.microsoft.com/office/powerpoint/2010/main" val="3853765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extBox 32"/>
          <p:cNvSpPr txBox="1"/>
          <p:nvPr/>
        </p:nvSpPr>
        <p:spPr>
          <a:xfrm>
            <a:off x="2484000" y="864000"/>
            <a:ext cx="9216000" cy="1584000"/>
          </a:xfrm>
          <a:prstGeom prst="rect">
            <a:avLst/>
          </a:prstGeom>
          <a:noFill/>
          <a:ln w="9525">
            <a:solidFill>
              <a:schemeClr val="tx2"/>
            </a:solidFill>
            <a:miter lim="800000"/>
          </a:ln>
        </p:spPr>
        <p:txBody>
          <a:bodyPr wrap="square" lIns="216000" tIns="504000" rIns="216000" bIns="0" rtlCol="0">
            <a:noAutofit/>
          </a:bodyPr>
          <a:lstStyle/>
          <a:p>
            <a:endParaRPr lang="ru-RU" sz="1600" dirty="0"/>
          </a:p>
        </p:txBody>
      </p:sp>
      <p:sp>
        <p:nvSpPr>
          <p:cNvPr id="12" name="Прямоугольник 11"/>
          <p:cNvSpPr/>
          <p:nvPr/>
        </p:nvSpPr>
        <p:spPr>
          <a:xfrm>
            <a:off x="4680000" y="1692000"/>
            <a:ext cx="396000" cy="360000"/>
          </a:xfrm>
          <a:prstGeom prst="rect">
            <a:avLst/>
          </a:prstGeom>
        </p:spPr>
        <p:txBody>
          <a:bodyPr wrap="none" anchor="ctr" anchorCtr="0">
            <a:noAutofit/>
          </a:bodyPr>
          <a:lstStyle/>
          <a:p>
            <a:pPr algn="ctr"/>
            <a:r>
              <a:rPr lang="en-US" sz="2800" dirty="0">
                <a:solidFill>
                  <a:schemeClr val="bg2"/>
                </a:solidFill>
                <a:latin typeface="+mj-lt"/>
              </a:rPr>
              <a:t>*</a:t>
            </a:r>
            <a:endParaRPr lang="ru-RU" sz="2800" dirty="0">
              <a:solidFill>
                <a:schemeClr val="bg2"/>
              </a:solidFill>
              <a:latin typeface="+mj-lt"/>
            </a:endParaRPr>
          </a:p>
        </p:txBody>
      </p:sp>
      <p:sp>
        <p:nvSpPr>
          <p:cNvPr id="13" name="Прямоугольник 12"/>
          <p:cNvSpPr/>
          <p:nvPr/>
        </p:nvSpPr>
        <p:spPr>
          <a:xfrm>
            <a:off x="6912000" y="1692000"/>
            <a:ext cx="396000" cy="360000"/>
          </a:xfrm>
          <a:prstGeom prst="rect">
            <a:avLst/>
          </a:prstGeom>
        </p:spPr>
        <p:txBody>
          <a:bodyPr wrap="none" anchor="ctr" anchorCtr="0">
            <a:noAutofit/>
          </a:bodyPr>
          <a:lstStyle/>
          <a:p>
            <a:pPr algn="ctr"/>
            <a:r>
              <a:rPr lang="en-US" sz="2800" dirty="0">
                <a:solidFill>
                  <a:schemeClr val="bg2"/>
                </a:solidFill>
                <a:latin typeface="+mj-lt"/>
              </a:rPr>
              <a:t>*</a:t>
            </a:r>
            <a:endParaRPr lang="ru-RU" sz="2800" dirty="0">
              <a:solidFill>
                <a:schemeClr val="bg2"/>
              </a:solidFill>
              <a:latin typeface="+mj-lt"/>
            </a:endParaRPr>
          </a:p>
        </p:txBody>
      </p:sp>
      <p:sp>
        <p:nvSpPr>
          <p:cNvPr id="14" name="Прямоугольник 13"/>
          <p:cNvSpPr/>
          <p:nvPr/>
        </p:nvSpPr>
        <p:spPr>
          <a:xfrm>
            <a:off x="9144000" y="1692000"/>
            <a:ext cx="396000" cy="360000"/>
          </a:xfrm>
          <a:prstGeom prst="rect">
            <a:avLst/>
          </a:prstGeom>
        </p:spPr>
        <p:txBody>
          <a:bodyPr wrap="none" anchor="ctr" anchorCtr="0">
            <a:noAutofit/>
          </a:bodyPr>
          <a:lstStyle/>
          <a:p>
            <a:pPr algn="ctr"/>
            <a:r>
              <a:rPr lang="en-US" sz="2800" dirty="0">
                <a:solidFill>
                  <a:schemeClr val="bg2"/>
                </a:solidFill>
                <a:latin typeface="+mj-lt"/>
              </a:rPr>
              <a:t>=</a:t>
            </a:r>
            <a:endParaRPr lang="ru-RU" sz="2800" dirty="0">
              <a:solidFill>
                <a:schemeClr val="bg2"/>
              </a:solidFill>
              <a:latin typeface="+mj-lt"/>
            </a:endParaRPr>
          </a:p>
        </p:txBody>
      </p:sp>
      <p:sp>
        <p:nvSpPr>
          <p:cNvPr id="20" name="Прямоугольник 19"/>
          <p:cNvSpPr/>
          <p:nvPr/>
        </p:nvSpPr>
        <p:spPr>
          <a:xfrm>
            <a:off x="2484000" y="864000"/>
            <a:ext cx="9216000" cy="432000"/>
          </a:xfrm>
          <a:prstGeom prst="rect">
            <a:avLst/>
          </a:prstGeom>
          <a:solidFill>
            <a:schemeClr val="bg2"/>
          </a:solidFill>
        </p:spPr>
        <p:txBody>
          <a:bodyPr wrap="none" lIns="0" tIns="0" rIns="0" bIns="18000" anchor="ctr" anchorCtr="0">
            <a:noAutofit/>
          </a:bodyPr>
          <a:lstStyle/>
          <a:p>
            <a:pPr algn="ctr"/>
            <a:r>
              <a:rPr lang="en-US" sz="2400" dirty="0">
                <a:solidFill>
                  <a:schemeClr val="bg1"/>
                </a:solidFill>
              </a:rPr>
              <a:t>Calculate CO</a:t>
            </a:r>
            <a:r>
              <a:rPr lang="en-US" sz="2400" baseline="-25000" dirty="0">
                <a:solidFill>
                  <a:schemeClr val="bg1"/>
                </a:solidFill>
              </a:rPr>
              <a:t>2</a:t>
            </a:r>
            <a:r>
              <a:rPr lang="en-US" sz="2400" dirty="0">
                <a:solidFill>
                  <a:schemeClr val="bg1"/>
                </a:solidFill>
              </a:rPr>
              <a:t> emissions with clean Heat Exchangers</a:t>
            </a:r>
            <a:endParaRPr lang="ru-RU" sz="2400" dirty="0">
              <a:solidFill>
                <a:schemeClr val="bg1"/>
              </a:solidFill>
            </a:endParaRPr>
          </a:p>
        </p:txBody>
      </p:sp>
      <p:sp>
        <p:nvSpPr>
          <p:cNvPr id="2" name="Заголовок 1"/>
          <p:cNvSpPr>
            <a:spLocks noGrp="1"/>
          </p:cNvSpPr>
          <p:nvPr>
            <p:ph type="title"/>
          </p:nvPr>
        </p:nvSpPr>
        <p:spPr>
          <a:xfrm>
            <a:off x="648000" y="215999"/>
            <a:ext cx="9468000" cy="346249"/>
          </a:xfrm>
        </p:spPr>
        <p:txBody>
          <a:bodyPr/>
          <a:lstStyle/>
          <a:p>
            <a:r>
              <a:rPr lang="en-US" sz="2500" b="1" dirty="0"/>
              <a:t>Simple Assessment Model – Three Steps</a:t>
            </a:r>
            <a:endParaRPr lang="ru-RU" sz="2500" b="1" dirty="0"/>
          </a:p>
        </p:txBody>
      </p:sp>
      <p:sp>
        <p:nvSpPr>
          <p:cNvPr id="29" name="TextBox 28"/>
          <p:cNvSpPr txBox="1"/>
          <p:nvPr/>
        </p:nvSpPr>
        <p:spPr>
          <a:xfrm>
            <a:off x="2484000" y="2808320"/>
            <a:ext cx="9216000" cy="1735764"/>
          </a:xfrm>
          <a:prstGeom prst="rect">
            <a:avLst/>
          </a:prstGeom>
          <a:noFill/>
          <a:ln w="9525">
            <a:solidFill>
              <a:schemeClr val="tx2"/>
            </a:solidFill>
            <a:miter lim="800000"/>
          </a:ln>
        </p:spPr>
        <p:txBody>
          <a:bodyPr wrap="square" lIns="360000" tIns="504000" rIns="360000" bIns="0" rtlCol="0">
            <a:noAutofit/>
          </a:bodyPr>
          <a:lstStyle/>
          <a:p>
            <a:pPr algn="just"/>
            <a:r>
              <a:rPr lang="en-US" sz="1600" dirty="0"/>
              <a:t>Degradation of Heat Exchangers due to fouling reduces amount of energy transferred from hot products and waste to preheat inlet cold feedstock. This energy should be added by fire-heaters by burning extra fuel and emitting extra CO</a:t>
            </a:r>
            <a:r>
              <a:rPr lang="en-US" sz="1600" baseline="-25000" dirty="0"/>
              <a:t>2</a:t>
            </a:r>
            <a:r>
              <a:rPr lang="en-US" sz="1600" dirty="0"/>
              <a:t>. The model considers three cases: 10%, 20% and 30% HEX degradation by increasing Energy Intensity of corresponding refining processes. </a:t>
            </a:r>
          </a:p>
        </p:txBody>
      </p:sp>
      <p:sp>
        <p:nvSpPr>
          <p:cNvPr id="30" name="TextBox 29"/>
          <p:cNvSpPr txBox="1"/>
          <p:nvPr/>
        </p:nvSpPr>
        <p:spPr>
          <a:xfrm>
            <a:off x="0" y="864000"/>
            <a:ext cx="2160000" cy="1584000"/>
          </a:xfrm>
          <a:prstGeom prst="rect">
            <a:avLst/>
          </a:prstGeom>
          <a:solidFill>
            <a:schemeClr val="tx2"/>
          </a:solidFill>
          <a:ln w="9525">
            <a:noFill/>
            <a:miter lim="800000"/>
          </a:ln>
        </p:spPr>
        <p:txBody>
          <a:bodyPr wrap="square" lIns="0" tIns="0" rIns="0" bIns="0" rtlCol="0" anchor="ctr" anchorCtr="0">
            <a:noAutofit/>
          </a:bodyPr>
          <a:lstStyle/>
          <a:p>
            <a:pPr algn="r"/>
            <a:r>
              <a:rPr lang="en-US" sz="19000" dirty="0">
                <a:solidFill>
                  <a:schemeClr val="bg1"/>
                </a:solidFill>
                <a:latin typeface="Arial Black" panose="020B0A04020102020204" pitchFamily="34" charset="0"/>
              </a:rPr>
              <a:t>1</a:t>
            </a:r>
            <a:endParaRPr lang="ru-RU" sz="19000" dirty="0">
              <a:solidFill>
                <a:schemeClr val="bg1"/>
              </a:solidFill>
              <a:latin typeface="Arial Black" panose="020B0A04020102020204" pitchFamily="34" charset="0"/>
            </a:endParaRPr>
          </a:p>
        </p:txBody>
      </p:sp>
      <p:sp>
        <p:nvSpPr>
          <p:cNvPr id="31" name="TextBox 30"/>
          <p:cNvSpPr txBox="1"/>
          <p:nvPr/>
        </p:nvSpPr>
        <p:spPr>
          <a:xfrm>
            <a:off x="0" y="2808000"/>
            <a:ext cx="2160000" cy="1584000"/>
          </a:xfrm>
          <a:prstGeom prst="rect">
            <a:avLst/>
          </a:prstGeom>
          <a:solidFill>
            <a:schemeClr val="tx2"/>
          </a:solidFill>
          <a:ln w="9525">
            <a:noFill/>
            <a:miter lim="800000"/>
          </a:ln>
        </p:spPr>
        <p:txBody>
          <a:bodyPr wrap="square" lIns="0" tIns="0" rIns="0" bIns="0" rtlCol="0" anchor="ctr" anchorCtr="0">
            <a:noAutofit/>
          </a:bodyPr>
          <a:lstStyle/>
          <a:p>
            <a:pPr algn="r"/>
            <a:r>
              <a:rPr lang="en-US" sz="19000" dirty="0">
                <a:solidFill>
                  <a:schemeClr val="bg1"/>
                </a:solidFill>
                <a:latin typeface="Arial Black" panose="020B0A04020102020204" pitchFamily="34" charset="0"/>
              </a:rPr>
              <a:t>2</a:t>
            </a:r>
            <a:endParaRPr lang="ru-RU" sz="19000" dirty="0">
              <a:solidFill>
                <a:schemeClr val="bg1"/>
              </a:solidFill>
              <a:latin typeface="Arial Black" panose="020B0A04020102020204" pitchFamily="34" charset="0"/>
            </a:endParaRPr>
          </a:p>
        </p:txBody>
      </p:sp>
      <p:sp>
        <p:nvSpPr>
          <p:cNvPr id="32" name="TextBox 31"/>
          <p:cNvSpPr txBox="1"/>
          <p:nvPr/>
        </p:nvSpPr>
        <p:spPr>
          <a:xfrm>
            <a:off x="0" y="4752000"/>
            <a:ext cx="2160000" cy="1584000"/>
          </a:xfrm>
          <a:prstGeom prst="rect">
            <a:avLst/>
          </a:prstGeom>
          <a:solidFill>
            <a:schemeClr val="tx2"/>
          </a:solidFill>
          <a:ln w="9525">
            <a:noFill/>
            <a:miter lim="800000"/>
          </a:ln>
        </p:spPr>
        <p:txBody>
          <a:bodyPr wrap="square" lIns="0" tIns="0" rIns="0" bIns="0" rtlCol="0" anchor="ctr" anchorCtr="0">
            <a:noAutofit/>
          </a:bodyPr>
          <a:lstStyle/>
          <a:p>
            <a:pPr algn="r"/>
            <a:r>
              <a:rPr lang="en-US" sz="19000" dirty="0">
                <a:solidFill>
                  <a:schemeClr val="bg1"/>
                </a:solidFill>
                <a:latin typeface="Arial Black" panose="020B0A04020102020204" pitchFamily="34" charset="0"/>
              </a:rPr>
              <a:t>3</a:t>
            </a:r>
            <a:endParaRPr lang="ru-RU" sz="19000" dirty="0">
              <a:solidFill>
                <a:schemeClr val="bg1"/>
              </a:solidFill>
              <a:latin typeface="Arial Black" panose="020B0A04020102020204" pitchFamily="34" charset="0"/>
            </a:endParaRPr>
          </a:p>
        </p:txBody>
      </p:sp>
      <p:sp>
        <p:nvSpPr>
          <p:cNvPr id="35" name="TextBox 34"/>
          <p:cNvSpPr txBox="1"/>
          <p:nvPr/>
        </p:nvSpPr>
        <p:spPr>
          <a:xfrm>
            <a:off x="2484000" y="4752000"/>
            <a:ext cx="9216000" cy="1584000"/>
          </a:xfrm>
          <a:prstGeom prst="rect">
            <a:avLst/>
          </a:prstGeom>
          <a:noFill/>
          <a:ln w="9525">
            <a:solidFill>
              <a:schemeClr val="tx2"/>
            </a:solidFill>
            <a:miter lim="800000"/>
          </a:ln>
        </p:spPr>
        <p:txBody>
          <a:bodyPr wrap="square" lIns="360000" tIns="504000" rIns="360000" bIns="0" rtlCol="0">
            <a:noAutofit/>
          </a:bodyPr>
          <a:lstStyle/>
          <a:p>
            <a:pPr algn="just"/>
            <a:r>
              <a:rPr lang="en-US" sz="1600" dirty="0"/>
              <a:t>Using regional and country data from BP Statistical Review of Global Energy, 2019 and adjustment for refining </a:t>
            </a:r>
            <a:r>
              <a:rPr lang="en-US" sz="1600"/>
              <a:t>complexity to </a:t>
            </a:r>
            <a:r>
              <a:rPr lang="en-US" sz="1600" dirty="0"/>
              <a:t>produce CO</a:t>
            </a:r>
            <a:r>
              <a:rPr lang="en-US" sz="1600" baseline="-25000" dirty="0"/>
              <a:t>2</a:t>
            </a:r>
            <a:r>
              <a:rPr lang="en-US" sz="1600" dirty="0"/>
              <a:t> emissions, economics and fuels consumption for clean, 10%, 20%, 30% cases.  Open source data cross-check to confirm the base case.</a:t>
            </a:r>
            <a:endParaRPr lang="ru-RU" sz="1600" dirty="0"/>
          </a:p>
        </p:txBody>
      </p:sp>
      <p:sp>
        <p:nvSpPr>
          <p:cNvPr id="23" name="Прямоугольник 22"/>
          <p:cNvSpPr/>
          <p:nvPr/>
        </p:nvSpPr>
        <p:spPr>
          <a:xfrm>
            <a:off x="2484000" y="2808000"/>
            <a:ext cx="9216000" cy="432000"/>
          </a:xfrm>
          <a:prstGeom prst="rect">
            <a:avLst/>
          </a:prstGeom>
          <a:solidFill>
            <a:schemeClr val="bg2"/>
          </a:solidFill>
        </p:spPr>
        <p:txBody>
          <a:bodyPr wrap="none" lIns="0" tIns="0" rIns="0" bIns="18000" anchor="ctr" anchorCtr="0">
            <a:noAutofit/>
          </a:bodyPr>
          <a:lstStyle/>
          <a:p>
            <a:pPr algn="ctr"/>
            <a:r>
              <a:rPr lang="en-US" sz="2400" dirty="0">
                <a:solidFill>
                  <a:schemeClr val="bg1"/>
                </a:solidFill>
              </a:rPr>
              <a:t>Model Degradation of Heat Exchangers</a:t>
            </a:r>
            <a:endParaRPr lang="ru-RU" sz="2400" dirty="0">
              <a:solidFill>
                <a:schemeClr val="bg1"/>
              </a:solidFill>
            </a:endParaRPr>
          </a:p>
        </p:txBody>
      </p:sp>
      <p:sp>
        <p:nvSpPr>
          <p:cNvPr id="25" name="Прямоугольник 24"/>
          <p:cNvSpPr/>
          <p:nvPr/>
        </p:nvSpPr>
        <p:spPr>
          <a:xfrm>
            <a:off x="2484000" y="4752000"/>
            <a:ext cx="9216000" cy="432000"/>
          </a:xfrm>
          <a:prstGeom prst="rect">
            <a:avLst/>
          </a:prstGeom>
          <a:solidFill>
            <a:schemeClr val="bg2"/>
          </a:solidFill>
        </p:spPr>
        <p:txBody>
          <a:bodyPr wrap="none" lIns="0" tIns="0" rIns="0" bIns="18000" anchor="ctr" anchorCtr="0">
            <a:noAutofit/>
          </a:bodyPr>
          <a:lstStyle/>
          <a:p>
            <a:pPr algn="ctr"/>
            <a:r>
              <a:rPr lang="en-US" sz="2400" dirty="0">
                <a:solidFill>
                  <a:schemeClr val="bg1"/>
                </a:solidFill>
              </a:rPr>
              <a:t>Global case</a:t>
            </a:r>
            <a:endParaRPr lang="ru-RU" sz="2400" dirty="0">
              <a:solidFill>
                <a:schemeClr val="bg1"/>
              </a:solidFill>
            </a:endParaRPr>
          </a:p>
        </p:txBody>
      </p:sp>
      <p:grpSp>
        <p:nvGrpSpPr>
          <p:cNvPr id="4" name="Группа 3"/>
          <p:cNvGrpSpPr/>
          <p:nvPr/>
        </p:nvGrpSpPr>
        <p:grpSpPr>
          <a:xfrm>
            <a:off x="2880000" y="1404000"/>
            <a:ext cx="1728000" cy="936000"/>
            <a:chOff x="2952000" y="1404000"/>
            <a:chExt cx="1584000" cy="936000"/>
          </a:xfrm>
        </p:grpSpPr>
        <p:sp>
          <p:nvSpPr>
            <p:cNvPr id="34" name="TextBox 33"/>
            <p:cNvSpPr txBox="1"/>
            <p:nvPr/>
          </p:nvSpPr>
          <p:spPr>
            <a:xfrm>
              <a:off x="2952000" y="1404000"/>
              <a:ext cx="1584000" cy="936000"/>
            </a:xfrm>
            <a:prstGeom prst="rect">
              <a:avLst/>
            </a:prstGeom>
            <a:noFill/>
            <a:ln>
              <a:solidFill>
                <a:schemeClr val="tx2"/>
              </a:solidFill>
            </a:ln>
          </p:spPr>
          <p:txBody>
            <a:bodyPr wrap="square" lIns="0" tIns="468000" rIns="0" bIns="180000" rtlCol="0" anchor="ctr" anchorCtr="0">
              <a:noAutofit/>
            </a:bodyPr>
            <a:lstStyle/>
            <a:p>
              <a:pPr algn="ctr">
                <a:spcAft>
                  <a:spcPts val="600"/>
                </a:spcAft>
              </a:pPr>
              <a:r>
                <a:rPr lang="en-US" sz="1200" dirty="0"/>
                <a:t>Btu / bbl of crude</a:t>
              </a:r>
              <a:endParaRPr lang="ru-RU" sz="1200" dirty="0" err="1"/>
            </a:p>
          </p:txBody>
        </p:sp>
        <p:sp>
          <p:nvSpPr>
            <p:cNvPr id="16" name="TextBox 15"/>
            <p:cNvSpPr txBox="1"/>
            <p:nvPr/>
          </p:nvSpPr>
          <p:spPr>
            <a:xfrm>
              <a:off x="2952000" y="2160000"/>
              <a:ext cx="1584000" cy="180000"/>
            </a:xfrm>
            <a:prstGeom prst="rect">
              <a:avLst/>
            </a:prstGeom>
            <a:solidFill>
              <a:schemeClr val="bg1">
                <a:lumMod val="85000"/>
              </a:schemeClr>
            </a:solidFill>
          </p:spPr>
          <p:txBody>
            <a:bodyPr wrap="square" lIns="0" tIns="0" rIns="0" bIns="0" rtlCol="0" anchor="ctr" anchorCtr="0">
              <a:noAutofit/>
            </a:bodyPr>
            <a:lstStyle/>
            <a:p>
              <a:pPr algn="ctr">
                <a:spcAft>
                  <a:spcPts val="600"/>
                </a:spcAft>
              </a:pPr>
              <a:endParaRPr lang="ru-RU" sz="1100" dirty="0" err="1"/>
            </a:p>
          </p:txBody>
        </p:sp>
        <p:sp>
          <p:nvSpPr>
            <p:cNvPr id="3" name="TextBox 2"/>
            <p:cNvSpPr txBox="1"/>
            <p:nvPr/>
          </p:nvSpPr>
          <p:spPr>
            <a:xfrm>
              <a:off x="2952000" y="1404000"/>
              <a:ext cx="1584000" cy="468000"/>
            </a:xfrm>
            <a:prstGeom prst="rect">
              <a:avLst/>
            </a:prstGeom>
            <a:solidFill>
              <a:srgbClr val="00B0F0"/>
            </a:solidFill>
          </p:spPr>
          <p:txBody>
            <a:bodyPr wrap="square" lIns="0" tIns="0" rIns="0" bIns="0" rtlCol="0" anchor="ctr" anchorCtr="0">
              <a:noAutofit/>
            </a:bodyPr>
            <a:lstStyle/>
            <a:p>
              <a:pPr algn="ctr">
                <a:lnSpc>
                  <a:spcPct val="90000"/>
                </a:lnSpc>
                <a:spcAft>
                  <a:spcPts val="600"/>
                </a:spcAft>
              </a:pPr>
              <a:r>
                <a:rPr lang="en-US" sz="1400" dirty="0">
                  <a:solidFill>
                    <a:schemeClr val="bg1"/>
                  </a:solidFill>
                  <a:latin typeface="+mj-lt"/>
                </a:rPr>
                <a:t>Refining Process Energy Intensity</a:t>
              </a:r>
            </a:p>
          </p:txBody>
        </p:sp>
      </p:grpSp>
      <p:grpSp>
        <p:nvGrpSpPr>
          <p:cNvPr id="36" name="Группа 35"/>
          <p:cNvGrpSpPr/>
          <p:nvPr/>
        </p:nvGrpSpPr>
        <p:grpSpPr>
          <a:xfrm>
            <a:off x="5112000" y="1404000"/>
            <a:ext cx="1728000" cy="936000"/>
            <a:chOff x="2952000" y="1404000"/>
            <a:chExt cx="1584000" cy="936000"/>
          </a:xfrm>
        </p:grpSpPr>
        <p:sp>
          <p:nvSpPr>
            <p:cNvPr id="37" name="TextBox 36"/>
            <p:cNvSpPr txBox="1"/>
            <p:nvPr/>
          </p:nvSpPr>
          <p:spPr>
            <a:xfrm>
              <a:off x="2952000" y="1404000"/>
              <a:ext cx="1584000" cy="936000"/>
            </a:xfrm>
            <a:prstGeom prst="rect">
              <a:avLst/>
            </a:prstGeom>
            <a:noFill/>
            <a:ln>
              <a:solidFill>
                <a:schemeClr val="tx2"/>
              </a:solidFill>
            </a:ln>
          </p:spPr>
          <p:txBody>
            <a:bodyPr wrap="square" lIns="0" tIns="468000" rIns="0" bIns="180000" rtlCol="0" anchor="ctr" anchorCtr="0">
              <a:noAutofit/>
            </a:bodyPr>
            <a:lstStyle/>
            <a:p>
              <a:pPr algn="ctr">
                <a:spcAft>
                  <a:spcPts val="600"/>
                </a:spcAft>
              </a:pPr>
              <a:r>
                <a:rPr lang="en-US" sz="1200" dirty="0"/>
                <a:t>kgCO</a:t>
              </a:r>
              <a:r>
                <a:rPr lang="en-US" sz="1200" baseline="-25000" dirty="0"/>
                <a:t>2</a:t>
              </a:r>
              <a:r>
                <a:rPr lang="en-US" sz="1200" dirty="0"/>
                <a:t> / Btu </a:t>
              </a:r>
            </a:p>
          </p:txBody>
        </p:sp>
        <p:sp>
          <p:nvSpPr>
            <p:cNvPr id="38" name="TextBox 37"/>
            <p:cNvSpPr txBox="1"/>
            <p:nvPr/>
          </p:nvSpPr>
          <p:spPr>
            <a:xfrm>
              <a:off x="2952000" y="2160000"/>
              <a:ext cx="1584000" cy="180000"/>
            </a:xfrm>
            <a:prstGeom prst="rect">
              <a:avLst/>
            </a:prstGeom>
            <a:solidFill>
              <a:schemeClr val="bg1">
                <a:lumMod val="85000"/>
              </a:schemeClr>
            </a:solidFill>
          </p:spPr>
          <p:txBody>
            <a:bodyPr wrap="square" lIns="0" tIns="0" rIns="0" bIns="0" rtlCol="0" anchor="ctr" anchorCtr="0">
              <a:noAutofit/>
            </a:bodyPr>
            <a:lstStyle/>
            <a:p>
              <a:pPr algn="ctr">
                <a:spcAft>
                  <a:spcPts val="600"/>
                </a:spcAft>
              </a:pPr>
              <a:endParaRPr lang="ru-RU" sz="1100" dirty="0" err="1"/>
            </a:p>
          </p:txBody>
        </p:sp>
        <p:sp>
          <p:nvSpPr>
            <p:cNvPr id="39" name="TextBox 38"/>
            <p:cNvSpPr txBox="1"/>
            <p:nvPr/>
          </p:nvSpPr>
          <p:spPr>
            <a:xfrm>
              <a:off x="2952000" y="1404000"/>
              <a:ext cx="1584000" cy="468000"/>
            </a:xfrm>
            <a:prstGeom prst="rect">
              <a:avLst/>
            </a:prstGeom>
            <a:solidFill>
              <a:srgbClr val="00B0F0"/>
            </a:solidFill>
          </p:spPr>
          <p:txBody>
            <a:bodyPr wrap="square" lIns="0" tIns="0" rIns="0" bIns="0" rtlCol="0" anchor="ctr" anchorCtr="0">
              <a:noAutofit/>
            </a:bodyPr>
            <a:lstStyle/>
            <a:p>
              <a:pPr algn="ctr">
                <a:lnSpc>
                  <a:spcPct val="90000"/>
                </a:lnSpc>
                <a:spcAft>
                  <a:spcPts val="600"/>
                </a:spcAft>
              </a:pPr>
              <a:r>
                <a:rPr lang="en-US" sz="1400" dirty="0">
                  <a:solidFill>
                    <a:schemeClr val="bg1"/>
                  </a:solidFill>
                  <a:latin typeface="+mj-lt"/>
                </a:rPr>
                <a:t>Fuel Emission </a:t>
              </a:r>
              <a:br>
                <a:rPr lang="en-US" sz="1400" dirty="0">
                  <a:solidFill>
                    <a:schemeClr val="bg1"/>
                  </a:solidFill>
                  <a:latin typeface="+mj-lt"/>
                </a:rPr>
              </a:br>
              <a:r>
                <a:rPr lang="en-US" sz="1400" dirty="0">
                  <a:solidFill>
                    <a:schemeClr val="bg1"/>
                  </a:solidFill>
                  <a:latin typeface="+mj-lt"/>
                </a:rPr>
                <a:t>factor</a:t>
              </a:r>
            </a:p>
          </p:txBody>
        </p:sp>
      </p:grpSp>
      <p:grpSp>
        <p:nvGrpSpPr>
          <p:cNvPr id="40" name="Группа 39"/>
          <p:cNvGrpSpPr/>
          <p:nvPr/>
        </p:nvGrpSpPr>
        <p:grpSpPr>
          <a:xfrm>
            <a:off x="7344000" y="1404000"/>
            <a:ext cx="1728000" cy="936000"/>
            <a:chOff x="2952000" y="1404000"/>
            <a:chExt cx="1584000" cy="936000"/>
          </a:xfrm>
        </p:grpSpPr>
        <p:sp>
          <p:nvSpPr>
            <p:cNvPr id="41" name="TextBox 40"/>
            <p:cNvSpPr txBox="1"/>
            <p:nvPr/>
          </p:nvSpPr>
          <p:spPr>
            <a:xfrm>
              <a:off x="2952000" y="1404000"/>
              <a:ext cx="1584000" cy="936000"/>
            </a:xfrm>
            <a:prstGeom prst="rect">
              <a:avLst/>
            </a:prstGeom>
            <a:noFill/>
            <a:ln>
              <a:solidFill>
                <a:schemeClr val="tx2"/>
              </a:solidFill>
            </a:ln>
          </p:spPr>
          <p:txBody>
            <a:bodyPr wrap="square" lIns="0" tIns="468000" rIns="0" bIns="180000" rtlCol="0" anchor="ctr" anchorCtr="0">
              <a:noAutofit/>
            </a:bodyPr>
            <a:lstStyle/>
            <a:p>
              <a:pPr algn="ctr">
                <a:spcAft>
                  <a:spcPts val="600"/>
                </a:spcAft>
              </a:pPr>
              <a:r>
                <a:rPr lang="en-US" sz="1200" dirty="0"/>
                <a:t>bbl / day</a:t>
              </a:r>
            </a:p>
          </p:txBody>
        </p:sp>
        <p:sp>
          <p:nvSpPr>
            <p:cNvPr id="42" name="TextBox 41"/>
            <p:cNvSpPr txBox="1"/>
            <p:nvPr/>
          </p:nvSpPr>
          <p:spPr>
            <a:xfrm>
              <a:off x="2952000" y="2160000"/>
              <a:ext cx="1584000" cy="180000"/>
            </a:xfrm>
            <a:prstGeom prst="rect">
              <a:avLst/>
            </a:prstGeom>
            <a:solidFill>
              <a:schemeClr val="bg1">
                <a:lumMod val="85000"/>
              </a:schemeClr>
            </a:solidFill>
          </p:spPr>
          <p:txBody>
            <a:bodyPr wrap="square" lIns="0" tIns="0" rIns="0" bIns="0" rtlCol="0" anchor="ctr" anchorCtr="0">
              <a:noAutofit/>
            </a:bodyPr>
            <a:lstStyle/>
            <a:p>
              <a:pPr algn="ctr">
                <a:spcAft>
                  <a:spcPts val="600"/>
                </a:spcAft>
              </a:pPr>
              <a:endParaRPr lang="ru-RU" sz="1100" dirty="0" err="1"/>
            </a:p>
          </p:txBody>
        </p:sp>
        <p:sp>
          <p:nvSpPr>
            <p:cNvPr id="43" name="TextBox 42"/>
            <p:cNvSpPr txBox="1"/>
            <p:nvPr/>
          </p:nvSpPr>
          <p:spPr>
            <a:xfrm>
              <a:off x="2952000" y="1404000"/>
              <a:ext cx="1584000" cy="468000"/>
            </a:xfrm>
            <a:prstGeom prst="rect">
              <a:avLst/>
            </a:prstGeom>
            <a:solidFill>
              <a:srgbClr val="00B0F0"/>
            </a:solidFill>
          </p:spPr>
          <p:txBody>
            <a:bodyPr wrap="square" lIns="0" tIns="0" rIns="0" bIns="0" rtlCol="0" anchor="ctr" anchorCtr="0">
              <a:noAutofit/>
            </a:bodyPr>
            <a:lstStyle/>
            <a:p>
              <a:pPr algn="ctr">
                <a:lnSpc>
                  <a:spcPct val="90000"/>
                </a:lnSpc>
                <a:spcAft>
                  <a:spcPts val="600"/>
                </a:spcAft>
              </a:pPr>
              <a:r>
                <a:rPr lang="en-US" sz="1400" dirty="0">
                  <a:solidFill>
                    <a:schemeClr val="bg1"/>
                  </a:solidFill>
                  <a:latin typeface="+mj-lt"/>
                </a:rPr>
                <a:t>Refining Volume</a:t>
              </a:r>
            </a:p>
          </p:txBody>
        </p:sp>
      </p:grpSp>
      <p:grpSp>
        <p:nvGrpSpPr>
          <p:cNvPr id="44" name="Группа 43"/>
          <p:cNvGrpSpPr/>
          <p:nvPr/>
        </p:nvGrpSpPr>
        <p:grpSpPr>
          <a:xfrm>
            <a:off x="9576000" y="1404000"/>
            <a:ext cx="1728000" cy="936000"/>
            <a:chOff x="2952000" y="1404000"/>
            <a:chExt cx="1584000" cy="936000"/>
          </a:xfrm>
        </p:grpSpPr>
        <p:sp>
          <p:nvSpPr>
            <p:cNvPr id="45" name="TextBox 44"/>
            <p:cNvSpPr txBox="1"/>
            <p:nvPr/>
          </p:nvSpPr>
          <p:spPr>
            <a:xfrm>
              <a:off x="2952000" y="1404000"/>
              <a:ext cx="1584000" cy="936000"/>
            </a:xfrm>
            <a:prstGeom prst="rect">
              <a:avLst/>
            </a:prstGeom>
            <a:noFill/>
            <a:ln>
              <a:solidFill>
                <a:schemeClr val="tx2"/>
              </a:solidFill>
            </a:ln>
          </p:spPr>
          <p:txBody>
            <a:bodyPr wrap="square" lIns="0" tIns="648000" rIns="0" bIns="180000" rtlCol="0" anchor="ctr" anchorCtr="0">
              <a:noAutofit/>
            </a:bodyPr>
            <a:lstStyle/>
            <a:p>
              <a:pPr algn="ctr">
                <a:spcAft>
                  <a:spcPts val="600"/>
                </a:spcAft>
              </a:pPr>
              <a:r>
                <a:rPr lang="en-US" sz="1200" dirty="0"/>
                <a:t>kgCO</a:t>
              </a:r>
              <a:r>
                <a:rPr lang="en-US" sz="1200" baseline="-25000" dirty="0"/>
                <a:t>2</a:t>
              </a:r>
              <a:r>
                <a:rPr lang="en-US" sz="1200" dirty="0"/>
                <a:t> / day</a:t>
              </a:r>
            </a:p>
          </p:txBody>
        </p:sp>
        <p:sp>
          <p:nvSpPr>
            <p:cNvPr id="47" name="TextBox 46"/>
            <p:cNvSpPr txBox="1"/>
            <p:nvPr/>
          </p:nvSpPr>
          <p:spPr>
            <a:xfrm>
              <a:off x="2952000" y="1404000"/>
              <a:ext cx="1584000" cy="468000"/>
            </a:xfrm>
            <a:prstGeom prst="rect">
              <a:avLst/>
            </a:prstGeom>
            <a:solidFill>
              <a:srgbClr val="00B0F0"/>
            </a:solidFill>
          </p:spPr>
          <p:txBody>
            <a:bodyPr wrap="square" lIns="0" tIns="0" rIns="0" bIns="0" rtlCol="0" anchor="ctr" anchorCtr="0">
              <a:noAutofit/>
            </a:bodyPr>
            <a:lstStyle/>
            <a:p>
              <a:pPr algn="ctr">
                <a:lnSpc>
                  <a:spcPct val="90000"/>
                </a:lnSpc>
                <a:spcAft>
                  <a:spcPts val="600"/>
                </a:spcAft>
              </a:pPr>
              <a:r>
                <a:rPr lang="en-US" sz="1400" dirty="0">
                  <a:solidFill>
                    <a:schemeClr val="bg1"/>
                  </a:solidFill>
                  <a:latin typeface="+mj-lt"/>
                </a:rPr>
                <a:t>CO</a:t>
              </a:r>
              <a:r>
                <a:rPr lang="en-US" sz="1400" baseline="-25000" dirty="0">
                  <a:solidFill>
                    <a:schemeClr val="bg1"/>
                  </a:solidFill>
                  <a:latin typeface="+mj-lt"/>
                </a:rPr>
                <a:t>2</a:t>
              </a:r>
              <a:r>
                <a:rPr lang="en-US" sz="1400" dirty="0">
                  <a:solidFill>
                    <a:schemeClr val="bg1"/>
                  </a:solidFill>
                  <a:latin typeface="+mj-lt"/>
                </a:rPr>
                <a:t> emissions</a:t>
              </a:r>
            </a:p>
          </p:txBody>
        </p:sp>
      </p:grpSp>
      <p:grpSp>
        <p:nvGrpSpPr>
          <p:cNvPr id="46" name="Группа 45">
            <a:extLst>
              <a:ext uri="{FF2B5EF4-FFF2-40B4-BE49-F238E27FC236}">
                <a16:creationId xmlns:a16="http://schemas.microsoft.com/office/drawing/2014/main" id="{FC4315B9-3148-46DB-A86E-1CB84E0C617D}"/>
              </a:ext>
            </a:extLst>
          </p:cNvPr>
          <p:cNvGrpSpPr>
            <a:grpSpLocks noChangeAspect="1"/>
          </p:cNvGrpSpPr>
          <p:nvPr/>
        </p:nvGrpSpPr>
        <p:grpSpPr>
          <a:xfrm>
            <a:off x="10722622" y="2749752"/>
            <a:ext cx="742608" cy="515584"/>
            <a:chOff x="13688622" y="1696358"/>
            <a:chExt cx="1115284" cy="774328"/>
          </a:xfrm>
        </p:grpSpPr>
        <p:sp>
          <p:nvSpPr>
            <p:cNvPr id="48" name="Параллелограмм 47">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49" name="Параллелограмм 48">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50" name="Параллелограмм 49">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51" name="Группа 50">
            <a:extLst>
              <a:ext uri="{FF2B5EF4-FFF2-40B4-BE49-F238E27FC236}">
                <a16:creationId xmlns:a16="http://schemas.microsoft.com/office/drawing/2014/main" id="{FC4315B9-3148-46DB-A86E-1CB84E0C617D}"/>
              </a:ext>
            </a:extLst>
          </p:cNvPr>
          <p:cNvGrpSpPr>
            <a:grpSpLocks noChangeAspect="1"/>
          </p:cNvGrpSpPr>
          <p:nvPr/>
        </p:nvGrpSpPr>
        <p:grpSpPr>
          <a:xfrm>
            <a:off x="192683" y="757182"/>
            <a:ext cx="2471317" cy="1715806"/>
            <a:chOff x="13688622" y="1696358"/>
            <a:chExt cx="1115284" cy="774328"/>
          </a:xfrm>
        </p:grpSpPr>
        <p:sp>
          <p:nvSpPr>
            <p:cNvPr id="52" name="Параллелограмм 51">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53" name="Параллелограмм 52">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54" name="Параллелограмм 53">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55" name="Группа 54">
            <a:extLst>
              <a:ext uri="{FF2B5EF4-FFF2-40B4-BE49-F238E27FC236}">
                <a16:creationId xmlns:a16="http://schemas.microsoft.com/office/drawing/2014/main" id="{FC4315B9-3148-46DB-A86E-1CB84E0C617D}"/>
              </a:ext>
            </a:extLst>
          </p:cNvPr>
          <p:cNvGrpSpPr>
            <a:grpSpLocks noChangeAspect="1"/>
          </p:cNvGrpSpPr>
          <p:nvPr/>
        </p:nvGrpSpPr>
        <p:grpSpPr>
          <a:xfrm>
            <a:off x="192683" y="2749752"/>
            <a:ext cx="2471317" cy="1715806"/>
            <a:chOff x="13688622" y="1696358"/>
            <a:chExt cx="1115284" cy="774328"/>
          </a:xfrm>
        </p:grpSpPr>
        <p:sp>
          <p:nvSpPr>
            <p:cNvPr id="56" name="Параллелограмм 55">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57" name="Параллелограмм 56">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58" name="Параллелограмм 57">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59" name="Группа 58">
            <a:extLst>
              <a:ext uri="{FF2B5EF4-FFF2-40B4-BE49-F238E27FC236}">
                <a16:creationId xmlns:a16="http://schemas.microsoft.com/office/drawing/2014/main" id="{FC4315B9-3148-46DB-A86E-1CB84E0C617D}"/>
              </a:ext>
            </a:extLst>
          </p:cNvPr>
          <p:cNvGrpSpPr>
            <a:grpSpLocks noChangeAspect="1"/>
          </p:cNvGrpSpPr>
          <p:nvPr/>
        </p:nvGrpSpPr>
        <p:grpSpPr>
          <a:xfrm>
            <a:off x="219229" y="4620194"/>
            <a:ext cx="2471317" cy="1715806"/>
            <a:chOff x="13688622" y="1696358"/>
            <a:chExt cx="1115284" cy="774328"/>
          </a:xfrm>
        </p:grpSpPr>
        <p:sp>
          <p:nvSpPr>
            <p:cNvPr id="60" name="Параллелограмм 59">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61" name="Параллелограмм 60">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62" name="Параллелограмм 61">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63" name="Группа 62">
            <a:extLst>
              <a:ext uri="{FF2B5EF4-FFF2-40B4-BE49-F238E27FC236}">
                <a16:creationId xmlns:a16="http://schemas.microsoft.com/office/drawing/2014/main" id="{FC4315B9-3148-46DB-A86E-1CB84E0C617D}"/>
              </a:ext>
            </a:extLst>
          </p:cNvPr>
          <p:cNvGrpSpPr>
            <a:grpSpLocks noChangeAspect="1"/>
          </p:cNvGrpSpPr>
          <p:nvPr/>
        </p:nvGrpSpPr>
        <p:grpSpPr>
          <a:xfrm>
            <a:off x="10688471" y="780416"/>
            <a:ext cx="742608" cy="515584"/>
            <a:chOff x="13688622" y="1696358"/>
            <a:chExt cx="1115284" cy="774328"/>
          </a:xfrm>
        </p:grpSpPr>
        <p:sp>
          <p:nvSpPr>
            <p:cNvPr id="64" name="Параллелограмм 63">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65" name="Параллелограмм 64">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66" name="Параллелограмм 65">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67" name="Группа 66">
            <a:extLst>
              <a:ext uri="{FF2B5EF4-FFF2-40B4-BE49-F238E27FC236}">
                <a16:creationId xmlns:a16="http://schemas.microsoft.com/office/drawing/2014/main" id="{FC4315B9-3148-46DB-A86E-1CB84E0C617D}"/>
              </a:ext>
            </a:extLst>
          </p:cNvPr>
          <p:cNvGrpSpPr>
            <a:grpSpLocks noChangeAspect="1"/>
          </p:cNvGrpSpPr>
          <p:nvPr/>
        </p:nvGrpSpPr>
        <p:grpSpPr>
          <a:xfrm>
            <a:off x="10623463" y="4678444"/>
            <a:ext cx="742608" cy="515584"/>
            <a:chOff x="13688622" y="1696358"/>
            <a:chExt cx="1115284" cy="774328"/>
          </a:xfrm>
        </p:grpSpPr>
        <p:sp>
          <p:nvSpPr>
            <p:cNvPr id="68" name="Параллелограмм 67">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69" name="Параллелограмм 68">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70" name="Параллелограмм 69">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sp>
        <p:nvSpPr>
          <p:cNvPr id="71" name="Номер слайда 1">
            <a:extLst>
              <a:ext uri="{FF2B5EF4-FFF2-40B4-BE49-F238E27FC236}">
                <a16:creationId xmlns:a16="http://schemas.microsoft.com/office/drawing/2014/main" id="{BB110B15-3B43-4529-80D2-0B5C2D57ACC6}"/>
              </a:ext>
            </a:extLst>
          </p:cNvPr>
          <p:cNvSpPr txBox="1">
            <a:spLocks/>
          </p:cNvSpPr>
          <p:nvPr/>
        </p:nvSpPr>
        <p:spPr>
          <a:xfrm>
            <a:off x="11568113" y="6543916"/>
            <a:ext cx="357188" cy="184666"/>
          </a:xfrm>
          <a:prstGeom prst="rect">
            <a:avLst/>
          </a:prstGeom>
        </p:spPr>
        <p:txBody>
          <a:bodyPr vert="horz" wrap="square" lIns="0" tIns="0" rIns="0" bIns="0" rtlCol="0" anchor="ctr">
            <a:spAutoFit/>
          </a:bodyPr>
          <a:lstStyle>
            <a:defPPr>
              <a:defRPr lang="ru-RU"/>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BBE1A4-B8D4-4FCD-8EBF-3AF890B45536}" type="slidenum">
              <a:rPr lang="ru-RU" smtClean="0">
                <a:solidFill>
                  <a:schemeClr val="accent1">
                    <a:lumMod val="50000"/>
                  </a:schemeClr>
                </a:solidFill>
              </a:rPr>
              <a:pPr/>
              <a:t>32</a:t>
            </a:fld>
            <a:endParaRPr lang="ru-RU" dirty="0">
              <a:solidFill>
                <a:schemeClr val="accent1">
                  <a:lumMod val="50000"/>
                </a:schemeClr>
              </a:solidFill>
            </a:endParaRPr>
          </a:p>
        </p:txBody>
      </p:sp>
    </p:spTree>
    <p:extLst>
      <p:ext uri="{BB962C8B-B14F-4D97-AF65-F5344CB8AC3E}">
        <p14:creationId xmlns:p14="http://schemas.microsoft.com/office/powerpoint/2010/main" val="3901320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0A10B71C-4EF2-450C-B500-FD6CB9C9C0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1009" y="77621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7C169E65-038D-4779-BF30-6881087BEC67}"/>
              </a:ext>
            </a:extLst>
          </p:cNvPr>
          <p:cNvSpPr>
            <a:spLocks noGrp="1"/>
          </p:cNvSpPr>
          <p:nvPr>
            <p:ph type="title"/>
          </p:nvPr>
        </p:nvSpPr>
        <p:spPr>
          <a:xfrm>
            <a:off x="1697953" y="353986"/>
            <a:ext cx="9646971" cy="543834"/>
          </a:xfrm>
        </p:spPr>
        <p:txBody>
          <a:bodyPr>
            <a:normAutofit/>
          </a:bodyPr>
          <a:lstStyle/>
          <a:p>
            <a:r>
              <a:rPr lang="en-US" sz="2715"/>
              <a:t>1. </a:t>
            </a:r>
            <a:r>
              <a:rPr lang="en-US" sz="2715" dirty="0"/>
              <a:t>Preparation</a:t>
            </a:r>
            <a:endParaRPr lang="th-TH" sz="2715" dirty="0"/>
          </a:p>
        </p:txBody>
      </p:sp>
      <p:sp>
        <p:nvSpPr>
          <p:cNvPr id="18" name="Rectangle 2">
            <a:extLst>
              <a:ext uri="{FF2B5EF4-FFF2-40B4-BE49-F238E27FC236}">
                <a16:creationId xmlns:a16="http://schemas.microsoft.com/office/drawing/2014/main" id="{35D55100-D3E8-475D-9FB2-06B23111FA0E}"/>
              </a:ext>
            </a:extLst>
          </p:cNvPr>
          <p:cNvSpPr/>
          <p:nvPr/>
        </p:nvSpPr>
        <p:spPr>
          <a:xfrm>
            <a:off x="5328088" y="1791821"/>
            <a:ext cx="2887337" cy="132070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TextBox 18">
            <a:extLst>
              <a:ext uri="{FF2B5EF4-FFF2-40B4-BE49-F238E27FC236}">
                <a16:creationId xmlns:a16="http://schemas.microsoft.com/office/drawing/2014/main" id="{F4B56ED5-9D9E-4E75-9BE8-48B3888947F9}"/>
              </a:ext>
            </a:extLst>
          </p:cNvPr>
          <p:cNvSpPr txBox="1"/>
          <p:nvPr/>
        </p:nvSpPr>
        <p:spPr>
          <a:xfrm>
            <a:off x="1697953" y="6235144"/>
            <a:ext cx="1917035" cy="313245"/>
          </a:xfrm>
          <a:prstGeom prst="rect">
            <a:avLst/>
          </a:prstGeom>
          <a:noFill/>
        </p:spPr>
        <p:txBody>
          <a:bodyPr wrap="none" lIns="118191" tIns="59096" rIns="118191" bIns="59096" rtlCol="0">
            <a:spAutoFit/>
          </a:bodyPr>
          <a:lstStyle/>
          <a:p>
            <a:pPr defTabSz="590653"/>
            <a:r>
              <a:rPr lang="en-US" sz="1260"/>
              <a:t>1.1 </a:t>
            </a:r>
            <a:r>
              <a:rPr lang="en-US" sz="1260" dirty="0"/>
              <a:t>Connect skid </a:t>
            </a:r>
            <a:r>
              <a:rPr lang="en-US" sz="1260"/>
              <a:t>to HEx.   </a:t>
            </a:r>
            <a:endParaRPr lang="en-US" sz="1260" b="1" dirty="0"/>
          </a:p>
        </p:txBody>
      </p:sp>
      <p:sp>
        <p:nvSpPr>
          <p:cNvPr id="20" name="TextBox 19">
            <a:extLst>
              <a:ext uri="{FF2B5EF4-FFF2-40B4-BE49-F238E27FC236}">
                <a16:creationId xmlns:a16="http://schemas.microsoft.com/office/drawing/2014/main" id="{9A170310-9210-4804-86E6-F6E54CEEA332}"/>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grpSp>
        <p:nvGrpSpPr>
          <p:cNvPr id="27" name="Группа 26">
            <a:extLst>
              <a:ext uri="{FF2B5EF4-FFF2-40B4-BE49-F238E27FC236}">
                <a16:creationId xmlns:a16="http://schemas.microsoft.com/office/drawing/2014/main" id="{284E2E81-E61F-4FF8-995B-2BE7C58FB2C4}"/>
              </a:ext>
            </a:extLst>
          </p:cNvPr>
          <p:cNvGrpSpPr/>
          <p:nvPr/>
        </p:nvGrpSpPr>
        <p:grpSpPr>
          <a:xfrm>
            <a:off x="4699794" y="776210"/>
            <a:ext cx="1745257" cy="593386"/>
            <a:chOff x="4499471" y="800646"/>
            <a:chExt cx="1800200" cy="612067"/>
          </a:xfrm>
        </p:grpSpPr>
        <p:grpSp>
          <p:nvGrpSpPr>
            <p:cNvPr id="25" name="Группа 24">
              <a:extLst>
                <a:ext uri="{FF2B5EF4-FFF2-40B4-BE49-F238E27FC236}">
                  <a16:creationId xmlns:a16="http://schemas.microsoft.com/office/drawing/2014/main" id="{4EAA0051-7B86-4BBC-A68D-EB82C15A6B0F}"/>
                </a:ext>
              </a:extLst>
            </p:cNvPr>
            <p:cNvGrpSpPr/>
            <p:nvPr/>
          </p:nvGrpSpPr>
          <p:grpSpPr>
            <a:xfrm>
              <a:off x="4499471" y="800646"/>
              <a:ext cx="1800200" cy="612067"/>
              <a:chOff x="4499471" y="800646"/>
              <a:chExt cx="1800200" cy="612067"/>
            </a:xfrm>
          </p:grpSpPr>
          <p:sp>
            <p:nvSpPr>
              <p:cNvPr id="22" name="Прямоугольник 21">
                <a:extLst>
                  <a:ext uri="{FF2B5EF4-FFF2-40B4-BE49-F238E27FC236}">
                    <a16:creationId xmlns:a16="http://schemas.microsoft.com/office/drawing/2014/main" id="{A05599EC-10E9-4BD2-9CA0-17E1C197E5DE}"/>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23" name="Прямоугольник 22">
                <a:extLst>
                  <a:ext uri="{FF2B5EF4-FFF2-40B4-BE49-F238E27FC236}">
                    <a16:creationId xmlns:a16="http://schemas.microsoft.com/office/drawing/2014/main" id="{8116697C-3A9B-4C62-8FA4-5964E43F6FC9}"/>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24" name="Прямоугольник 23">
                <a:extLst>
                  <a:ext uri="{FF2B5EF4-FFF2-40B4-BE49-F238E27FC236}">
                    <a16:creationId xmlns:a16="http://schemas.microsoft.com/office/drawing/2014/main" id="{3E8D865A-00E3-4867-ADB7-D08F3EA8BB10}"/>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26" name="Прямоугольник 25">
              <a:extLst>
                <a:ext uri="{FF2B5EF4-FFF2-40B4-BE49-F238E27FC236}">
                  <a16:creationId xmlns:a16="http://schemas.microsoft.com/office/drawing/2014/main" id="{683B58CC-4728-48EB-A5EF-E7582254CA08}"/>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8" name="Группа 37">
            <a:extLst>
              <a:ext uri="{FF2B5EF4-FFF2-40B4-BE49-F238E27FC236}">
                <a16:creationId xmlns:a16="http://schemas.microsoft.com/office/drawing/2014/main" id="{4AE9E17D-B896-42F4-9C17-61EB724E4388}"/>
              </a:ext>
            </a:extLst>
          </p:cNvPr>
          <p:cNvGrpSpPr/>
          <p:nvPr/>
        </p:nvGrpSpPr>
        <p:grpSpPr>
          <a:xfrm>
            <a:off x="8755736" y="3987483"/>
            <a:ext cx="1396205" cy="856728"/>
            <a:chOff x="8683099" y="4113014"/>
            <a:chExt cx="1440160" cy="883699"/>
          </a:xfrm>
        </p:grpSpPr>
        <p:grpSp>
          <p:nvGrpSpPr>
            <p:cNvPr id="29" name="Группа 28">
              <a:extLst>
                <a:ext uri="{FF2B5EF4-FFF2-40B4-BE49-F238E27FC236}">
                  <a16:creationId xmlns:a16="http://schemas.microsoft.com/office/drawing/2014/main" id="{07725C0C-7BD5-4B41-94A1-5A18C787A448}"/>
                </a:ext>
              </a:extLst>
            </p:cNvPr>
            <p:cNvGrpSpPr/>
            <p:nvPr/>
          </p:nvGrpSpPr>
          <p:grpSpPr>
            <a:xfrm>
              <a:off x="8683099" y="4113014"/>
              <a:ext cx="1440160" cy="448182"/>
              <a:chOff x="4499471" y="800646"/>
              <a:chExt cx="1440160" cy="448182"/>
            </a:xfrm>
          </p:grpSpPr>
          <p:sp>
            <p:nvSpPr>
              <p:cNvPr id="31" name="Прямоугольник 30">
                <a:extLst>
                  <a:ext uri="{FF2B5EF4-FFF2-40B4-BE49-F238E27FC236}">
                    <a16:creationId xmlns:a16="http://schemas.microsoft.com/office/drawing/2014/main" id="{758B931E-FD37-4CCE-9345-EDF21B31FC31}"/>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2" name="Прямоугольник 31">
                <a:extLst>
                  <a:ext uri="{FF2B5EF4-FFF2-40B4-BE49-F238E27FC236}">
                    <a16:creationId xmlns:a16="http://schemas.microsoft.com/office/drawing/2014/main" id="{0495CA64-D050-445C-BD4E-E4A40EE0CD70}"/>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0" name="Прямоугольник 29">
              <a:extLst>
                <a:ext uri="{FF2B5EF4-FFF2-40B4-BE49-F238E27FC236}">
                  <a16:creationId xmlns:a16="http://schemas.microsoft.com/office/drawing/2014/main" id="{1E8EDFA1-4382-440A-A50D-F8998FEDA333}"/>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5" name="Прямая соединительная линия 34">
            <a:extLst>
              <a:ext uri="{FF2B5EF4-FFF2-40B4-BE49-F238E27FC236}">
                <a16:creationId xmlns:a16="http://schemas.microsoft.com/office/drawing/2014/main" id="{A8A5DB69-4F20-4B6E-B666-C217A99BF2B1}"/>
              </a:ext>
            </a:extLst>
          </p:cNvPr>
          <p:cNvCxnSpPr>
            <a:cxnSpLocks/>
          </p:cNvCxnSpPr>
          <p:nvPr/>
        </p:nvCxnSpPr>
        <p:spPr>
          <a:xfrm>
            <a:off x="9167652" y="4611158"/>
            <a:ext cx="497926"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0" name="Группа 39">
            <a:extLst>
              <a:ext uri="{FF2B5EF4-FFF2-40B4-BE49-F238E27FC236}">
                <a16:creationId xmlns:a16="http://schemas.microsoft.com/office/drawing/2014/main" id="{BF04CB8D-CDA4-4BE5-9715-05C0D5CF66C5}"/>
              </a:ext>
            </a:extLst>
          </p:cNvPr>
          <p:cNvGrpSpPr/>
          <p:nvPr/>
        </p:nvGrpSpPr>
        <p:grpSpPr>
          <a:xfrm>
            <a:off x="6591617" y="3465869"/>
            <a:ext cx="1745258" cy="593386"/>
            <a:chOff x="4499470" y="800646"/>
            <a:chExt cx="1800201" cy="612067"/>
          </a:xfrm>
        </p:grpSpPr>
        <p:sp>
          <p:nvSpPr>
            <p:cNvPr id="42" name="Прямоугольник 41">
              <a:extLst>
                <a:ext uri="{FF2B5EF4-FFF2-40B4-BE49-F238E27FC236}">
                  <a16:creationId xmlns:a16="http://schemas.microsoft.com/office/drawing/2014/main" id="{3CC73400-68C5-4783-9D8C-95C866D2CA6F}"/>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4" name="Прямоугольник 43">
              <a:extLst>
                <a:ext uri="{FF2B5EF4-FFF2-40B4-BE49-F238E27FC236}">
                  <a16:creationId xmlns:a16="http://schemas.microsoft.com/office/drawing/2014/main" id="{5B4803F9-F83D-454D-86DF-681E30CBEB48}"/>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2" name="Номер слайда 1"/>
          <p:cNvSpPr>
            <a:spLocks noGrp="1"/>
          </p:cNvSpPr>
          <p:nvPr>
            <p:ph type="sldNum" sz="quarter" idx="12"/>
          </p:nvPr>
        </p:nvSpPr>
        <p:spPr/>
        <p:txBody>
          <a:bodyPr/>
          <a:lstStyle/>
          <a:p>
            <a:fld id="{D3C2E419-5CA0-4B7A-AB48-A1EB8C9046CF}" type="slidenum">
              <a:rPr lang="ru-RU" smtClean="0"/>
              <a:t>33</a:t>
            </a:fld>
            <a:endParaRPr lang="ru-RU"/>
          </a:p>
        </p:txBody>
      </p:sp>
    </p:spTree>
    <p:extLst>
      <p:ext uri="{BB962C8B-B14F-4D97-AF65-F5344CB8AC3E}">
        <p14:creationId xmlns:p14="http://schemas.microsoft.com/office/powerpoint/2010/main" val="866161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id="{B2FC56AC-96C6-4041-A443-B7C19860D8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id="{9855DCA2-9836-4C90-9955-06CBA1C3B497}"/>
              </a:ext>
            </a:extLst>
          </p:cNvPr>
          <p:cNvSpPr>
            <a:spLocks noGrp="1"/>
          </p:cNvSpPr>
          <p:nvPr>
            <p:ph type="title"/>
          </p:nvPr>
        </p:nvSpPr>
        <p:spPr>
          <a:xfrm>
            <a:off x="1696303" y="353986"/>
            <a:ext cx="9648622" cy="543834"/>
          </a:xfrm>
        </p:spPr>
        <p:txBody>
          <a:bodyPr>
            <a:normAutofit/>
          </a:bodyPr>
          <a:lstStyle/>
          <a:p>
            <a:r>
              <a:rPr lang="en-US" sz="2715"/>
              <a:t>2. </a:t>
            </a:r>
            <a:r>
              <a:rPr lang="en-US" sz="2715" dirty="0"/>
              <a:t>Leak test</a:t>
            </a:r>
            <a:endParaRPr lang="th-TH" sz="2715" dirty="0"/>
          </a:p>
        </p:txBody>
      </p:sp>
      <p:sp>
        <p:nvSpPr>
          <p:cNvPr id="12" name="TextBox 11">
            <a:extLst>
              <a:ext uri="{FF2B5EF4-FFF2-40B4-BE49-F238E27FC236}">
                <a16:creationId xmlns:a16="http://schemas.microsoft.com/office/drawing/2014/main" id="{C25B76E5-756B-4A40-BE93-F4B36B2092D5}"/>
              </a:ext>
            </a:extLst>
          </p:cNvPr>
          <p:cNvSpPr txBox="1"/>
          <p:nvPr/>
        </p:nvSpPr>
        <p:spPr>
          <a:xfrm>
            <a:off x="1693990" y="6067205"/>
            <a:ext cx="8115847" cy="507145"/>
          </a:xfrm>
          <a:prstGeom prst="rect">
            <a:avLst/>
          </a:prstGeom>
          <a:noFill/>
        </p:spPr>
        <p:txBody>
          <a:bodyPr wrap="none" lIns="118191" tIns="59096" rIns="118191" bIns="59096" rtlCol="0">
            <a:spAutoFit/>
          </a:bodyPr>
          <a:lstStyle/>
          <a:p>
            <a:pPr defTabSz="590653"/>
            <a:r>
              <a:rPr lang="en-US" sz="1260">
                <a:solidFill>
                  <a:prstClr val="black"/>
                </a:solidFill>
              </a:rPr>
              <a:t>2.1 </a:t>
            </a:r>
            <a:r>
              <a:rPr lang="en-US" sz="1260" dirty="0">
                <a:solidFill>
                  <a:prstClr val="black"/>
                </a:solidFill>
              </a:rPr>
              <a:t>Filled </a:t>
            </a:r>
            <a:r>
              <a:rPr lang="en-US" sz="1260" b="1" dirty="0">
                <a:solidFill>
                  <a:prstClr val="black"/>
                </a:solidFill>
              </a:rPr>
              <a:t>clarified water </a:t>
            </a:r>
            <a:r>
              <a:rPr lang="en-US" sz="1260" dirty="0">
                <a:solidFill>
                  <a:prstClr val="black"/>
                </a:solidFill>
              </a:rPr>
              <a:t>in </a:t>
            </a:r>
            <a:r>
              <a:rPr lang="en-US" sz="1260">
                <a:solidFill>
                  <a:prstClr val="black"/>
                </a:solidFill>
              </a:rPr>
              <a:t>buffer vessel. </a:t>
            </a:r>
            <a:r>
              <a:rPr lang="en-US" sz="1260" dirty="0">
                <a:solidFill>
                  <a:prstClr val="black"/>
                </a:solidFill>
              </a:rPr>
              <a:t>Monitor and measure by the water counter device the amount water in </a:t>
            </a:r>
            <a:r>
              <a:rPr lang="en-US" sz="1260">
                <a:solidFill>
                  <a:prstClr val="black"/>
                </a:solidFill>
              </a:rPr>
              <a:t>the system.</a:t>
            </a:r>
            <a:endParaRPr lang="en-US" sz="1260" dirty="0">
              <a:solidFill>
                <a:prstClr val="black"/>
              </a:solidFill>
            </a:endParaRPr>
          </a:p>
          <a:p>
            <a:pPr defTabSz="590653"/>
            <a:r>
              <a:rPr lang="en-US" sz="1260">
                <a:solidFill>
                  <a:prstClr val="black"/>
                </a:solidFill>
              </a:rPr>
              <a:t>2.2 </a:t>
            </a:r>
            <a:r>
              <a:rPr lang="en-US" sz="1260" dirty="0">
                <a:solidFill>
                  <a:prstClr val="black"/>
                </a:solidFill>
              </a:rPr>
              <a:t>Pumping water into system stepless increasing of </a:t>
            </a:r>
            <a:r>
              <a:rPr lang="en-US" sz="1260">
                <a:solidFill>
                  <a:prstClr val="black"/>
                </a:solidFill>
              </a:rPr>
              <a:t>pump output. </a:t>
            </a:r>
            <a:r>
              <a:rPr lang="en-US" sz="1260" dirty="0">
                <a:solidFill>
                  <a:prstClr val="black"/>
                </a:solidFill>
              </a:rPr>
              <a:t>Take care about air relief in the high point of </a:t>
            </a:r>
            <a:r>
              <a:rPr lang="en-US" sz="1260" dirty="0" err="1">
                <a:solidFill>
                  <a:prstClr val="black"/>
                </a:solidFill>
              </a:rPr>
              <a:t>HEx</a:t>
            </a:r>
            <a:endParaRPr lang="th-TH" sz="1260" baseline="30000" dirty="0">
              <a:solidFill>
                <a:schemeClr val="bg1">
                  <a:lumMod val="75000"/>
                </a:schemeClr>
              </a:solidFill>
            </a:endParaRPr>
          </a:p>
        </p:txBody>
      </p:sp>
      <p:cxnSp>
        <p:nvCxnSpPr>
          <p:cNvPr id="13" name="Straight Connector 6">
            <a:extLst>
              <a:ext uri="{FF2B5EF4-FFF2-40B4-BE49-F238E27FC236}">
                <a16:creationId xmlns:a16="http://schemas.microsoft.com/office/drawing/2014/main" id="{A9A33ECB-45E4-4255-A596-92E3A8D6870F}"/>
              </a:ext>
            </a:extLst>
          </p:cNvPr>
          <p:cNvCxnSpPr/>
          <p:nvPr/>
        </p:nvCxnSpPr>
        <p:spPr>
          <a:xfrm flipV="1">
            <a:off x="5106842" y="4742029"/>
            <a:ext cx="865877" cy="160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8">
            <a:extLst>
              <a:ext uri="{FF2B5EF4-FFF2-40B4-BE49-F238E27FC236}">
                <a16:creationId xmlns:a16="http://schemas.microsoft.com/office/drawing/2014/main" id="{B444AD0F-30FE-4841-86E1-ED1D7A68CC24}"/>
              </a:ext>
            </a:extLst>
          </p:cNvPr>
          <p:cNvCxnSpPr>
            <a:cxnSpLocks/>
          </p:cNvCxnSpPr>
          <p:nvPr/>
        </p:nvCxnSpPr>
        <p:spPr>
          <a:xfrm>
            <a:off x="8818600" y="4595263"/>
            <a:ext cx="13932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0">
            <a:extLst>
              <a:ext uri="{FF2B5EF4-FFF2-40B4-BE49-F238E27FC236}">
                <a16:creationId xmlns:a16="http://schemas.microsoft.com/office/drawing/2014/main" id="{BBC43882-3683-41DB-9635-AFF5B3CEF8BB}"/>
              </a:ext>
            </a:extLst>
          </p:cNvPr>
          <p:cNvCxnSpPr/>
          <p:nvPr/>
        </p:nvCxnSpPr>
        <p:spPr>
          <a:xfrm flipV="1">
            <a:off x="2875399" y="4769849"/>
            <a:ext cx="88877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3">
            <a:extLst>
              <a:ext uri="{FF2B5EF4-FFF2-40B4-BE49-F238E27FC236}">
                <a16:creationId xmlns:a16="http://schemas.microsoft.com/office/drawing/2014/main" id="{AAD1722A-FDA4-4B7F-B6F0-433B14C5F448}"/>
              </a:ext>
            </a:extLst>
          </p:cNvPr>
          <p:cNvCxnSpPr/>
          <p:nvPr/>
        </p:nvCxnSpPr>
        <p:spPr>
          <a:xfrm flipV="1">
            <a:off x="8245073" y="2706929"/>
            <a:ext cx="1999535"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5AFDC4-F2E7-4B22-9E5F-F9E869C82F65}"/>
              </a:ext>
            </a:extLst>
          </p:cNvPr>
          <p:cNvCxnSpPr>
            <a:cxnSpLocks/>
          </p:cNvCxnSpPr>
          <p:nvPr/>
        </p:nvCxnSpPr>
        <p:spPr>
          <a:xfrm>
            <a:off x="2875397" y="1614933"/>
            <a:ext cx="39078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20">
            <a:extLst>
              <a:ext uri="{FF2B5EF4-FFF2-40B4-BE49-F238E27FC236}">
                <a16:creationId xmlns:a16="http://schemas.microsoft.com/office/drawing/2014/main" id="{DFF27DDE-0338-4535-86C1-81B20F9E9109}"/>
              </a:ext>
            </a:extLst>
          </p:cNvPr>
          <p:cNvCxnSpPr/>
          <p:nvPr/>
        </p:nvCxnSpPr>
        <p:spPr>
          <a:xfrm>
            <a:off x="3722451" y="4355237"/>
            <a:ext cx="1343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22">
            <a:extLst>
              <a:ext uri="{FF2B5EF4-FFF2-40B4-BE49-F238E27FC236}">
                <a16:creationId xmlns:a16="http://schemas.microsoft.com/office/drawing/2014/main" id="{34266683-612F-44B9-A7F1-7E1F161C15C1}"/>
              </a:ext>
            </a:extLst>
          </p:cNvPr>
          <p:cNvCxnSpPr/>
          <p:nvPr/>
        </p:nvCxnSpPr>
        <p:spPr>
          <a:xfrm>
            <a:off x="2875396" y="1614933"/>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25">
            <a:extLst>
              <a:ext uri="{FF2B5EF4-FFF2-40B4-BE49-F238E27FC236}">
                <a16:creationId xmlns:a16="http://schemas.microsoft.com/office/drawing/2014/main" id="{8B0D09E0-4AE4-4319-AF2B-76D638D76448}"/>
              </a:ext>
            </a:extLst>
          </p:cNvPr>
          <p:cNvCxnSpPr/>
          <p:nvPr/>
        </p:nvCxnSpPr>
        <p:spPr>
          <a:xfrm>
            <a:off x="3722451" y="4355237"/>
            <a:ext cx="0" cy="414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7">
            <a:extLst>
              <a:ext uri="{FF2B5EF4-FFF2-40B4-BE49-F238E27FC236}">
                <a16:creationId xmlns:a16="http://schemas.microsoft.com/office/drawing/2014/main" id="{82AC72CA-F517-4EF5-B04A-FE3E06BA4012}"/>
              </a:ext>
            </a:extLst>
          </p:cNvPr>
          <p:cNvCxnSpPr/>
          <p:nvPr/>
        </p:nvCxnSpPr>
        <p:spPr>
          <a:xfrm>
            <a:off x="5106842" y="4333966"/>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9">
            <a:extLst>
              <a:ext uri="{FF2B5EF4-FFF2-40B4-BE49-F238E27FC236}">
                <a16:creationId xmlns:a16="http://schemas.microsoft.com/office/drawing/2014/main" id="{24597C86-02ED-4727-A7C5-0C57508721DF}"/>
              </a:ext>
            </a:extLst>
          </p:cNvPr>
          <p:cNvCxnSpPr/>
          <p:nvPr/>
        </p:nvCxnSpPr>
        <p:spPr>
          <a:xfrm>
            <a:off x="10211814" y="2711020"/>
            <a:ext cx="0" cy="18842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34">
            <a:extLst>
              <a:ext uri="{FF2B5EF4-FFF2-40B4-BE49-F238E27FC236}">
                <a16:creationId xmlns:a16="http://schemas.microsoft.com/office/drawing/2014/main" id="{D51FFECD-2E45-4315-92F1-B2193AB98992}"/>
              </a:ext>
            </a:extLst>
          </p:cNvPr>
          <p:cNvCxnSpPr/>
          <p:nvPr/>
        </p:nvCxnSpPr>
        <p:spPr>
          <a:xfrm>
            <a:off x="6783289" y="1598566"/>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42">
            <a:extLst>
              <a:ext uri="{FF2B5EF4-FFF2-40B4-BE49-F238E27FC236}">
                <a16:creationId xmlns:a16="http://schemas.microsoft.com/office/drawing/2014/main" id="{948C3D71-3AC6-439B-B4E4-805EEC5F24E1}"/>
              </a:ext>
            </a:extLst>
          </p:cNvPr>
          <p:cNvCxnSpPr/>
          <p:nvPr/>
        </p:nvCxnSpPr>
        <p:spPr>
          <a:xfrm>
            <a:off x="6568293" y="4756753"/>
            <a:ext cx="1410073" cy="13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54">
            <a:extLst>
              <a:ext uri="{FF2B5EF4-FFF2-40B4-BE49-F238E27FC236}">
                <a16:creationId xmlns:a16="http://schemas.microsoft.com/office/drawing/2014/main" id="{1CD74081-1FFA-4D4A-B61F-D07A3EB301C5}"/>
              </a:ext>
            </a:extLst>
          </p:cNvPr>
          <p:cNvSpPr/>
          <p:nvPr/>
        </p:nvSpPr>
        <p:spPr>
          <a:xfrm>
            <a:off x="6036853" y="4548469"/>
            <a:ext cx="870791" cy="5909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6" name="TextBox 25">
            <a:extLst>
              <a:ext uri="{FF2B5EF4-FFF2-40B4-BE49-F238E27FC236}">
                <a16:creationId xmlns:a16="http://schemas.microsoft.com/office/drawing/2014/main" id="{24D52E1A-BB19-4E7C-AF31-04E28643F0B0}"/>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grpSp>
        <p:nvGrpSpPr>
          <p:cNvPr id="34" name="Группа 33">
            <a:extLst>
              <a:ext uri="{FF2B5EF4-FFF2-40B4-BE49-F238E27FC236}">
                <a16:creationId xmlns:a16="http://schemas.microsoft.com/office/drawing/2014/main" id="{4FA3DB56-4EF3-4B03-89AB-BAE74F01789A}"/>
              </a:ext>
            </a:extLst>
          </p:cNvPr>
          <p:cNvGrpSpPr/>
          <p:nvPr/>
        </p:nvGrpSpPr>
        <p:grpSpPr>
          <a:xfrm>
            <a:off x="4699794" y="776210"/>
            <a:ext cx="1745257" cy="593386"/>
            <a:chOff x="4499471" y="800646"/>
            <a:chExt cx="1800200" cy="612067"/>
          </a:xfrm>
        </p:grpSpPr>
        <p:grpSp>
          <p:nvGrpSpPr>
            <p:cNvPr id="35" name="Группа 34">
              <a:extLst>
                <a:ext uri="{FF2B5EF4-FFF2-40B4-BE49-F238E27FC236}">
                  <a16:creationId xmlns:a16="http://schemas.microsoft.com/office/drawing/2014/main" id="{85B084BC-19A2-494F-8A23-B62C13DC6D7B}"/>
                </a:ext>
              </a:extLst>
            </p:cNvPr>
            <p:cNvGrpSpPr/>
            <p:nvPr/>
          </p:nvGrpSpPr>
          <p:grpSpPr>
            <a:xfrm>
              <a:off x="4499471" y="800646"/>
              <a:ext cx="1800200" cy="612067"/>
              <a:chOff x="4499471" y="800646"/>
              <a:chExt cx="1800200" cy="612067"/>
            </a:xfrm>
          </p:grpSpPr>
          <p:sp>
            <p:nvSpPr>
              <p:cNvPr id="37" name="Прямоугольник 36">
                <a:extLst>
                  <a:ext uri="{FF2B5EF4-FFF2-40B4-BE49-F238E27FC236}">
                    <a16:creationId xmlns:a16="http://schemas.microsoft.com/office/drawing/2014/main" id="{84BC315C-A4D5-4C79-A7F4-E4D128641AAD}"/>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8" name="Прямоугольник 37">
                <a:extLst>
                  <a:ext uri="{FF2B5EF4-FFF2-40B4-BE49-F238E27FC236}">
                    <a16:creationId xmlns:a16="http://schemas.microsoft.com/office/drawing/2014/main" id="{048E00E6-684E-46A2-B409-AEC50CD7A5E5}"/>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9" name="Прямоугольник 38">
                <a:extLst>
                  <a:ext uri="{FF2B5EF4-FFF2-40B4-BE49-F238E27FC236}">
                    <a16:creationId xmlns:a16="http://schemas.microsoft.com/office/drawing/2014/main" id="{7959FCC9-81B2-4506-9C1A-88F43009C35F}"/>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6" name="Прямоугольник 35">
              <a:extLst>
                <a:ext uri="{FF2B5EF4-FFF2-40B4-BE49-F238E27FC236}">
                  <a16:creationId xmlns:a16="http://schemas.microsoft.com/office/drawing/2014/main" id="{805E3CDB-769C-44E0-BBB0-252158E163FA}"/>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46" name="Группа 45">
            <a:extLst>
              <a:ext uri="{FF2B5EF4-FFF2-40B4-BE49-F238E27FC236}">
                <a16:creationId xmlns:a16="http://schemas.microsoft.com/office/drawing/2014/main" id="{C26A9B2E-FC6D-465F-8EA8-20B971B1B7ED}"/>
              </a:ext>
            </a:extLst>
          </p:cNvPr>
          <p:cNvGrpSpPr/>
          <p:nvPr/>
        </p:nvGrpSpPr>
        <p:grpSpPr>
          <a:xfrm>
            <a:off x="8748790" y="3987483"/>
            <a:ext cx="1396205" cy="856728"/>
            <a:chOff x="8675935" y="4113014"/>
            <a:chExt cx="1440160" cy="883699"/>
          </a:xfrm>
        </p:grpSpPr>
        <p:grpSp>
          <p:nvGrpSpPr>
            <p:cNvPr id="40" name="Группа 39">
              <a:extLst>
                <a:ext uri="{FF2B5EF4-FFF2-40B4-BE49-F238E27FC236}">
                  <a16:creationId xmlns:a16="http://schemas.microsoft.com/office/drawing/2014/main" id="{192AF2AF-B47E-45BD-A973-9EDDFA656662}"/>
                </a:ext>
              </a:extLst>
            </p:cNvPr>
            <p:cNvGrpSpPr/>
            <p:nvPr/>
          </p:nvGrpSpPr>
          <p:grpSpPr>
            <a:xfrm>
              <a:off x="8675935" y="4113014"/>
              <a:ext cx="1440160" cy="883699"/>
              <a:chOff x="8683099" y="4113014"/>
              <a:chExt cx="1440160" cy="883699"/>
            </a:xfrm>
          </p:grpSpPr>
          <p:grpSp>
            <p:nvGrpSpPr>
              <p:cNvPr id="41" name="Группа 40">
                <a:extLst>
                  <a:ext uri="{FF2B5EF4-FFF2-40B4-BE49-F238E27FC236}">
                    <a16:creationId xmlns:a16="http://schemas.microsoft.com/office/drawing/2014/main" id="{99A4CE37-5D6C-45E7-99B1-630D8AB61C19}"/>
                  </a:ext>
                </a:extLst>
              </p:cNvPr>
              <p:cNvGrpSpPr/>
              <p:nvPr/>
            </p:nvGrpSpPr>
            <p:grpSpPr>
              <a:xfrm>
                <a:off x="8683099" y="4113014"/>
                <a:ext cx="1440160" cy="448182"/>
                <a:chOff x="4499471" y="800646"/>
                <a:chExt cx="1440160" cy="448182"/>
              </a:xfrm>
            </p:grpSpPr>
            <p:sp>
              <p:nvSpPr>
                <p:cNvPr id="43" name="Прямоугольник 42">
                  <a:extLst>
                    <a:ext uri="{FF2B5EF4-FFF2-40B4-BE49-F238E27FC236}">
                      <a16:creationId xmlns:a16="http://schemas.microsoft.com/office/drawing/2014/main" id="{AD208F1B-3FBB-4C12-B3F6-1054478A2338}"/>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4" name="Прямоугольник 43">
                  <a:extLst>
                    <a:ext uri="{FF2B5EF4-FFF2-40B4-BE49-F238E27FC236}">
                      <a16:creationId xmlns:a16="http://schemas.microsoft.com/office/drawing/2014/main" id="{22A1D8BC-31FC-4B78-868C-0D342C339F3B}"/>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2" name="Прямоугольник 41">
                <a:extLst>
                  <a:ext uri="{FF2B5EF4-FFF2-40B4-BE49-F238E27FC236}">
                    <a16:creationId xmlns:a16="http://schemas.microsoft.com/office/drawing/2014/main" id="{9A055299-8769-480B-9B32-AB3650F065D4}"/>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45" name="Прямая соединительная линия 44">
              <a:extLst>
                <a:ext uri="{FF2B5EF4-FFF2-40B4-BE49-F238E27FC236}">
                  <a16:creationId xmlns:a16="http://schemas.microsoft.com/office/drawing/2014/main" id="{AA2F7148-9AAC-46D8-BCDE-B5120F391796}"/>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Группа 46">
            <a:extLst>
              <a:ext uri="{FF2B5EF4-FFF2-40B4-BE49-F238E27FC236}">
                <a16:creationId xmlns:a16="http://schemas.microsoft.com/office/drawing/2014/main" id="{2F37FE33-4C2C-4D25-9FFF-8F24C1E38BC0}"/>
              </a:ext>
            </a:extLst>
          </p:cNvPr>
          <p:cNvGrpSpPr/>
          <p:nvPr/>
        </p:nvGrpSpPr>
        <p:grpSpPr>
          <a:xfrm>
            <a:off x="6610557" y="3446367"/>
            <a:ext cx="1745258" cy="593386"/>
            <a:chOff x="4499470" y="800646"/>
            <a:chExt cx="1800201" cy="612067"/>
          </a:xfrm>
        </p:grpSpPr>
        <p:sp>
          <p:nvSpPr>
            <p:cNvPr id="48" name="Прямоугольник 47">
              <a:extLst>
                <a:ext uri="{FF2B5EF4-FFF2-40B4-BE49-F238E27FC236}">
                  <a16:creationId xmlns:a16="http://schemas.microsoft.com/office/drawing/2014/main" id="{CA00A8C7-40FB-4959-B629-FE8163BDB412}"/>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9" name="Прямоугольник 48">
              <a:extLst>
                <a:ext uri="{FF2B5EF4-FFF2-40B4-BE49-F238E27FC236}">
                  <a16:creationId xmlns:a16="http://schemas.microsoft.com/office/drawing/2014/main" id="{0704C323-BEAA-4A1A-A179-8B93B9F6E1A8}"/>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50" name="Группа 49">
            <a:extLst>
              <a:ext uri="{FF2B5EF4-FFF2-40B4-BE49-F238E27FC236}">
                <a16:creationId xmlns:a16="http://schemas.microsoft.com/office/drawing/2014/main" id="{8B1B5D1D-65BC-4C66-9DE8-79A110F084A6}"/>
              </a:ext>
            </a:extLst>
          </p:cNvPr>
          <p:cNvGrpSpPr/>
          <p:nvPr/>
        </p:nvGrpSpPr>
        <p:grpSpPr>
          <a:xfrm>
            <a:off x="6568294" y="3446367"/>
            <a:ext cx="1745258" cy="593386"/>
            <a:chOff x="4499470" y="800646"/>
            <a:chExt cx="1800201" cy="612067"/>
          </a:xfrm>
        </p:grpSpPr>
        <p:sp>
          <p:nvSpPr>
            <p:cNvPr id="51" name="Прямоугольник 50">
              <a:extLst>
                <a:ext uri="{FF2B5EF4-FFF2-40B4-BE49-F238E27FC236}">
                  <a16:creationId xmlns:a16="http://schemas.microsoft.com/office/drawing/2014/main" id="{C4755DB1-FEE7-4431-B863-5B81FD99FDA6}"/>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52" name="Прямоугольник 51">
              <a:extLst>
                <a:ext uri="{FF2B5EF4-FFF2-40B4-BE49-F238E27FC236}">
                  <a16:creationId xmlns:a16="http://schemas.microsoft.com/office/drawing/2014/main" id="{3A5BA535-2767-4FDD-B400-16087A9491A2}"/>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55" name="Oval 28">
            <a:extLst>
              <a:ext uri="{FF2B5EF4-FFF2-40B4-BE49-F238E27FC236}">
                <a16:creationId xmlns:a16="http://schemas.microsoft.com/office/drawing/2014/main" id="{B5F562B4-5102-4F06-9CB2-1A21E8A31825}"/>
              </a:ext>
            </a:extLst>
          </p:cNvPr>
          <p:cNvSpPr/>
          <p:nvPr/>
        </p:nvSpPr>
        <p:spPr>
          <a:xfrm>
            <a:off x="8313552" y="2123589"/>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 name="Номер слайда 1"/>
          <p:cNvSpPr>
            <a:spLocks noGrp="1"/>
          </p:cNvSpPr>
          <p:nvPr>
            <p:ph type="sldNum" sz="quarter" idx="12"/>
          </p:nvPr>
        </p:nvSpPr>
        <p:spPr/>
        <p:txBody>
          <a:bodyPr/>
          <a:lstStyle/>
          <a:p>
            <a:fld id="{D3C2E419-5CA0-4B7A-AB48-A1EB8C9046CF}" type="slidenum">
              <a:rPr lang="ru-RU" smtClean="0"/>
              <a:t>34</a:t>
            </a:fld>
            <a:endParaRPr lang="ru-RU"/>
          </a:p>
        </p:txBody>
      </p:sp>
    </p:spTree>
    <p:extLst>
      <p:ext uri="{BB962C8B-B14F-4D97-AF65-F5344CB8AC3E}">
        <p14:creationId xmlns:p14="http://schemas.microsoft.com/office/powerpoint/2010/main" val="4048089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555F884C-BA8A-4880-AFA0-E1917B29FD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E0535877-E2E7-46C5-9203-DD6C032FE443}"/>
              </a:ext>
            </a:extLst>
          </p:cNvPr>
          <p:cNvSpPr>
            <a:spLocks noGrp="1"/>
          </p:cNvSpPr>
          <p:nvPr>
            <p:ph type="title"/>
          </p:nvPr>
        </p:nvSpPr>
        <p:spPr>
          <a:xfrm>
            <a:off x="1696303" y="353986"/>
            <a:ext cx="9648622" cy="543834"/>
          </a:xfrm>
        </p:spPr>
        <p:txBody>
          <a:bodyPr>
            <a:normAutofit/>
          </a:bodyPr>
          <a:lstStyle/>
          <a:p>
            <a:r>
              <a:rPr lang="en-US" sz="2715"/>
              <a:t>3. </a:t>
            </a:r>
            <a:r>
              <a:rPr lang="en-US" sz="2715" dirty="0"/>
              <a:t>Drain water</a:t>
            </a:r>
            <a:endParaRPr lang="th-TH" sz="2715" dirty="0"/>
          </a:p>
        </p:txBody>
      </p:sp>
      <p:sp>
        <p:nvSpPr>
          <p:cNvPr id="5" name="TextBox 4">
            <a:extLst>
              <a:ext uri="{FF2B5EF4-FFF2-40B4-BE49-F238E27FC236}">
                <a16:creationId xmlns:a16="http://schemas.microsoft.com/office/drawing/2014/main" id="{D5CF5D65-6E18-40B4-A606-C1A89B2DCED7}"/>
              </a:ext>
            </a:extLst>
          </p:cNvPr>
          <p:cNvSpPr txBox="1"/>
          <p:nvPr/>
        </p:nvSpPr>
        <p:spPr>
          <a:xfrm>
            <a:off x="1696302" y="6096758"/>
            <a:ext cx="5272120" cy="507145"/>
          </a:xfrm>
          <a:prstGeom prst="rect">
            <a:avLst/>
          </a:prstGeom>
          <a:noFill/>
        </p:spPr>
        <p:txBody>
          <a:bodyPr wrap="none" lIns="118191" tIns="59096" rIns="118191" bIns="59096" rtlCol="0">
            <a:spAutoFit/>
          </a:bodyPr>
          <a:lstStyle/>
          <a:p>
            <a:pPr defTabSz="590653"/>
            <a:r>
              <a:rPr lang="en-US" sz="1260"/>
              <a:t>3.1 </a:t>
            </a:r>
            <a:r>
              <a:rPr lang="en-US" sz="1260" dirty="0"/>
              <a:t>Drain the water to </a:t>
            </a:r>
            <a:r>
              <a:rPr lang="en-US" sz="1260"/>
              <a:t>waste tank.</a:t>
            </a:r>
            <a:endParaRPr lang="en-US" sz="1260" dirty="0"/>
          </a:p>
          <a:p>
            <a:pPr defTabSz="590653"/>
            <a:r>
              <a:rPr lang="en-US" sz="1260"/>
              <a:t>3.2 </a:t>
            </a:r>
            <a:r>
              <a:rPr lang="en-US" sz="1260" dirty="0"/>
              <a:t>To ensure and accelerate drainage use the pressurized nitrogen </a:t>
            </a:r>
            <a:r>
              <a:rPr lang="en-US" sz="1260"/>
              <a:t>if possible.</a:t>
            </a:r>
            <a:endParaRPr lang="th-TH" sz="1260" dirty="0"/>
          </a:p>
        </p:txBody>
      </p:sp>
      <p:cxnSp>
        <p:nvCxnSpPr>
          <p:cNvPr id="6" name="Straight Connector 6">
            <a:extLst>
              <a:ext uri="{FF2B5EF4-FFF2-40B4-BE49-F238E27FC236}">
                <a16:creationId xmlns:a16="http://schemas.microsoft.com/office/drawing/2014/main" id="{BEE2B90B-6E06-474B-93A3-D5B8176FECF8}"/>
              </a:ext>
            </a:extLst>
          </p:cNvPr>
          <p:cNvCxnSpPr/>
          <p:nvPr/>
        </p:nvCxnSpPr>
        <p:spPr>
          <a:xfrm>
            <a:off x="5206315" y="4769845"/>
            <a:ext cx="774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65ADD023-0984-4759-ADE4-6B9DD94EF82B}"/>
              </a:ext>
            </a:extLst>
          </p:cNvPr>
          <p:cNvCxnSpPr/>
          <p:nvPr/>
        </p:nvCxnSpPr>
        <p:spPr>
          <a:xfrm>
            <a:off x="8937200" y="4596080"/>
            <a:ext cx="12827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519FE79D-BE02-4616-AF21-115D1FA0862A}"/>
              </a:ext>
            </a:extLst>
          </p:cNvPr>
          <p:cNvCxnSpPr/>
          <p:nvPr/>
        </p:nvCxnSpPr>
        <p:spPr>
          <a:xfrm>
            <a:off x="2795765" y="4769845"/>
            <a:ext cx="9027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83A77D23-21AD-4A12-94D0-323A8CE7A3A4}"/>
              </a:ext>
            </a:extLst>
          </p:cNvPr>
          <p:cNvCxnSpPr/>
          <p:nvPr/>
        </p:nvCxnSpPr>
        <p:spPr>
          <a:xfrm>
            <a:off x="8245911" y="2715434"/>
            <a:ext cx="19697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AD3457E4-7EAF-4DBE-A873-F5C0A051A4FF}"/>
              </a:ext>
            </a:extLst>
          </p:cNvPr>
          <p:cNvCxnSpPr/>
          <p:nvPr/>
        </p:nvCxnSpPr>
        <p:spPr>
          <a:xfrm>
            <a:off x="2849752" y="1637839"/>
            <a:ext cx="39551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7F5B7339-F2A9-4F2E-82E0-7582A824146E}"/>
              </a:ext>
            </a:extLst>
          </p:cNvPr>
          <p:cNvCxnSpPr/>
          <p:nvPr/>
        </p:nvCxnSpPr>
        <p:spPr>
          <a:xfrm>
            <a:off x="3771045" y="4343782"/>
            <a:ext cx="1339391" cy="183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28B0B6DD-FB82-456E-AEEE-8C343058BB4D}"/>
              </a:ext>
            </a:extLst>
          </p:cNvPr>
          <p:cNvCxnSpPr/>
          <p:nvPr/>
        </p:nvCxnSpPr>
        <p:spPr>
          <a:xfrm>
            <a:off x="2863824" y="1643075"/>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00660FB0-9D43-42CB-A921-14C408EA01F4}"/>
              </a:ext>
            </a:extLst>
          </p:cNvPr>
          <p:cNvCxnSpPr/>
          <p:nvPr/>
        </p:nvCxnSpPr>
        <p:spPr>
          <a:xfrm>
            <a:off x="3715081" y="4343783"/>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FC231A79-26F4-4D52-834E-B2C27D50713F}"/>
              </a:ext>
            </a:extLst>
          </p:cNvPr>
          <p:cNvCxnSpPr/>
          <p:nvPr/>
        </p:nvCxnSpPr>
        <p:spPr>
          <a:xfrm>
            <a:off x="5143808" y="4333963"/>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798C90D1-0928-4EA3-A06A-8ED033234EFA}"/>
              </a:ext>
            </a:extLst>
          </p:cNvPr>
          <p:cNvCxnSpPr/>
          <p:nvPr/>
        </p:nvCxnSpPr>
        <p:spPr>
          <a:xfrm>
            <a:off x="10219974" y="2680747"/>
            <a:ext cx="0" cy="19012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85182AB3-A284-40F5-A775-12C2E3A72AFA}"/>
              </a:ext>
            </a:extLst>
          </p:cNvPr>
          <p:cNvCxnSpPr/>
          <p:nvPr/>
        </p:nvCxnSpPr>
        <p:spPr>
          <a:xfrm>
            <a:off x="6778043" y="1598893"/>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42">
            <a:extLst>
              <a:ext uri="{FF2B5EF4-FFF2-40B4-BE49-F238E27FC236}">
                <a16:creationId xmlns:a16="http://schemas.microsoft.com/office/drawing/2014/main" id="{7CAB8526-D074-41FF-AA2E-BD64A656796F}"/>
              </a:ext>
            </a:extLst>
          </p:cNvPr>
          <p:cNvCxnSpPr/>
          <p:nvPr/>
        </p:nvCxnSpPr>
        <p:spPr>
          <a:xfrm>
            <a:off x="6908948" y="4769848"/>
            <a:ext cx="1069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8">
            <a:extLst>
              <a:ext uri="{FF2B5EF4-FFF2-40B4-BE49-F238E27FC236}">
                <a16:creationId xmlns:a16="http://schemas.microsoft.com/office/drawing/2014/main" id="{36F6E707-0FDB-4472-B851-05BD2E2052FA}"/>
              </a:ext>
            </a:extLst>
          </p:cNvPr>
          <p:cNvSpPr/>
          <p:nvPr/>
        </p:nvSpPr>
        <p:spPr>
          <a:xfrm>
            <a:off x="1501159" y="4976332"/>
            <a:ext cx="1924177" cy="98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TextBox 18">
            <a:extLst>
              <a:ext uri="{FF2B5EF4-FFF2-40B4-BE49-F238E27FC236}">
                <a16:creationId xmlns:a16="http://schemas.microsoft.com/office/drawing/2014/main" id="{8205E135-7A4C-4E1E-98F1-758C234E85EE}"/>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grpSp>
        <p:nvGrpSpPr>
          <p:cNvPr id="27" name="Группа 26">
            <a:extLst>
              <a:ext uri="{FF2B5EF4-FFF2-40B4-BE49-F238E27FC236}">
                <a16:creationId xmlns:a16="http://schemas.microsoft.com/office/drawing/2014/main" id="{C447344F-8397-4AF6-B404-86D4E39952B6}"/>
              </a:ext>
            </a:extLst>
          </p:cNvPr>
          <p:cNvGrpSpPr/>
          <p:nvPr/>
        </p:nvGrpSpPr>
        <p:grpSpPr>
          <a:xfrm>
            <a:off x="4699794" y="776210"/>
            <a:ext cx="1745257" cy="593386"/>
            <a:chOff x="4499471" y="800646"/>
            <a:chExt cx="1800200" cy="612067"/>
          </a:xfrm>
        </p:grpSpPr>
        <p:grpSp>
          <p:nvGrpSpPr>
            <p:cNvPr id="28" name="Группа 27">
              <a:extLst>
                <a:ext uri="{FF2B5EF4-FFF2-40B4-BE49-F238E27FC236}">
                  <a16:creationId xmlns:a16="http://schemas.microsoft.com/office/drawing/2014/main" id="{BBA420E9-D2D6-462B-9CB6-04D8A4E697E1}"/>
                </a:ext>
              </a:extLst>
            </p:cNvPr>
            <p:cNvGrpSpPr/>
            <p:nvPr/>
          </p:nvGrpSpPr>
          <p:grpSpPr>
            <a:xfrm>
              <a:off x="4499471" y="800646"/>
              <a:ext cx="1800200" cy="612067"/>
              <a:chOff x="4499471" y="800646"/>
              <a:chExt cx="1800200" cy="612067"/>
            </a:xfrm>
          </p:grpSpPr>
          <p:sp>
            <p:nvSpPr>
              <p:cNvPr id="30" name="Прямоугольник 29">
                <a:extLst>
                  <a:ext uri="{FF2B5EF4-FFF2-40B4-BE49-F238E27FC236}">
                    <a16:creationId xmlns:a16="http://schemas.microsoft.com/office/drawing/2014/main" id="{0CC1ECB3-C1AC-40BB-B3A4-194AE213015C}"/>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1" name="Прямоугольник 30">
                <a:extLst>
                  <a:ext uri="{FF2B5EF4-FFF2-40B4-BE49-F238E27FC236}">
                    <a16:creationId xmlns:a16="http://schemas.microsoft.com/office/drawing/2014/main" id="{CE5F31DE-0CB0-4F90-8A34-43E8969C1108}"/>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2" name="Прямоугольник 31">
                <a:extLst>
                  <a:ext uri="{FF2B5EF4-FFF2-40B4-BE49-F238E27FC236}">
                    <a16:creationId xmlns:a16="http://schemas.microsoft.com/office/drawing/2014/main" id="{C7721D7E-F43B-42AD-BCA4-D4D969B6031F}"/>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29" name="Прямоугольник 28">
              <a:extLst>
                <a:ext uri="{FF2B5EF4-FFF2-40B4-BE49-F238E27FC236}">
                  <a16:creationId xmlns:a16="http://schemas.microsoft.com/office/drawing/2014/main" id="{BD18FFB8-7DAB-4052-A671-3FFD927F04DB}"/>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3" name="Группа 32">
            <a:extLst>
              <a:ext uri="{FF2B5EF4-FFF2-40B4-BE49-F238E27FC236}">
                <a16:creationId xmlns:a16="http://schemas.microsoft.com/office/drawing/2014/main" id="{5F2DDBAE-F2A6-497A-A34B-C3C493C0A581}"/>
              </a:ext>
            </a:extLst>
          </p:cNvPr>
          <p:cNvGrpSpPr/>
          <p:nvPr/>
        </p:nvGrpSpPr>
        <p:grpSpPr>
          <a:xfrm>
            <a:off x="8748790" y="3987483"/>
            <a:ext cx="1396205" cy="856728"/>
            <a:chOff x="8675935" y="4113014"/>
            <a:chExt cx="1440160" cy="883699"/>
          </a:xfrm>
        </p:grpSpPr>
        <p:grpSp>
          <p:nvGrpSpPr>
            <p:cNvPr id="34" name="Группа 33">
              <a:extLst>
                <a:ext uri="{FF2B5EF4-FFF2-40B4-BE49-F238E27FC236}">
                  <a16:creationId xmlns:a16="http://schemas.microsoft.com/office/drawing/2014/main" id="{946AEEE9-53BB-4F7C-ACDC-91571E8E7A77}"/>
                </a:ext>
              </a:extLst>
            </p:cNvPr>
            <p:cNvGrpSpPr/>
            <p:nvPr/>
          </p:nvGrpSpPr>
          <p:grpSpPr>
            <a:xfrm>
              <a:off x="8675935" y="4113014"/>
              <a:ext cx="1440160" cy="883699"/>
              <a:chOff x="8683099" y="4113014"/>
              <a:chExt cx="1440160" cy="883699"/>
            </a:xfrm>
          </p:grpSpPr>
          <p:grpSp>
            <p:nvGrpSpPr>
              <p:cNvPr id="36" name="Группа 35">
                <a:extLst>
                  <a:ext uri="{FF2B5EF4-FFF2-40B4-BE49-F238E27FC236}">
                    <a16:creationId xmlns:a16="http://schemas.microsoft.com/office/drawing/2014/main" id="{42E71EB6-85A7-4783-92C8-05FFD704D3BD}"/>
                  </a:ext>
                </a:extLst>
              </p:cNvPr>
              <p:cNvGrpSpPr/>
              <p:nvPr/>
            </p:nvGrpSpPr>
            <p:grpSpPr>
              <a:xfrm>
                <a:off x="8683099" y="4113014"/>
                <a:ext cx="1440160" cy="448182"/>
                <a:chOff x="4499471" y="800646"/>
                <a:chExt cx="1440160" cy="448182"/>
              </a:xfrm>
            </p:grpSpPr>
            <p:sp>
              <p:nvSpPr>
                <p:cNvPr id="38" name="Прямоугольник 37">
                  <a:extLst>
                    <a:ext uri="{FF2B5EF4-FFF2-40B4-BE49-F238E27FC236}">
                      <a16:creationId xmlns:a16="http://schemas.microsoft.com/office/drawing/2014/main" id="{C344893D-BD88-4A59-8378-946AC42479E6}"/>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9" name="Прямоугольник 38">
                  <a:extLst>
                    <a:ext uri="{FF2B5EF4-FFF2-40B4-BE49-F238E27FC236}">
                      <a16:creationId xmlns:a16="http://schemas.microsoft.com/office/drawing/2014/main" id="{DE32577B-4A4E-4D56-8095-D9331EC45EFC}"/>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7" name="Прямоугольник 36">
                <a:extLst>
                  <a:ext uri="{FF2B5EF4-FFF2-40B4-BE49-F238E27FC236}">
                    <a16:creationId xmlns:a16="http://schemas.microsoft.com/office/drawing/2014/main" id="{9D2CC805-FE41-407E-B8C7-B2783A69014A}"/>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5" name="Прямая соединительная линия 34">
              <a:extLst>
                <a:ext uri="{FF2B5EF4-FFF2-40B4-BE49-F238E27FC236}">
                  <a16:creationId xmlns:a16="http://schemas.microsoft.com/office/drawing/2014/main" id="{8D0B6FD1-514C-46AD-A8CE-1A5CF3E0CFCB}"/>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Группа 43">
            <a:extLst>
              <a:ext uri="{FF2B5EF4-FFF2-40B4-BE49-F238E27FC236}">
                <a16:creationId xmlns:a16="http://schemas.microsoft.com/office/drawing/2014/main" id="{25AE0F87-2641-4FC0-BA3A-6D6030C8E061}"/>
              </a:ext>
            </a:extLst>
          </p:cNvPr>
          <p:cNvGrpSpPr/>
          <p:nvPr/>
        </p:nvGrpSpPr>
        <p:grpSpPr>
          <a:xfrm>
            <a:off x="6610557" y="3446367"/>
            <a:ext cx="1745258" cy="593386"/>
            <a:chOff x="4499470" y="800646"/>
            <a:chExt cx="1800201" cy="612067"/>
          </a:xfrm>
        </p:grpSpPr>
        <p:sp>
          <p:nvSpPr>
            <p:cNvPr id="45" name="Прямоугольник 44">
              <a:extLst>
                <a:ext uri="{FF2B5EF4-FFF2-40B4-BE49-F238E27FC236}">
                  <a16:creationId xmlns:a16="http://schemas.microsoft.com/office/drawing/2014/main" id="{E946B1F1-FE15-42A6-A603-A8586B4E4885}"/>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6" name="Прямоугольник 45">
              <a:extLst>
                <a:ext uri="{FF2B5EF4-FFF2-40B4-BE49-F238E27FC236}">
                  <a16:creationId xmlns:a16="http://schemas.microsoft.com/office/drawing/2014/main" id="{4EF51987-5BA6-4939-9EB2-78AC068D042F}"/>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7" name="Группа 46">
            <a:extLst>
              <a:ext uri="{FF2B5EF4-FFF2-40B4-BE49-F238E27FC236}">
                <a16:creationId xmlns:a16="http://schemas.microsoft.com/office/drawing/2014/main" id="{74B12656-7759-4E9C-A4C1-1784DF668535}"/>
              </a:ext>
            </a:extLst>
          </p:cNvPr>
          <p:cNvGrpSpPr/>
          <p:nvPr/>
        </p:nvGrpSpPr>
        <p:grpSpPr>
          <a:xfrm>
            <a:off x="6568294" y="3446367"/>
            <a:ext cx="1745258" cy="593386"/>
            <a:chOff x="4499470" y="800646"/>
            <a:chExt cx="1800201" cy="612067"/>
          </a:xfrm>
        </p:grpSpPr>
        <p:sp>
          <p:nvSpPr>
            <p:cNvPr id="48" name="Прямоугольник 47">
              <a:extLst>
                <a:ext uri="{FF2B5EF4-FFF2-40B4-BE49-F238E27FC236}">
                  <a16:creationId xmlns:a16="http://schemas.microsoft.com/office/drawing/2014/main" id="{39855ABB-10A7-4791-A7FB-1E9678ACA53C}"/>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9" name="Прямоугольник 48">
              <a:extLst>
                <a:ext uri="{FF2B5EF4-FFF2-40B4-BE49-F238E27FC236}">
                  <a16:creationId xmlns:a16="http://schemas.microsoft.com/office/drawing/2014/main" id="{AFEAE597-F686-49B7-8698-0543883FB704}"/>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 name="Номер слайда 3"/>
          <p:cNvSpPr>
            <a:spLocks noGrp="1"/>
          </p:cNvSpPr>
          <p:nvPr>
            <p:ph type="sldNum" sz="quarter" idx="12"/>
          </p:nvPr>
        </p:nvSpPr>
        <p:spPr/>
        <p:txBody>
          <a:bodyPr/>
          <a:lstStyle/>
          <a:p>
            <a:fld id="{D3C2E419-5CA0-4B7A-AB48-A1EB8C9046CF}" type="slidenum">
              <a:rPr lang="ru-RU" smtClean="0"/>
              <a:t>35</a:t>
            </a:fld>
            <a:endParaRPr lang="ru-RU"/>
          </a:p>
        </p:txBody>
      </p:sp>
    </p:spTree>
    <p:extLst>
      <p:ext uri="{BB962C8B-B14F-4D97-AF65-F5344CB8AC3E}">
        <p14:creationId xmlns:p14="http://schemas.microsoft.com/office/powerpoint/2010/main" val="2037104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BF884EDC-7103-4D32-A668-DC8A36D8FA4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E7402C2B-F745-4037-8092-CB9A9BF66578}"/>
              </a:ext>
            </a:extLst>
          </p:cNvPr>
          <p:cNvSpPr>
            <a:spLocks noGrp="1"/>
          </p:cNvSpPr>
          <p:nvPr>
            <p:ph type="title"/>
          </p:nvPr>
        </p:nvSpPr>
        <p:spPr>
          <a:xfrm>
            <a:off x="1696304" y="353986"/>
            <a:ext cx="9648622" cy="543834"/>
          </a:xfrm>
        </p:spPr>
        <p:txBody>
          <a:bodyPr>
            <a:normAutofit/>
          </a:bodyPr>
          <a:lstStyle/>
          <a:p>
            <a:r>
              <a:rPr lang="en-US" sz="2715"/>
              <a:t>4. </a:t>
            </a:r>
            <a:r>
              <a:rPr lang="en-US" sz="2715" dirty="0"/>
              <a:t>Adding </a:t>
            </a:r>
            <a:r>
              <a:rPr lang="en-US" sz="2715" dirty="0" err="1"/>
              <a:t>AlfaPEROX</a:t>
            </a:r>
            <a:r>
              <a:rPr lang="en-US" sz="2715" dirty="0"/>
              <a:t>™-1</a:t>
            </a:r>
            <a:endParaRPr lang="th-TH" sz="2715" dirty="0"/>
          </a:p>
        </p:txBody>
      </p:sp>
      <p:sp>
        <p:nvSpPr>
          <p:cNvPr id="5" name="TextBox 4">
            <a:extLst>
              <a:ext uri="{FF2B5EF4-FFF2-40B4-BE49-F238E27FC236}">
                <a16:creationId xmlns:a16="http://schemas.microsoft.com/office/drawing/2014/main" id="{FE118483-47CE-4251-BB78-30469F44FF65}"/>
              </a:ext>
            </a:extLst>
          </p:cNvPr>
          <p:cNvSpPr txBox="1"/>
          <p:nvPr/>
        </p:nvSpPr>
        <p:spPr>
          <a:xfrm>
            <a:off x="1698396" y="6152965"/>
            <a:ext cx="11386185" cy="701192"/>
          </a:xfrm>
          <a:prstGeom prst="rect">
            <a:avLst/>
          </a:prstGeom>
          <a:noFill/>
        </p:spPr>
        <p:txBody>
          <a:bodyPr wrap="square" lIns="118191" tIns="59096" rIns="118191" bIns="59096" rtlCol="0">
            <a:spAutoFit/>
          </a:bodyPr>
          <a:lstStyle/>
          <a:p>
            <a:pPr defTabSz="590653"/>
            <a:r>
              <a:rPr lang="en-US" sz="1260"/>
              <a:t>4.1.Filled </a:t>
            </a:r>
            <a:r>
              <a:rPr lang="en-US" sz="1260" b="1" dirty="0"/>
              <a:t>AlfaPEROX™-1 </a:t>
            </a:r>
            <a:r>
              <a:rPr lang="en-US" sz="1260" dirty="0"/>
              <a:t>to system in calculated amount </a:t>
            </a:r>
            <a:r>
              <a:rPr lang="en-US" sz="1260"/>
              <a:t>(p.2</a:t>
            </a:r>
            <a:r>
              <a:rPr lang="en-US" sz="1260" dirty="0"/>
              <a:t>)</a:t>
            </a:r>
            <a:r>
              <a:rPr lang="en-US" sz="1260" dirty="0">
                <a:solidFill>
                  <a:prstClr val="black"/>
                </a:solidFill>
              </a:rPr>
              <a:t> </a:t>
            </a:r>
          </a:p>
          <a:p>
            <a:pPr defTabSz="590653"/>
            <a:r>
              <a:rPr lang="en-US" sz="1260">
                <a:solidFill>
                  <a:prstClr val="black"/>
                </a:solidFill>
              </a:rPr>
              <a:t>4.2 </a:t>
            </a:r>
            <a:r>
              <a:rPr lang="en-US" sz="1260" dirty="0">
                <a:solidFill>
                  <a:prstClr val="black"/>
                </a:solidFill>
              </a:rPr>
              <a:t>Pumping solution into system stepless increasing of </a:t>
            </a:r>
            <a:r>
              <a:rPr lang="en-US" sz="1260">
                <a:solidFill>
                  <a:prstClr val="black"/>
                </a:solidFill>
              </a:rPr>
              <a:t>pump output. </a:t>
            </a:r>
            <a:r>
              <a:rPr lang="en-US" sz="1260" dirty="0">
                <a:solidFill>
                  <a:prstClr val="black"/>
                </a:solidFill>
              </a:rPr>
              <a:t>Take care about air relief in the high point of </a:t>
            </a:r>
            <a:r>
              <a:rPr lang="en-US" sz="1260" dirty="0" err="1">
                <a:solidFill>
                  <a:prstClr val="black"/>
                </a:solidFill>
              </a:rPr>
              <a:t>HEx</a:t>
            </a:r>
            <a:endParaRPr lang="th-TH" sz="1260" baseline="30000" dirty="0">
              <a:solidFill>
                <a:schemeClr val="bg1">
                  <a:lumMod val="75000"/>
                </a:schemeClr>
              </a:solidFill>
            </a:endParaRPr>
          </a:p>
          <a:p>
            <a:pPr defTabSz="590653"/>
            <a:r>
              <a:rPr lang="en-US" sz="1260"/>
              <a:t>.</a:t>
            </a:r>
            <a:endParaRPr lang="th-TH" sz="1260" dirty="0"/>
          </a:p>
        </p:txBody>
      </p:sp>
      <p:cxnSp>
        <p:nvCxnSpPr>
          <p:cNvPr id="6" name="Straight Connector 6">
            <a:extLst>
              <a:ext uri="{FF2B5EF4-FFF2-40B4-BE49-F238E27FC236}">
                <a16:creationId xmlns:a16="http://schemas.microsoft.com/office/drawing/2014/main" id="{883594F2-CA4F-460C-B6FE-9DFF3A87940C}"/>
              </a:ext>
            </a:extLst>
          </p:cNvPr>
          <p:cNvCxnSpPr/>
          <p:nvPr/>
        </p:nvCxnSpPr>
        <p:spPr>
          <a:xfrm flipV="1">
            <a:off x="5163782" y="4768870"/>
            <a:ext cx="2652603" cy="137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EFF6E4AB-94C4-4D30-B3E2-3916E6174497}"/>
              </a:ext>
            </a:extLst>
          </p:cNvPr>
          <p:cNvCxnSpPr/>
          <p:nvPr/>
        </p:nvCxnSpPr>
        <p:spPr>
          <a:xfrm flipV="1">
            <a:off x="8793530" y="4586269"/>
            <a:ext cx="1419236" cy="160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78D70CEE-CC94-40ED-9448-32BC262657B8}"/>
              </a:ext>
            </a:extLst>
          </p:cNvPr>
          <p:cNvCxnSpPr/>
          <p:nvPr/>
        </p:nvCxnSpPr>
        <p:spPr>
          <a:xfrm>
            <a:off x="2932333" y="4768866"/>
            <a:ext cx="8033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CB537F78-7230-4773-967E-A2D41CCF741C}"/>
              </a:ext>
            </a:extLst>
          </p:cNvPr>
          <p:cNvCxnSpPr/>
          <p:nvPr/>
        </p:nvCxnSpPr>
        <p:spPr>
          <a:xfrm>
            <a:off x="8256521" y="2720997"/>
            <a:ext cx="1956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B46BC4F8-485B-4566-91F4-F72051AC6DA5}"/>
              </a:ext>
            </a:extLst>
          </p:cNvPr>
          <p:cNvCxnSpPr/>
          <p:nvPr/>
        </p:nvCxnSpPr>
        <p:spPr>
          <a:xfrm>
            <a:off x="2890120" y="1629657"/>
            <a:ext cx="3933749" cy="25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88DF4FB8-D1B0-425A-BBC4-60EE964B8DB3}"/>
              </a:ext>
            </a:extLst>
          </p:cNvPr>
          <p:cNvCxnSpPr/>
          <p:nvPr/>
        </p:nvCxnSpPr>
        <p:spPr>
          <a:xfrm>
            <a:off x="3693494" y="4358832"/>
            <a:ext cx="14009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F5CA9C96-2421-4248-BAE2-37E80092A07F}"/>
              </a:ext>
            </a:extLst>
          </p:cNvPr>
          <p:cNvCxnSpPr/>
          <p:nvPr/>
        </p:nvCxnSpPr>
        <p:spPr>
          <a:xfrm>
            <a:off x="2890120" y="1629656"/>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7BFBE83C-5613-400B-A197-39ECCB3108B9}"/>
              </a:ext>
            </a:extLst>
          </p:cNvPr>
          <p:cNvCxnSpPr/>
          <p:nvPr/>
        </p:nvCxnSpPr>
        <p:spPr>
          <a:xfrm>
            <a:off x="3735703" y="4354249"/>
            <a:ext cx="0" cy="439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961C3651-C876-4D8A-B5B4-7DA2FE91C613}"/>
              </a:ext>
            </a:extLst>
          </p:cNvPr>
          <p:cNvCxnSpPr/>
          <p:nvPr/>
        </p:nvCxnSpPr>
        <p:spPr>
          <a:xfrm>
            <a:off x="5150689" y="4347385"/>
            <a:ext cx="0" cy="4214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DDFEC4C1-9480-4677-86C4-0B24C7344198}"/>
              </a:ext>
            </a:extLst>
          </p:cNvPr>
          <p:cNvCxnSpPr/>
          <p:nvPr/>
        </p:nvCxnSpPr>
        <p:spPr>
          <a:xfrm>
            <a:off x="10212766" y="2720997"/>
            <a:ext cx="0" cy="18616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5E32D628-4569-432D-9BB9-864765115F3C}"/>
              </a:ext>
            </a:extLst>
          </p:cNvPr>
          <p:cNvCxnSpPr/>
          <p:nvPr/>
        </p:nvCxnSpPr>
        <p:spPr>
          <a:xfrm>
            <a:off x="6783942" y="1598566"/>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BF8B61-AEF3-470B-829A-8D3307596E40}"/>
              </a:ext>
            </a:extLst>
          </p:cNvPr>
          <p:cNvSpPr txBox="1"/>
          <p:nvPr/>
        </p:nvSpPr>
        <p:spPr>
          <a:xfrm>
            <a:off x="2985525" y="2580458"/>
            <a:ext cx="2003003" cy="343133"/>
          </a:xfrm>
          <a:prstGeom prst="rect">
            <a:avLst/>
          </a:prstGeom>
          <a:solidFill>
            <a:schemeClr val="accent1">
              <a:lumMod val="20000"/>
              <a:lumOff val="80000"/>
            </a:schemeClr>
          </a:solidFill>
        </p:spPr>
        <p:txBody>
          <a:bodyPr wrap="square" lIns="118191" tIns="59096" rIns="118191" bIns="59096" rtlCol="0">
            <a:spAutoFit/>
          </a:bodyPr>
          <a:lstStyle/>
          <a:p>
            <a:pPr defTabSz="590653"/>
            <a:r>
              <a:rPr lang="en-US" sz="1454" b="1" dirty="0">
                <a:solidFill>
                  <a:srgbClr val="00B050"/>
                </a:solidFill>
              </a:rPr>
              <a:t>Add </a:t>
            </a:r>
            <a:r>
              <a:rPr lang="en-US" sz="1454" b="1" dirty="0" err="1">
                <a:solidFill>
                  <a:srgbClr val="00B050"/>
                </a:solidFill>
              </a:rPr>
              <a:t>AlfaPEROX</a:t>
            </a:r>
            <a:r>
              <a:rPr lang="en-US" sz="1454" b="1" dirty="0">
                <a:solidFill>
                  <a:srgbClr val="00B050"/>
                </a:solidFill>
              </a:rPr>
              <a:t>™ 1</a:t>
            </a:r>
            <a:endParaRPr lang="th-TH" sz="1454" b="1" baseline="30000" dirty="0">
              <a:solidFill>
                <a:srgbClr val="00B050"/>
              </a:solidFill>
            </a:endParaRPr>
          </a:p>
        </p:txBody>
      </p:sp>
      <p:sp>
        <p:nvSpPr>
          <p:cNvPr id="18" name="Rectangle 5">
            <a:extLst>
              <a:ext uri="{FF2B5EF4-FFF2-40B4-BE49-F238E27FC236}">
                <a16:creationId xmlns:a16="http://schemas.microsoft.com/office/drawing/2014/main" id="{E6693C0A-5AD0-4097-B01F-25EB9E915A5B}"/>
              </a:ext>
            </a:extLst>
          </p:cNvPr>
          <p:cNvSpPr/>
          <p:nvPr/>
        </p:nvSpPr>
        <p:spPr>
          <a:xfrm>
            <a:off x="5987442" y="4558122"/>
            <a:ext cx="920853" cy="5909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TextBox 18">
            <a:extLst>
              <a:ext uri="{FF2B5EF4-FFF2-40B4-BE49-F238E27FC236}">
                <a16:creationId xmlns:a16="http://schemas.microsoft.com/office/drawing/2014/main" id="{B960DEBD-5574-4842-8664-A462E1B1378C}"/>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cxnSp>
        <p:nvCxnSpPr>
          <p:cNvPr id="21" name="Straight Connector 26">
            <a:extLst>
              <a:ext uri="{FF2B5EF4-FFF2-40B4-BE49-F238E27FC236}">
                <a16:creationId xmlns:a16="http://schemas.microsoft.com/office/drawing/2014/main" id="{357D629D-3FBE-47CD-88B7-709257A288E5}"/>
              </a:ext>
            </a:extLst>
          </p:cNvPr>
          <p:cNvCxnSpPr>
            <a:cxnSpLocks/>
          </p:cNvCxnSpPr>
          <p:nvPr/>
        </p:nvCxnSpPr>
        <p:spPr>
          <a:xfrm>
            <a:off x="6137214" y="3434846"/>
            <a:ext cx="0" cy="9080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8">
            <a:extLst>
              <a:ext uri="{FF2B5EF4-FFF2-40B4-BE49-F238E27FC236}">
                <a16:creationId xmlns:a16="http://schemas.microsoft.com/office/drawing/2014/main" id="{B7C20DAD-6194-4063-9E80-BB56E17316F8}"/>
              </a:ext>
            </a:extLst>
          </p:cNvPr>
          <p:cNvSpPr/>
          <p:nvPr/>
        </p:nvSpPr>
        <p:spPr>
          <a:xfrm>
            <a:off x="5150690" y="2959726"/>
            <a:ext cx="1294362" cy="989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grpSp>
        <p:nvGrpSpPr>
          <p:cNvPr id="30" name="Группа 29">
            <a:extLst>
              <a:ext uri="{FF2B5EF4-FFF2-40B4-BE49-F238E27FC236}">
                <a16:creationId xmlns:a16="http://schemas.microsoft.com/office/drawing/2014/main" id="{8EE954B9-2F14-4086-A744-EF0AEC6CAE9E}"/>
              </a:ext>
            </a:extLst>
          </p:cNvPr>
          <p:cNvGrpSpPr/>
          <p:nvPr/>
        </p:nvGrpSpPr>
        <p:grpSpPr>
          <a:xfrm>
            <a:off x="4699794" y="776210"/>
            <a:ext cx="1745257" cy="593386"/>
            <a:chOff x="4499471" y="800646"/>
            <a:chExt cx="1800200" cy="612067"/>
          </a:xfrm>
        </p:grpSpPr>
        <p:grpSp>
          <p:nvGrpSpPr>
            <p:cNvPr id="31" name="Группа 30">
              <a:extLst>
                <a:ext uri="{FF2B5EF4-FFF2-40B4-BE49-F238E27FC236}">
                  <a16:creationId xmlns:a16="http://schemas.microsoft.com/office/drawing/2014/main" id="{C665DD5F-38BF-4803-BE06-5CBC8DFBD0A5}"/>
                </a:ext>
              </a:extLst>
            </p:cNvPr>
            <p:cNvGrpSpPr/>
            <p:nvPr/>
          </p:nvGrpSpPr>
          <p:grpSpPr>
            <a:xfrm>
              <a:off x="4499471" y="800646"/>
              <a:ext cx="1800200" cy="612067"/>
              <a:chOff x="4499471" y="800646"/>
              <a:chExt cx="1800200" cy="612067"/>
            </a:xfrm>
          </p:grpSpPr>
          <p:sp>
            <p:nvSpPr>
              <p:cNvPr id="33" name="Прямоугольник 32">
                <a:extLst>
                  <a:ext uri="{FF2B5EF4-FFF2-40B4-BE49-F238E27FC236}">
                    <a16:creationId xmlns:a16="http://schemas.microsoft.com/office/drawing/2014/main" id="{02715581-7336-415F-AD92-4AA309EF6A4B}"/>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4" name="Прямоугольник 33">
                <a:extLst>
                  <a:ext uri="{FF2B5EF4-FFF2-40B4-BE49-F238E27FC236}">
                    <a16:creationId xmlns:a16="http://schemas.microsoft.com/office/drawing/2014/main" id="{74D5E3E1-2517-457A-91E9-EF0A5D3E9DC4}"/>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5" name="Прямоугольник 34">
                <a:extLst>
                  <a:ext uri="{FF2B5EF4-FFF2-40B4-BE49-F238E27FC236}">
                    <a16:creationId xmlns:a16="http://schemas.microsoft.com/office/drawing/2014/main" id="{32BF5D40-3475-4243-AD30-9B4F2AD3DA0C}"/>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2" name="Прямоугольник 31">
              <a:extLst>
                <a:ext uri="{FF2B5EF4-FFF2-40B4-BE49-F238E27FC236}">
                  <a16:creationId xmlns:a16="http://schemas.microsoft.com/office/drawing/2014/main" id="{DF203553-7AE1-4ACD-8B6A-5A425E11F9EC}"/>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6" name="Группа 35">
            <a:extLst>
              <a:ext uri="{FF2B5EF4-FFF2-40B4-BE49-F238E27FC236}">
                <a16:creationId xmlns:a16="http://schemas.microsoft.com/office/drawing/2014/main" id="{768D5B3A-A2D8-4BEA-A063-806A1F08CF19}"/>
              </a:ext>
            </a:extLst>
          </p:cNvPr>
          <p:cNvGrpSpPr/>
          <p:nvPr/>
        </p:nvGrpSpPr>
        <p:grpSpPr>
          <a:xfrm>
            <a:off x="8748790" y="3987483"/>
            <a:ext cx="1396205" cy="856728"/>
            <a:chOff x="8675935" y="4113014"/>
            <a:chExt cx="1440160" cy="883699"/>
          </a:xfrm>
        </p:grpSpPr>
        <p:grpSp>
          <p:nvGrpSpPr>
            <p:cNvPr id="37" name="Группа 36">
              <a:extLst>
                <a:ext uri="{FF2B5EF4-FFF2-40B4-BE49-F238E27FC236}">
                  <a16:creationId xmlns:a16="http://schemas.microsoft.com/office/drawing/2014/main" id="{7D59996E-E95C-4FB9-AF82-515E64D915C3}"/>
                </a:ext>
              </a:extLst>
            </p:cNvPr>
            <p:cNvGrpSpPr/>
            <p:nvPr/>
          </p:nvGrpSpPr>
          <p:grpSpPr>
            <a:xfrm>
              <a:off x="8675935" y="4113014"/>
              <a:ext cx="1440160" cy="883699"/>
              <a:chOff x="8683099" y="4113014"/>
              <a:chExt cx="1440160" cy="883699"/>
            </a:xfrm>
          </p:grpSpPr>
          <p:grpSp>
            <p:nvGrpSpPr>
              <p:cNvPr id="39" name="Группа 38">
                <a:extLst>
                  <a:ext uri="{FF2B5EF4-FFF2-40B4-BE49-F238E27FC236}">
                    <a16:creationId xmlns:a16="http://schemas.microsoft.com/office/drawing/2014/main" id="{06B48BFD-A596-44E8-AE48-799D2A898B26}"/>
                  </a:ext>
                </a:extLst>
              </p:cNvPr>
              <p:cNvGrpSpPr/>
              <p:nvPr/>
            </p:nvGrpSpPr>
            <p:grpSpPr>
              <a:xfrm>
                <a:off x="8683099" y="4113014"/>
                <a:ext cx="1440160" cy="448182"/>
                <a:chOff x="4499471" y="800646"/>
                <a:chExt cx="1440160" cy="448182"/>
              </a:xfrm>
            </p:grpSpPr>
            <p:sp>
              <p:nvSpPr>
                <p:cNvPr id="41" name="Прямоугольник 40">
                  <a:extLst>
                    <a:ext uri="{FF2B5EF4-FFF2-40B4-BE49-F238E27FC236}">
                      <a16:creationId xmlns:a16="http://schemas.microsoft.com/office/drawing/2014/main" id="{6E6A4FCD-B227-4391-AD6E-D12D3353CEAB}"/>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2" name="Прямоугольник 41">
                  <a:extLst>
                    <a:ext uri="{FF2B5EF4-FFF2-40B4-BE49-F238E27FC236}">
                      <a16:creationId xmlns:a16="http://schemas.microsoft.com/office/drawing/2014/main" id="{C3D88F99-1B22-4BD5-BD38-966637F93BCF}"/>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0" name="Прямоугольник 39">
                <a:extLst>
                  <a:ext uri="{FF2B5EF4-FFF2-40B4-BE49-F238E27FC236}">
                    <a16:creationId xmlns:a16="http://schemas.microsoft.com/office/drawing/2014/main" id="{6EF0E17A-A332-4A3E-A690-36A7A4D2BEC0}"/>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8" name="Прямая соединительная линия 37">
              <a:extLst>
                <a:ext uri="{FF2B5EF4-FFF2-40B4-BE49-F238E27FC236}">
                  <a16:creationId xmlns:a16="http://schemas.microsoft.com/office/drawing/2014/main" id="{06E3E06B-3EE8-490B-9F9C-38760AC13120}"/>
                </a:ext>
              </a:extLst>
            </p:cNvPr>
            <p:cNvCxnSpPr>
              <a:cxnSpLocks/>
            </p:cNvCxnSpPr>
            <p:nvPr/>
          </p:nvCxnSpPr>
          <p:spPr>
            <a:xfrm flipV="1">
              <a:off x="9096078" y="4738917"/>
              <a:ext cx="515961" cy="311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Группа 43">
            <a:extLst>
              <a:ext uri="{FF2B5EF4-FFF2-40B4-BE49-F238E27FC236}">
                <a16:creationId xmlns:a16="http://schemas.microsoft.com/office/drawing/2014/main" id="{1DA97088-B5CA-48AD-9F6A-6BD41AB080F6}"/>
              </a:ext>
            </a:extLst>
          </p:cNvPr>
          <p:cNvGrpSpPr/>
          <p:nvPr/>
        </p:nvGrpSpPr>
        <p:grpSpPr>
          <a:xfrm>
            <a:off x="6610557" y="3446367"/>
            <a:ext cx="1745258" cy="593386"/>
            <a:chOff x="4499470" y="800646"/>
            <a:chExt cx="1800201" cy="612067"/>
          </a:xfrm>
        </p:grpSpPr>
        <p:sp>
          <p:nvSpPr>
            <p:cNvPr id="45" name="Прямоугольник 44">
              <a:extLst>
                <a:ext uri="{FF2B5EF4-FFF2-40B4-BE49-F238E27FC236}">
                  <a16:creationId xmlns:a16="http://schemas.microsoft.com/office/drawing/2014/main" id="{690B76A4-1C01-40B9-BFDD-A6B3D57CB6EA}"/>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6" name="Прямоугольник 45">
              <a:extLst>
                <a:ext uri="{FF2B5EF4-FFF2-40B4-BE49-F238E27FC236}">
                  <a16:creationId xmlns:a16="http://schemas.microsoft.com/office/drawing/2014/main" id="{69E474A2-4463-49A0-B96C-5385F5608C90}"/>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7" name="Группа 46">
            <a:extLst>
              <a:ext uri="{FF2B5EF4-FFF2-40B4-BE49-F238E27FC236}">
                <a16:creationId xmlns:a16="http://schemas.microsoft.com/office/drawing/2014/main" id="{2666ECE0-2658-4701-A32D-FB3A1799E9EA}"/>
              </a:ext>
            </a:extLst>
          </p:cNvPr>
          <p:cNvGrpSpPr/>
          <p:nvPr/>
        </p:nvGrpSpPr>
        <p:grpSpPr>
          <a:xfrm>
            <a:off x="6568294" y="3446367"/>
            <a:ext cx="1745258" cy="593386"/>
            <a:chOff x="4499470" y="800646"/>
            <a:chExt cx="1800201" cy="612067"/>
          </a:xfrm>
        </p:grpSpPr>
        <p:sp>
          <p:nvSpPr>
            <p:cNvPr id="48" name="Прямоугольник 47">
              <a:extLst>
                <a:ext uri="{FF2B5EF4-FFF2-40B4-BE49-F238E27FC236}">
                  <a16:creationId xmlns:a16="http://schemas.microsoft.com/office/drawing/2014/main" id="{215C37F0-7D19-4BD7-A40F-C6917B49B501}"/>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9" name="Прямоугольник 48">
              <a:extLst>
                <a:ext uri="{FF2B5EF4-FFF2-40B4-BE49-F238E27FC236}">
                  <a16:creationId xmlns:a16="http://schemas.microsoft.com/office/drawing/2014/main" id="{3BDEF7E2-F2D1-4BCA-9DDD-2C56A91C032A}"/>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 name="Номер слайда 3"/>
          <p:cNvSpPr>
            <a:spLocks noGrp="1"/>
          </p:cNvSpPr>
          <p:nvPr>
            <p:ph type="sldNum" sz="quarter" idx="12"/>
          </p:nvPr>
        </p:nvSpPr>
        <p:spPr/>
        <p:txBody>
          <a:bodyPr/>
          <a:lstStyle/>
          <a:p>
            <a:fld id="{D3C2E419-5CA0-4B7A-AB48-A1EB8C9046CF}" type="slidenum">
              <a:rPr lang="ru-RU" smtClean="0"/>
              <a:t>36</a:t>
            </a:fld>
            <a:endParaRPr lang="ru-RU"/>
          </a:p>
        </p:txBody>
      </p:sp>
    </p:spTree>
    <p:extLst>
      <p:ext uri="{BB962C8B-B14F-4D97-AF65-F5344CB8AC3E}">
        <p14:creationId xmlns:p14="http://schemas.microsoft.com/office/powerpoint/2010/main" val="43211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F2B41161-980F-489E-A132-0C4414BF59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586009B8-D562-4AFF-9CBB-CE102233A934}"/>
              </a:ext>
            </a:extLst>
          </p:cNvPr>
          <p:cNvSpPr>
            <a:spLocks noGrp="1"/>
          </p:cNvSpPr>
          <p:nvPr>
            <p:ph type="title"/>
          </p:nvPr>
        </p:nvSpPr>
        <p:spPr>
          <a:xfrm>
            <a:off x="1696303" y="353986"/>
            <a:ext cx="9648622" cy="543834"/>
          </a:xfrm>
        </p:spPr>
        <p:txBody>
          <a:bodyPr>
            <a:normAutofit/>
          </a:bodyPr>
          <a:lstStyle/>
          <a:p>
            <a:r>
              <a:rPr lang="en-US" sz="2715"/>
              <a:t>5. </a:t>
            </a:r>
            <a:r>
              <a:rPr lang="en-US" sz="2715" dirty="0"/>
              <a:t>Circulation</a:t>
            </a:r>
            <a:endParaRPr lang="th-TH" sz="2715" dirty="0"/>
          </a:p>
        </p:txBody>
      </p:sp>
      <p:sp>
        <p:nvSpPr>
          <p:cNvPr id="5" name="TextBox 4">
            <a:extLst>
              <a:ext uri="{FF2B5EF4-FFF2-40B4-BE49-F238E27FC236}">
                <a16:creationId xmlns:a16="http://schemas.microsoft.com/office/drawing/2014/main" id="{354C3414-B602-4046-ACD0-898EB6BB6D80}"/>
              </a:ext>
            </a:extLst>
          </p:cNvPr>
          <p:cNvSpPr txBox="1"/>
          <p:nvPr/>
        </p:nvSpPr>
        <p:spPr>
          <a:xfrm>
            <a:off x="1696302" y="6162024"/>
            <a:ext cx="9009154" cy="313294"/>
          </a:xfrm>
          <a:prstGeom prst="rect">
            <a:avLst/>
          </a:prstGeom>
          <a:noFill/>
        </p:spPr>
        <p:txBody>
          <a:bodyPr wrap="square" lIns="118191" tIns="59096" rIns="118191" bIns="59096" rtlCol="0">
            <a:spAutoFit/>
          </a:bodyPr>
          <a:lstStyle/>
          <a:p>
            <a:pPr defTabSz="590653"/>
            <a:r>
              <a:rPr lang="en-US" sz="1260">
                <a:solidFill>
                  <a:prstClr val="black"/>
                </a:solidFill>
              </a:rPr>
              <a:t>5.1 </a:t>
            </a:r>
            <a:r>
              <a:rPr lang="en-US" sz="1260" dirty="0">
                <a:solidFill>
                  <a:prstClr val="black"/>
                </a:solidFill>
              </a:rPr>
              <a:t>After completely add AlfaPEROX™-1, </a:t>
            </a:r>
            <a:r>
              <a:rPr lang="en-US" sz="1260" b="1" dirty="0">
                <a:solidFill>
                  <a:prstClr val="black"/>
                </a:solidFill>
              </a:rPr>
              <a:t>circulate for specified  time </a:t>
            </a:r>
            <a:r>
              <a:rPr lang="en-US" sz="1260" dirty="0">
                <a:solidFill>
                  <a:prstClr val="black"/>
                </a:solidFill>
              </a:rPr>
              <a:t>(measure the </a:t>
            </a:r>
            <a:r>
              <a:rPr lang="en-US" sz="1260" b="1" u="sng" dirty="0">
                <a:solidFill>
                  <a:srgbClr val="FF0000"/>
                </a:solidFill>
              </a:rPr>
              <a:t>pressure </a:t>
            </a:r>
            <a:r>
              <a:rPr lang="en-US" sz="1260" b="1" dirty="0">
                <a:solidFill>
                  <a:prstClr val="black"/>
                </a:solidFill>
              </a:rPr>
              <a:t>every 15 </a:t>
            </a:r>
            <a:r>
              <a:rPr lang="en-US" sz="1260" b="1">
                <a:solidFill>
                  <a:prstClr val="black"/>
                </a:solidFill>
              </a:rPr>
              <a:t>minutes</a:t>
            </a:r>
            <a:r>
              <a:rPr lang="en-US" sz="1260">
                <a:solidFill>
                  <a:prstClr val="black"/>
                </a:solidFill>
              </a:rPr>
              <a:t>).</a:t>
            </a:r>
            <a:endParaRPr lang="th-TH" sz="1260" dirty="0">
              <a:solidFill>
                <a:srgbClr val="FF0000"/>
              </a:solidFill>
            </a:endParaRPr>
          </a:p>
        </p:txBody>
      </p:sp>
      <p:cxnSp>
        <p:nvCxnSpPr>
          <p:cNvPr id="6" name="Straight Connector 6">
            <a:extLst>
              <a:ext uri="{FF2B5EF4-FFF2-40B4-BE49-F238E27FC236}">
                <a16:creationId xmlns:a16="http://schemas.microsoft.com/office/drawing/2014/main" id="{87097561-2A4A-450F-80C4-D39D4EC0F05F}"/>
              </a:ext>
            </a:extLst>
          </p:cNvPr>
          <p:cNvCxnSpPr/>
          <p:nvPr/>
        </p:nvCxnSpPr>
        <p:spPr>
          <a:xfrm>
            <a:off x="5220078" y="4769519"/>
            <a:ext cx="2786431" cy="6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CFA17B8A-8AA5-4CF7-8E35-BF29171BA67E}"/>
              </a:ext>
            </a:extLst>
          </p:cNvPr>
          <p:cNvCxnSpPr/>
          <p:nvPr/>
        </p:nvCxnSpPr>
        <p:spPr>
          <a:xfrm>
            <a:off x="8922815" y="4582009"/>
            <a:ext cx="12746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804A126C-52E1-47DE-9DA7-357673324F05}"/>
              </a:ext>
            </a:extLst>
          </p:cNvPr>
          <p:cNvCxnSpPr/>
          <p:nvPr/>
        </p:nvCxnSpPr>
        <p:spPr>
          <a:xfrm flipV="1">
            <a:off x="2833176" y="4753482"/>
            <a:ext cx="916275" cy="22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68B37E5B-83FB-4806-944A-2551BCCEE7FA}"/>
              </a:ext>
            </a:extLst>
          </p:cNvPr>
          <p:cNvCxnSpPr/>
          <p:nvPr/>
        </p:nvCxnSpPr>
        <p:spPr>
          <a:xfrm>
            <a:off x="8161293" y="2682877"/>
            <a:ext cx="20361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D755DE0A-C6D7-4738-AFB8-B6F2E3AC3012}"/>
              </a:ext>
            </a:extLst>
          </p:cNvPr>
          <p:cNvCxnSpPr/>
          <p:nvPr/>
        </p:nvCxnSpPr>
        <p:spPr>
          <a:xfrm>
            <a:off x="2805030" y="1625729"/>
            <a:ext cx="4018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A313CB4E-F1F7-4F22-A133-7D432E438ADE}"/>
              </a:ext>
            </a:extLst>
          </p:cNvPr>
          <p:cNvCxnSpPr/>
          <p:nvPr/>
        </p:nvCxnSpPr>
        <p:spPr>
          <a:xfrm>
            <a:off x="3735380" y="4361779"/>
            <a:ext cx="1484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2D415156-64B1-4D6E-92AE-A9B343450E0C}"/>
              </a:ext>
            </a:extLst>
          </p:cNvPr>
          <p:cNvCxnSpPr/>
          <p:nvPr/>
        </p:nvCxnSpPr>
        <p:spPr>
          <a:xfrm>
            <a:off x="2889456" y="1584499"/>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EE8F1BAE-C82F-45AC-8727-E7C2C49D7E9A}"/>
              </a:ext>
            </a:extLst>
          </p:cNvPr>
          <p:cNvCxnSpPr/>
          <p:nvPr/>
        </p:nvCxnSpPr>
        <p:spPr>
          <a:xfrm>
            <a:off x="3735704" y="4329712"/>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7E12D71E-BB39-4231-9951-AD897E0B2831}"/>
              </a:ext>
            </a:extLst>
          </p:cNvPr>
          <p:cNvCxnSpPr/>
          <p:nvPr/>
        </p:nvCxnSpPr>
        <p:spPr>
          <a:xfrm>
            <a:off x="5149720" y="4362431"/>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CF0FE0EC-B6EE-4F6D-ABF5-4503BFD45260}"/>
              </a:ext>
            </a:extLst>
          </p:cNvPr>
          <p:cNvCxnSpPr/>
          <p:nvPr/>
        </p:nvCxnSpPr>
        <p:spPr>
          <a:xfrm>
            <a:off x="10197417" y="2682877"/>
            <a:ext cx="0" cy="18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E6F6A02B-CDAD-47C0-A17B-0DE64FD0B606}"/>
              </a:ext>
            </a:extLst>
          </p:cNvPr>
          <p:cNvCxnSpPr/>
          <p:nvPr/>
        </p:nvCxnSpPr>
        <p:spPr>
          <a:xfrm>
            <a:off x="6783942" y="1584495"/>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5">
            <a:extLst>
              <a:ext uri="{FF2B5EF4-FFF2-40B4-BE49-F238E27FC236}">
                <a16:creationId xmlns:a16="http://schemas.microsoft.com/office/drawing/2014/main" id="{42AB4C13-CB24-40C8-9197-16C2496CECD0}"/>
              </a:ext>
            </a:extLst>
          </p:cNvPr>
          <p:cNvSpPr/>
          <p:nvPr/>
        </p:nvSpPr>
        <p:spPr>
          <a:xfrm>
            <a:off x="5987451" y="4554193"/>
            <a:ext cx="920853" cy="5909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8" name="TextBox 17">
            <a:extLst>
              <a:ext uri="{FF2B5EF4-FFF2-40B4-BE49-F238E27FC236}">
                <a16:creationId xmlns:a16="http://schemas.microsoft.com/office/drawing/2014/main" id="{0FA82878-B9D9-4174-AFF6-098CED7319E4}"/>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sp>
        <p:nvSpPr>
          <p:cNvPr id="22" name="Oval 28">
            <a:extLst>
              <a:ext uri="{FF2B5EF4-FFF2-40B4-BE49-F238E27FC236}">
                <a16:creationId xmlns:a16="http://schemas.microsoft.com/office/drawing/2014/main" id="{7A457050-69FD-4077-955A-D3CB784C2B40}"/>
              </a:ext>
            </a:extLst>
          </p:cNvPr>
          <p:cNvSpPr/>
          <p:nvPr/>
        </p:nvSpPr>
        <p:spPr>
          <a:xfrm>
            <a:off x="3121701" y="4178166"/>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3" name="Oval 30">
            <a:extLst>
              <a:ext uri="{FF2B5EF4-FFF2-40B4-BE49-F238E27FC236}">
                <a16:creationId xmlns:a16="http://schemas.microsoft.com/office/drawing/2014/main" id="{5164AF5E-0FCE-4F8D-9D63-F2F01DA8C65D}"/>
              </a:ext>
            </a:extLst>
          </p:cNvPr>
          <p:cNvSpPr/>
          <p:nvPr/>
        </p:nvSpPr>
        <p:spPr>
          <a:xfrm>
            <a:off x="8660951" y="2055241"/>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4" name="Oval 31">
            <a:extLst>
              <a:ext uri="{FF2B5EF4-FFF2-40B4-BE49-F238E27FC236}">
                <a16:creationId xmlns:a16="http://schemas.microsoft.com/office/drawing/2014/main" id="{54CEDAA8-FF12-488D-A92C-7379DBDDE5E2}"/>
              </a:ext>
            </a:extLst>
          </p:cNvPr>
          <p:cNvSpPr/>
          <p:nvPr/>
        </p:nvSpPr>
        <p:spPr>
          <a:xfrm>
            <a:off x="5223497" y="4176502"/>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grpSp>
        <p:nvGrpSpPr>
          <p:cNvPr id="31" name="Группа 30">
            <a:extLst>
              <a:ext uri="{FF2B5EF4-FFF2-40B4-BE49-F238E27FC236}">
                <a16:creationId xmlns:a16="http://schemas.microsoft.com/office/drawing/2014/main" id="{34BACFBE-C01C-4C04-BAD2-AFF0938818F5}"/>
              </a:ext>
            </a:extLst>
          </p:cNvPr>
          <p:cNvGrpSpPr/>
          <p:nvPr/>
        </p:nvGrpSpPr>
        <p:grpSpPr>
          <a:xfrm>
            <a:off x="4699794" y="776210"/>
            <a:ext cx="1745257" cy="593386"/>
            <a:chOff x="4499471" y="800646"/>
            <a:chExt cx="1800200" cy="612067"/>
          </a:xfrm>
        </p:grpSpPr>
        <p:grpSp>
          <p:nvGrpSpPr>
            <p:cNvPr id="32" name="Группа 31">
              <a:extLst>
                <a:ext uri="{FF2B5EF4-FFF2-40B4-BE49-F238E27FC236}">
                  <a16:creationId xmlns:a16="http://schemas.microsoft.com/office/drawing/2014/main" id="{84FDE169-FD12-46B9-95CB-04BF55EAE8B8}"/>
                </a:ext>
              </a:extLst>
            </p:cNvPr>
            <p:cNvGrpSpPr/>
            <p:nvPr/>
          </p:nvGrpSpPr>
          <p:grpSpPr>
            <a:xfrm>
              <a:off x="4499471" y="800646"/>
              <a:ext cx="1800200" cy="612067"/>
              <a:chOff x="4499471" y="800646"/>
              <a:chExt cx="1800200" cy="612067"/>
            </a:xfrm>
          </p:grpSpPr>
          <p:sp>
            <p:nvSpPr>
              <p:cNvPr id="34" name="Прямоугольник 33">
                <a:extLst>
                  <a:ext uri="{FF2B5EF4-FFF2-40B4-BE49-F238E27FC236}">
                    <a16:creationId xmlns:a16="http://schemas.microsoft.com/office/drawing/2014/main" id="{CF67A718-9A57-45F6-943D-61523C5CF8EE}"/>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5" name="Прямоугольник 34">
                <a:extLst>
                  <a:ext uri="{FF2B5EF4-FFF2-40B4-BE49-F238E27FC236}">
                    <a16:creationId xmlns:a16="http://schemas.microsoft.com/office/drawing/2014/main" id="{FDE1847F-11AE-4166-A13E-9AC12F3A8D9A}"/>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6" name="Прямоугольник 35">
                <a:extLst>
                  <a:ext uri="{FF2B5EF4-FFF2-40B4-BE49-F238E27FC236}">
                    <a16:creationId xmlns:a16="http://schemas.microsoft.com/office/drawing/2014/main" id="{FB3C5B2C-E4C0-4258-86EB-AD939D06F3A7}"/>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3" name="Прямоугольник 32">
              <a:extLst>
                <a:ext uri="{FF2B5EF4-FFF2-40B4-BE49-F238E27FC236}">
                  <a16:creationId xmlns:a16="http://schemas.microsoft.com/office/drawing/2014/main" id="{9B391ADF-B837-4574-99D0-1ED084944CF3}"/>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7" name="Группа 36">
            <a:extLst>
              <a:ext uri="{FF2B5EF4-FFF2-40B4-BE49-F238E27FC236}">
                <a16:creationId xmlns:a16="http://schemas.microsoft.com/office/drawing/2014/main" id="{79BFAEB2-1768-42F0-887C-F6A0EFED5917}"/>
              </a:ext>
            </a:extLst>
          </p:cNvPr>
          <p:cNvGrpSpPr/>
          <p:nvPr/>
        </p:nvGrpSpPr>
        <p:grpSpPr>
          <a:xfrm>
            <a:off x="8748790" y="3987483"/>
            <a:ext cx="1396205" cy="856728"/>
            <a:chOff x="8675935" y="4113014"/>
            <a:chExt cx="1440160" cy="883699"/>
          </a:xfrm>
        </p:grpSpPr>
        <p:grpSp>
          <p:nvGrpSpPr>
            <p:cNvPr id="38" name="Группа 37">
              <a:extLst>
                <a:ext uri="{FF2B5EF4-FFF2-40B4-BE49-F238E27FC236}">
                  <a16:creationId xmlns:a16="http://schemas.microsoft.com/office/drawing/2014/main" id="{1383D05B-6123-47EF-B9A3-6FFAD1E264C5}"/>
                </a:ext>
              </a:extLst>
            </p:cNvPr>
            <p:cNvGrpSpPr/>
            <p:nvPr/>
          </p:nvGrpSpPr>
          <p:grpSpPr>
            <a:xfrm>
              <a:off x="8675935" y="4113014"/>
              <a:ext cx="1440160" cy="883699"/>
              <a:chOff x="8683099" y="4113014"/>
              <a:chExt cx="1440160" cy="883699"/>
            </a:xfrm>
          </p:grpSpPr>
          <p:grpSp>
            <p:nvGrpSpPr>
              <p:cNvPr id="40" name="Группа 39">
                <a:extLst>
                  <a:ext uri="{FF2B5EF4-FFF2-40B4-BE49-F238E27FC236}">
                    <a16:creationId xmlns:a16="http://schemas.microsoft.com/office/drawing/2014/main" id="{937672A0-DFBE-48A8-8C4F-F9F94F042E2C}"/>
                  </a:ext>
                </a:extLst>
              </p:cNvPr>
              <p:cNvGrpSpPr/>
              <p:nvPr/>
            </p:nvGrpSpPr>
            <p:grpSpPr>
              <a:xfrm>
                <a:off x="8683099" y="4113014"/>
                <a:ext cx="1440160" cy="448182"/>
                <a:chOff x="4499471" y="800646"/>
                <a:chExt cx="1440160" cy="448182"/>
              </a:xfrm>
            </p:grpSpPr>
            <p:sp>
              <p:nvSpPr>
                <p:cNvPr id="42" name="Прямоугольник 41">
                  <a:extLst>
                    <a:ext uri="{FF2B5EF4-FFF2-40B4-BE49-F238E27FC236}">
                      <a16:creationId xmlns:a16="http://schemas.microsoft.com/office/drawing/2014/main" id="{5AD23B86-4850-4A31-A7E8-4BC4C1A3D483}"/>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3" name="Прямоугольник 42">
                  <a:extLst>
                    <a:ext uri="{FF2B5EF4-FFF2-40B4-BE49-F238E27FC236}">
                      <a16:creationId xmlns:a16="http://schemas.microsoft.com/office/drawing/2014/main" id="{99386794-A5E6-4F80-9970-BD4A5541D62C}"/>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1" name="Прямоугольник 40">
                <a:extLst>
                  <a:ext uri="{FF2B5EF4-FFF2-40B4-BE49-F238E27FC236}">
                    <a16:creationId xmlns:a16="http://schemas.microsoft.com/office/drawing/2014/main" id="{F33C66F5-9CEC-43CE-8B02-50571CA396E3}"/>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9" name="Прямая соединительная линия 38">
              <a:extLst>
                <a:ext uri="{FF2B5EF4-FFF2-40B4-BE49-F238E27FC236}">
                  <a16:creationId xmlns:a16="http://schemas.microsoft.com/office/drawing/2014/main" id="{62D6B259-A2E1-4686-B87F-0C93D81139A5}"/>
                </a:ext>
              </a:extLst>
            </p:cNvPr>
            <p:cNvCxnSpPr>
              <a:cxnSpLocks/>
            </p:cNvCxnSpPr>
            <p:nvPr/>
          </p:nvCxnSpPr>
          <p:spPr>
            <a:xfrm>
              <a:off x="9103221" y="4730130"/>
              <a:ext cx="5136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Группа 43">
            <a:extLst>
              <a:ext uri="{FF2B5EF4-FFF2-40B4-BE49-F238E27FC236}">
                <a16:creationId xmlns:a16="http://schemas.microsoft.com/office/drawing/2014/main" id="{3F2D208F-EF6A-4F40-BADF-86E3E8502D0C}"/>
              </a:ext>
            </a:extLst>
          </p:cNvPr>
          <p:cNvGrpSpPr/>
          <p:nvPr/>
        </p:nvGrpSpPr>
        <p:grpSpPr>
          <a:xfrm>
            <a:off x="6610557" y="3446367"/>
            <a:ext cx="1745258" cy="593386"/>
            <a:chOff x="4499470" y="800646"/>
            <a:chExt cx="1800201" cy="612067"/>
          </a:xfrm>
        </p:grpSpPr>
        <p:sp>
          <p:nvSpPr>
            <p:cNvPr id="45" name="Прямоугольник 44">
              <a:extLst>
                <a:ext uri="{FF2B5EF4-FFF2-40B4-BE49-F238E27FC236}">
                  <a16:creationId xmlns:a16="http://schemas.microsoft.com/office/drawing/2014/main" id="{ACD9DA38-4EB1-4830-B699-EC510FFC261B}"/>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6" name="Прямоугольник 45">
              <a:extLst>
                <a:ext uri="{FF2B5EF4-FFF2-40B4-BE49-F238E27FC236}">
                  <a16:creationId xmlns:a16="http://schemas.microsoft.com/office/drawing/2014/main" id="{88A53023-6312-4D6B-832A-2E05F13F663C}"/>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7" name="Группа 46">
            <a:extLst>
              <a:ext uri="{FF2B5EF4-FFF2-40B4-BE49-F238E27FC236}">
                <a16:creationId xmlns:a16="http://schemas.microsoft.com/office/drawing/2014/main" id="{E6A5D8FC-C389-4755-8EC6-67950101BE45}"/>
              </a:ext>
            </a:extLst>
          </p:cNvPr>
          <p:cNvGrpSpPr/>
          <p:nvPr/>
        </p:nvGrpSpPr>
        <p:grpSpPr>
          <a:xfrm>
            <a:off x="6568294" y="3446367"/>
            <a:ext cx="1745258" cy="593386"/>
            <a:chOff x="4499470" y="800646"/>
            <a:chExt cx="1800201" cy="612067"/>
          </a:xfrm>
        </p:grpSpPr>
        <p:sp>
          <p:nvSpPr>
            <p:cNvPr id="48" name="Прямоугольник 47">
              <a:extLst>
                <a:ext uri="{FF2B5EF4-FFF2-40B4-BE49-F238E27FC236}">
                  <a16:creationId xmlns:a16="http://schemas.microsoft.com/office/drawing/2014/main" id="{EFB77BBF-FD58-468E-85D1-A91A81D54401}"/>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9" name="Прямоугольник 48">
              <a:extLst>
                <a:ext uri="{FF2B5EF4-FFF2-40B4-BE49-F238E27FC236}">
                  <a16:creationId xmlns:a16="http://schemas.microsoft.com/office/drawing/2014/main" id="{DCBA2E71-A658-49AA-8D4A-3DA096459396}"/>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 name="Номер слайда 3"/>
          <p:cNvSpPr>
            <a:spLocks noGrp="1"/>
          </p:cNvSpPr>
          <p:nvPr>
            <p:ph type="sldNum" sz="quarter" idx="12"/>
          </p:nvPr>
        </p:nvSpPr>
        <p:spPr/>
        <p:txBody>
          <a:bodyPr/>
          <a:lstStyle/>
          <a:p>
            <a:fld id="{D3C2E419-5CA0-4B7A-AB48-A1EB8C9046CF}" type="slidenum">
              <a:rPr lang="ru-RU" smtClean="0"/>
              <a:t>37</a:t>
            </a:fld>
            <a:endParaRPr lang="ru-RU"/>
          </a:p>
        </p:txBody>
      </p:sp>
    </p:spTree>
    <p:extLst>
      <p:ext uri="{BB962C8B-B14F-4D97-AF65-F5344CB8AC3E}">
        <p14:creationId xmlns:p14="http://schemas.microsoft.com/office/powerpoint/2010/main" val="2543974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7894B4A4-972A-48D7-B470-A60DB78228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D960BDD8-2391-4D14-BE42-F3B0257EDA64}"/>
              </a:ext>
            </a:extLst>
          </p:cNvPr>
          <p:cNvSpPr>
            <a:spLocks noGrp="1"/>
          </p:cNvSpPr>
          <p:nvPr>
            <p:ph type="title"/>
          </p:nvPr>
        </p:nvSpPr>
        <p:spPr>
          <a:xfrm>
            <a:off x="1767763" y="353986"/>
            <a:ext cx="9577162" cy="543834"/>
          </a:xfrm>
        </p:spPr>
        <p:txBody>
          <a:bodyPr>
            <a:normAutofit/>
          </a:bodyPr>
          <a:lstStyle/>
          <a:p>
            <a:r>
              <a:rPr lang="en-US" sz="2715"/>
              <a:t>6. </a:t>
            </a:r>
            <a:r>
              <a:rPr lang="en-US" sz="2715" dirty="0"/>
              <a:t>Drain </a:t>
            </a:r>
            <a:r>
              <a:rPr lang="en-US" sz="2715" dirty="0" err="1"/>
              <a:t>AlfaPEROX</a:t>
            </a:r>
            <a:r>
              <a:rPr lang="en-US" sz="2715" dirty="0"/>
              <a:t>™-1</a:t>
            </a:r>
            <a:endParaRPr lang="th-TH" sz="2715" dirty="0"/>
          </a:p>
        </p:txBody>
      </p:sp>
      <p:sp>
        <p:nvSpPr>
          <p:cNvPr id="5" name="TextBox 4">
            <a:extLst>
              <a:ext uri="{FF2B5EF4-FFF2-40B4-BE49-F238E27FC236}">
                <a16:creationId xmlns:a16="http://schemas.microsoft.com/office/drawing/2014/main" id="{9FD8C91C-C4E4-4B02-8A76-00D33AD2915C}"/>
              </a:ext>
            </a:extLst>
          </p:cNvPr>
          <p:cNvSpPr txBox="1"/>
          <p:nvPr/>
        </p:nvSpPr>
        <p:spPr>
          <a:xfrm>
            <a:off x="1693025" y="6130963"/>
            <a:ext cx="7680799" cy="701044"/>
          </a:xfrm>
          <a:prstGeom prst="rect">
            <a:avLst/>
          </a:prstGeom>
          <a:noFill/>
        </p:spPr>
        <p:txBody>
          <a:bodyPr wrap="square" lIns="118191" tIns="59096" rIns="118191" bIns="59096" rtlCol="0">
            <a:spAutoFit/>
          </a:bodyPr>
          <a:lstStyle/>
          <a:p>
            <a:pPr defTabSz="590653"/>
            <a:r>
              <a:rPr lang="en-US" sz="1260"/>
              <a:t>6.1 </a:t>
            </a:r>
            <a:r>
              <a:rPr lang="en-US" sz="1260" dirty="0"/>
              <a:t>Stop pumping (if needed) and </a:t>
            </a:r>
            <a:r>
              <a:rPr lang="en-US" sz="1260" b="1" dirty="0"/>
              <a:t>drain all AlfaPEROX™-1</a:t>
            </a:r>
            <a:r>
              <a:rPr lang="en-US" sz="1260" dirty="0"/>
              <a:t> to waste tank or storage tanks for </a:t>
            </a:r>
            <a:r>
              <a:rPr lang="en-US" sz="1260"/>
              <a:t>further utilization. </a:t>
            </a:r>
            <a:endParaRPr lang="en-US" sz="1260" dirty="0"/>
          </a:p>
          <a:p>
            <a:pPr defTabSz="590653"/>
            <a:r>
              <a:rPr lang="en-US" sz="1260"/>
              <a:t>6.2 </a:t>
            </a:r>
            <a:r>
              <a:rPr lang="en-US" sz="1260" dirty="0"/>
              <a:t>To ensure and accelerate drainage use the pressurized nitrogen if possible</a:t>
            </a:r>
          </a:p>
          <a:p>
            <a:pPr defTabSz="590653"/>
            <a:endParaRPr lang="th-TH" sz="1260" dirty="0"/>
          </a:p>
        </p:txBody>
      </p:sp>
      <p:cxnSp>
        <p:nvCxnSpPr>
          <p:cNvPr id="6" name="Straight Connector 6">
            <a:extLst>
              <a:ext uri="{FF2B5EF4-FFF2-40B4-BE49-F238E27FC236}">
                <a16:creationId xmlns:a16="http://schemas.microsoft.com/office/drawing/2014/main" id="{EB7FCFA7-4459-441F-B7E4-85C93AD6ED1C}"/>
              </a:ext>
            </a:extLst>
          </p:cNvPr>
          <p:cNvCxnSpPr>
            <a:cxnSpLocks/>
          </p:cNvCxnSpPr>
          <p:nvPr/>
        </p:nvCxnSpPr>
        <p:spPr>
          <a:xfrm>
            <a:off x="6914498" y="4755777"/>
            <a:ext cx="1072154" cy="140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CF54F330-CE7D-494E-B17A-96597FB40A41}"/>
              </a:ext>
            </a:extLst>
          </p:cNvPr>
          <p:cNvCxnSpPr/>
          <p:nvPr/>
        </p:nvCxnSpPr>
        <p:spPr>
          <a:xfrm>
            <a:off x="8879631" y="4606882"/>
            <a:ext cx="1388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68CAFDA9-05AB-47A2-B86D-7631B0A8211B}"/>
              </a:ext>
            </a:extLst>
          </p:cNvPr>
          <p:cNvCxnSpPr/>
          <p:nvPr/>
        </p:nvCxnSpPr>
        <p:spPr>
          <a:xfrm>
            <a:off x="2880646" y="4769846"/>
            <a:ext cx="846221"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6A8E4918-0A16-4596-9D1B-684B21F0012D}"/>
              </a:ext>
            </a:extLst>
          </p:cNvPr>
          <p:cNvCxnSpPr/>
          <p:nvPr/>
        </p:nvCxnSpPr>
        <p:spPr>
          <a:xfrm>
            <a:off x="8141279" y="2691792"/>
            <a:ext cx="2034851" cy="12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857658D2-ABF6-4F14-979C-B48A4F777042}"/>
              </a:ext>
            </a:extLst>
          </p:cNvPr>
          <p:cNvCxnSpPr/>
          <p:nvPr/>
        </p:nvCxnSpPr>
        <p:spPr>
          <a:xfrm>
            <a:off x="2880646" y="1612637"/>
            <a:ext cx="389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09256E34-8299-4691-9DFF-4EBEC55F314D}"/>
              </a:ext>
            </a:extLst>
          </p:cNvPr>
          <p:cNvCxnSpPr/>
          <p:nvPr/>
        </p:nvCxnSpPr>
        <p:spPr>
          <a:xfrm>
            <a:off x="3696105" y="4362105"/>
            <a:ext cx="1484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DC49A09A-09C1-4F3D-BF15-E3508FEF148F}"/>
              </a:ext>
            </a:extLst>
          </p:cNvPr>
          <p:cNvCxnSpPr/>
          <p:nvPr/>
        </p:nvCxnSpPr>
        <p:spPr>
          <a:xfrm>
            <a:off x="2881598" y="1629004"/>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1F351289-C7FE-448C-9625-5078C040B645}"/>
              </a:ext>
            </a:extLst>
          </p:cNvPr>
          <p:cNvCxnSpPr/>
          <p:nvPr/>
        </p:nvCxnSpPr>
        <p:spPr>
          <a:xfrm>
            <a:off x="3726867" y="4343783"/>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20E7C52F-B814-498C-897E-42DE04F814F1}"/>
              </a:ext>
            </a:extLst>
          </p:cNvPr>
          <p:cNvCxnSpPr/>
          <p:nvPr/>
        </p:nvCxnSpPr>
        <p:spPr>
          <a:xfrm>
            <a:off x="5156575" y="4362105"/>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8CCC06EE-CC9C-48B9-B9E3-B593D71A56DF}"/>
              </a:ext>
            </a:extLst>
          </p:cNvPr>
          <p:cNvCxnSpPr/>
          <p:nvPr/>
        </p:nvCxnSpPr>
        <p:spPr>
          <a:xfrm>
            <a:off x="10218343" y="2710367"/>
            <a:ext cx="0" cy="1886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0AD391F1-8C1C-45A8-8247-658D41CA9F18}"/>
              </a:ext>
            </a:extLst>
          </p:cNvPr>
          <p:cNvCxnSpPr/>
          <p:nvPr/>
        </p:nvCxnSpPr>
        <p:spPr>
          <a:xfrm>
            <a:off x="6776084" y="1598893"/>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150B57B-D8AF-4B6B-81DB-141CB8849D94}"/>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sp>
        <p:nvSpPr>
          <p:cNvPr id="20" name="Oval 24">
            <a:extLst>
              <a:ext uri="{FF2B5EF4-FFF2-40B4-BE49-F238E27FC236}">
                <a16:creationId xmlns:a16="http://schemas.microsoft.com/office/drawing/2014/main" id="{B2FDC986-F89B-4FD7-98B2-93DED36F38C6}"/>
              </a:ext>
            </a:extLst>
          </p:cNvPr>
          <p:cNvSpPr/>
          <p:nvPr/>
        </p:nvSpPr>
        <p:spPr>
          <a:xfrm>
            <a:off x="1659645" y="4769846"/>
            <a:ext cx="1644111" cy="1206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grpSp>
        <p:nvGrpSpPr>
          <p:cNvPr id="28" name="Группа 27">
            <a:extLst>
              <a:ext uri="{FF2B5EF4-FFF2-40B4-BE49-F238E27FC236}">
                <a16:creationId xmlns:a16="http://schemas.microsoft.com/office/drawing/2014/main" id="{036DBBEB-42CD-48D8-9525-A758ED20A1B0}"/>
              </a:ext>
            </a:extLst>
          </p:cNvPr>
          <p:cNvGrpSpPr/>
          <p:nvPr/>
        </p:nvGrpSpPr>
        <p:grpSpPr>
          <a:xfrm>
            <a:off x="4699794" y="776210"/>
            <a:ext cx="1745257" cy="593386"/>
            <a:chOff x="4499471" y="800646"/>
            <a:chExt cx="1800200" cy="612067"/>
          </a:xfrm>
        </p:grpSpPr>
        <p:grpSp>
          <p:nvGrpSpPr>
            <p:cNvPr id="29" name="Группа 28">
              <a:extLst>
                <a:ext uri="{FF2B5EF4-FFF2-40B4-BE49-F238E27FC236}">
                  <a16:creationId xmlns:a16="http://schemas.microsoft.com/office/drawing/2014/main" id="{1594CAE6-C562-4908-92B9-7D3BA747CFBA}"/>
                </a:ext>
              </a:extLst>
            </p:cNvPr>
            <p:cNvGrpSpPr/>
            <p:nvPr/>
          </p:nvGrpSpPr>
          <p:grpSpPr>
            <a:xfrm>
              <a:off x="4499471" y="800646"/>
              <a:ext cx="1800200" cy="612067"/>
              <a:chOff x="4499471" y="800646"/>
              <a:chExt cx="1800200" cy="612067"/>
            </a:xfrm>
          </p:grpSpPr>
          <p:sp>
            <p:nvSpPr>
              <p:cNvPr id="31" name="Прямоугольник 30">
                <a:extLst>
                  <a:ext uri="{FF2B5EF4-FFF2-40B4-BE49-F238E27FC236}">
                    <a16:creationId xmlns:a16="http://schemas.microsoft.com/office/drawing/2014/main" id="{93D49672-4706-4CB5-B955-A2EE0DE5723C}"/>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2" name="Прямоугольник 31">
                <a:extLst>
                  <a:ext uri="{FF2B5EF4-FFF2-40B4-BE49-F238E27FC236}">
                    <a16:creationId xmlns:a16="http://schemas.microsoft.com/office/drawing/2014/main" id="{C2EEA9F3-386D-4943-829C-885995DAB8AF}"/>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3" name="Прямоугольник 32">
                <a:extLst>
                  <a:ext uri="{FF2B5EF4-FFF2-40B4-BE49-F238E27FC236}">
                    <a16:creationId xmlns:a16="http://schemas.microsoft.com/office/drawing/2014/main" id="{4E77829D-B82E-4B1C-8731-1048DE336666}"/>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0" name="Прямоугольник 29">
              <a:extLst>
                <a:ext uri="{FF2B5EF4-FFF2-40B4-BE49-F238E27FC236}">
                  <a16:creationId xmlns:a16="http://schemas.microsoft.com/office/drawing/2014/main" id="{48DFB2D9-BF3D-4143-8CF2-9126C8BDDC00}"/>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4" name="Группа 33">
            <a:extLst>
              <a:ext uri="{FF2B5EF4-FFF2-40B4-BE49-F238E27FC236}">
                <a16:creationId xmlns:a16="http://schemas.microsoft.com/office/drawing/2014/main" id="{1D9A5FFC-7BAC-46A7-AF80-A816AF7201BF}"/>
              </a:ext>
            </a:extLst>
          </p:cNvPr>
          <p:cNvGrpSpPr/>
          <p:nvPr/>
        </p:nvGrpSpPr>
        <p:grpSpPr>
          <a:xfrm>
            <a:off x="8748790" y="3987483"/>
            <a:ext cx="1396205" cy="856728"/>
            <a:chOff x="8675935" y="4113014"/>
            <a:chExt cx="1440160" cy="883699"/>
          </a:xfrm>
        </p:grpSpPr>
        <p:grpSp>
          <p:nvGrpSpPr>
            <p:cNvPr id="35" name="Группа 34">
              <a:extLst>
                <a:ext uri="{FF2B5EF4-FFF2-40B4-BE49-F238E27FC236}">
                  <a16:creationId xmlns:a16="http://schemas.microsoft.com/office/drawing/2014/main" id="{19474980-BF7D-470F-A08B-A33AA10EF239}"/>
                </a:ext>
              </a:extLst>
            </p:cNvPr>
            <p:cNvGrpSpPr/>
            <p:nvPr/>
          </p:nvGrpSpPr>
          <p:grpSpPr>
            <a:xfrm>
              <a:off x="8675935" y="4113014"/>
              <a:ext cx="1440160" cy="883699"/>
              <a:chOff x="8683099" y="4113014"/>
              <a:chExt cx="1440160" cy="883699"/>
            </a:xfrm>
          </p:grpSpPr>
          <p:grpSp>
            <p:nvGrpSpPr>
              <p:cNvPr id="37" name="Группа 36">
                <a:extLst>
                  <a:ext uri="{FF2B5EF4-FFF2-40B4-BE49-F238E27FC236}">
                    <a16:creationId xmlns:a16="http://schemas.microsoft.com/office/drawing/2014/main" id="{BB67F10E-E6BF-4567-88E8-0556F16C5437}"/>
                  </a:ext>
                </a:extLst>
              </p:cNvPr>
              <p:cNvGrpSpPr/>
              <p:nvPr/>
            </p:nvGrpSpPr>
            <p:grpSpPr>
              <a:xfrm>
                <a:off x="8683099" y="4113014"/>
                <a:ext cx="1440160" cy="448182"/>
                <a:chOff x="4499471" y="800646"/>
                <a:chExt cx="1440160" cy="448182"/>
              </a:xfrm>
            </p:grpSpPr>
            <p:sp>
              <p:nvSpPr>
                <p:cNvPr id="39" name="Прямоугольник 38">
                  <a:extLst>
                    <a:ext uri="{FF2B5EF4-FFF2-40B4-BE49-F238E27FC236}">
                      <a16:creationId xmlns:a16="http://schemas.microsoft.com/office/drawing/2014/main" id="{D3C69786-53B6-4069-B8C0-9DFA71D7D8C4}"/>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0" name="Прямоугольник 39">
                  <a:extLst>
                    <a:ext uri="{FF2B5EF4-FFF2-40B4-BE49-F238E27FC236}">
                      <a16:creationId xmlns:a16="http://schemas.microsoft.com/office/drawing/2014/main" id="{7C8DDE8E-08F7-47E7-A1BB-A5C669FF300A}"/>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8" name="Прямоугольник 37">
                <a:extLst>
                  <a:ext uri="{FF2B5EF4-FFF2-40B4-BE49-F238E27FC236}">
                    <a16:creationId xmlns:a16="http://schemas.microsoft.com/office/drawing/2014/main" id="{0B75C1D3-D9BE-42E4-9B66-AAD8B5CB1AEA}"/>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6" name="Прямая соединительная линия 35">
              <a:extLst>
                <a:ext uri="{FF2B5EF4-FFF2-40B4-BE49-F238E27FC236}">
                  <a16:creationId xmlns:a16="http://schemas.microsoft.com/office/drawing/2014/main" id="{FD5ECDB3-91DF-4A51-BBA5-FC64C00DDF33}"/>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Группа 40">
            <a:extLst>
              <a:ext uri="{FF2B5EF4-FFF2-40B4-BE49-F238E27FC236}">
                <a16:creationId xmlns:a16="http://schemas.microsoft.com/office/drawing/2014/main" id="{6F5C99CB-8737-4A53-9A9E-50EF4858F43A}"/>
              </a:ext>
            </a:extLst>
          </p:cNvPr>
          <p:cNvGrpSpPr/>
          <p:nvPr/>
        </p:nvGrpSpPr>
        <p:grpSpPr>
          <a:xfrm>
            <a:off x="6610557" y="3446367"/>
            <a:ext cx="1745258" cy="593386"/>
            <a:chOff x="4499470" y="800646"/>
            <a:chExt cx="1800201" cy="612067"/>
          </a:xfrm>
        </p:grpSpPr>
        <p:sp>
          <p:nvSpPr>
            <p:cNvPr id="42" name="Прямоугольник 41">
              <a:extLst>
                <a:ext uri="{FF2B5EF4-FFF2-40B4-BE49-F238E27FC236}">
                  <a16:creationId xmlns:a16="http://schemas.microsoft.com/office/drawing/2014/main" id="{4D46BE48-2A15-4F7E-8E98-B6FE93AAF4AE}"/>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3" name="Прямоугольник 42">
              <a:extLst>
                <a:ext uri="{FF2B5EF4-FFF2-40B4-BE49-F238E27FC236}">
                  <a16:creationId xmlns:a16="http://schemas.microsoft.com/office/drawing/2014/main" id="{B5F46505-14D5-4315-A286-806E58B4BCDE}"/>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4" name="Группа 43">
            <a:extLst>
              <a:ext uri="{FF2B5EF4-FFF2-40B4-BE49-F238E27FC236}">
                <a16:creationId xmlns:a16="http://schemas.microsoft.com/office/drawing/2014/main" id="{4375C660-1049-4202-A8F8-0810ED2656E2}"/>
              </a:ext>
            </a:extLst>
          </p:cNvPr>
          <p:cNvGrpSpPr/>
          <p:nvPr/>
        </p:nvGrpSpPr>
        <p:grpSpPr>
          <a:xfrm>
            <a:off x="6568294" y="3446367"/>
            <a:ext cx="1745258" cy="593386"/>
            <a:chOff x="4499470" y="800646"/>
            <a:chExt cx="1800201" cy="612067"/>
          </a:xfrm>
        </p:grpSpPr>
        <p:sp>
          <p:nvSpPr>
            <p:cNvPr id="45" name="Прямоугольник 44">
              <a:extLst>
                <a:ext uri="{FF2B5EF4-FFF2-40B4-BE49-F238E27FC236}">
                  <a16:creationId xmlns:a16="http://schemas.microsoft.com/office/drawing/2014/main" id="{59015261-5631-429E-B1C8-B1599EFAD7DE}"/>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6" name="Прямоугольник 45">
              <a:extLst>
                <a:ext uri="{FF2B5EF4-FFF2-40B4-BE49-F238E27FC236}">
                  <a16:creationId xmlns:a16="http://schemas.microsoft.com/office/drawing/2014/main" id="{47173B10-427C-4664-9455-084B7A934EE0}"/>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cxnSp>
        <p:nvCxnSpPr>
          <p:cNvPr id="48" name="Straight Connector 6">
            <a:extLst>
              <a:ext uri="{FF2B5EF4-FFF2-40B4-BE49-F238E27FC236}">
                <a16:creationId xmlns:a16="http://schemas.microsoft.com/office/drawing/2014/main" id="{55CBBBEF-F202-4C78-8DFF-938CB935394B}"/>
              </a:ext>
            </a:extLst>
          </p:cNvPr>
          <p:cNvCxnSpPr>
            <a:cxnSpLocks/>
          </p:cNvCxnSpPr>
          <p:nvPr/>
        </p:nvCxnSpPr>
        <p:spPr>
          <a:xfrm>
            <a:off x="5138033" y="4755777"/>
            <a:ext cx="875862" cy="70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Номер слайда 3"/>
          <p:cNvSpPr>
            <a:spLocks noGrp="1"/>
          </p:cNvSpPr>
          <p:nvPr>
            <p:ph type="sldNum" sz="quarter" idx="12"/>
          </p:nvPr>
        </p:nvSpPr>
        <p:spPr/>
        <p:txBody>
          <a:bodyPr/>
          <a:lstStyle/>
          <a:p>
            <a:fld id="{D3C2E419-5CA0-4B7A-AB48-A1EB8C9046CF}" type="slidenum">
              <a:rPr lang="ru-RU" smtClean="0"/>
              <a:t>38</a:t>
            </a:fld>
            <a:endParaRPr lang="ru-RU"/>
          </a:p>
        </p:txBody>
      </p:sp>
    </p:spTree>
    <p:extLst>
      <p:ext uri="{BB962C8B-B14F-4D97-AF65-F5344CB8AC3E}">
        <p14:creationId xmlns:p14="http://schemas.microsoft.com/office/powerpoint/2010/main" val="918013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794E689F-0E8C-4244-8B55-8C1B773D0F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2EAC2A5F-2CB1-4D0D-8268-3E22E60FD331}"/>
              </a:ext>
            </a:extLst>
          </p:cNvPr>
          <p:cNvSpPr>
            <a:spLocks noGrp="1"/>
          </p:cNvSpPr>
          <p:nvPr>
            <p:ph type="title"/>
          </p:nvPr>
        </p:nvSpPr>
        <p:spPr>
          <a:xfrm>
            <a:off x="1696303" y="353986"/>
            <a:ext cx="9648622" cy="432875"/>
          </a:xfrm>
        </p:spPr>
        <p:txBody>
          <a:bodyPr>
            <a:normAutofit/>
          </a:bodyPr>
          <a:lstStyle/>
          <a:p>
            <a:r>
              <a:rPr lang="en-US" sz="2715"/>
              <a:t>7. </a:t>
            </a:r>
            <a:r>
              <a:rPr lang="en-US" sz="2715" dirty="0"/>
              <a:t>Add </a:t>
            </a:r>
            <a:r>
              <a:rPr lang="en-US" sz="2715" dirty="0" err="1"/>
              <a:t>AlfaPEROX</a:t>
            </a:r>
            <a:r>
              <a:rPr lang="en-US" sz="2715" dirty="0"/>
              <a:t>™- 2 &amp; H</a:t>
            </a:r>
            <a:r>
              <a:rPr lang="en-US" sz="2715" baseline="-25000" dirty="0"/>
              <a:t>2</a:t>
            </a:r>
            <a:r>
              <a:rPr lang="en-US" sz="2715" dirty="0"/>
              <a:t>O</a:t>
            </a:r>
            <a:r>
              <a:rPr lang="en-US" sz="2715" baseline="-25000" dirty="0"/>
              <a:t>2</a:t>
            </a:r>
            <a:endParaRPr lang="th-TH" sz="2715" baseline="-25000" dirty="0"/>
          </a:p>
        </p:txBody>
      </p:sp>
      <p:sp>
        <p:nvSpPr>
          <p:cNvPr id="5" name="TextBox 4">
            <a:extLst>
              <a:ext uri="{FF2B5EF4-FFF2-40B4-BE49-F238E27FC236}">
                <a16:creationId xmlns:a16="http://schemas.microsoft.com/office/drawing/2014/main" id="{783EC411-60D0-43C4-B6DD-A836241BECFB}"/>
              </a:ext>
            </a:extLst>
          </p:cNvPr>
          <p:cNvSpPr txBox="1"/>
          <p:nvPr/>
        </p:nvSpPr>
        <p:spPr>
          <a:xfrm>
            <a:off x="1696302" y="5924077"/>
            <a:ext cx="10058303" cy="1089090"/>
          </a:xfrm>
          <a:prstGeom prst="rect">
            <a:avLst/>
          </a:prstGeom>
          <a:noFill/>
        </p:spPr>
        <p:txBody>
          <a:bodyPr wrap="square" lIns="118191" tIns="59096" rIns="118191" bIns="59096" rtlCol="0">
            <a:spAutoFit/>
          </a:bodyPr>
          <a:lstStyle/>
          <a:p>
            <a:pPr defTabSz="590653"/>
            <a:r>
              <a:rPr lang="en-US" sz="1260">
                <a:solidFill>
                  <a:prstClr val="black"/>
                </a:solidFill>
              </a:rPr>
              <a:t>7.1 </a:t>
            </a:r>
            <a:r>
              <a:rPr lang="en-US" sz="1260" b="1" dirty="0">
                <a:solidFill>
                  <a:prstClr val="black"/>
                </a:solidFill>
              </a:rPr>
              <a:t>Fill water </a:t>
            </a:r>
            <a:r>
              <a:rPr lang="en-US" sz="1260" dirty="0">
                <a:solidFill>
                  <a:prstClr val="black"/>
                </a:solidFill>
              </a:rPr>
              <a:t>in </a:t>
            </a:r>
            <a:r>
              <a:rPr lang="en-US" sz="1260">
                <a:solidFill>
                  <a:prstClr val="black"/>
                </a:solidFill>
              </a:rPr>
              <a:t>the system. </a:t>
            </a:r>
            <a:r>
              <a:rPr lang="en-US" sz="1260" dirty="0">
                <a:solidFill>
                  <a:prstClr val="black"/>
                </a:solidFill>
              </a:rPr>
              <a:t>And then </a:t>
            </a:r>
            <a:r>
              <a:rPr lang="en-US" sz="1260" b="1" dirty="0"/>
              <a:t>Drain water in a volume 14% of </a:t>
            </a:r>
            <a:r>
              <a:rPr lang="en-US" sz="1260" b="1"/>
              <a:t>total amount.</a:t>
            </a:r>
            <a:endParaRPr lang="en-US" sz="1260" dirty="0">
              <a:solidFill>
                <a:prstClr val="black"/>
              </a:solidFill>
            </a:endParaRPr>
          </a:p>
          <a:p>
            <a:pPr defTabSz="590653"/>
            <a:r>
              <a:rPr lang="en-US" sz="1260">
                <a:solidFill>
                  <a:prstClr val="black"/>
                </a:solidFill>
              </a:rPr>
              <a:t>7.2 </a:t>
            </a:r>
            <a:r>
              <a:rPr lang="en-US" sz="1260" b="1" dirty="0">
                <a:solidFill>
                  <a:prstClr val="black"/>
                </a:solidFill>
              </a:rPr>
              <a:t>Add AlfaPEROX™-2</a:t>
            </a:r>
            <a:r>
              <a:rPr lang="en-US" sz="1260" dirty="0">
                <a:solidFill>
                  <a:prstClr val="black"/>
                </a:solidFill>
              </a:rPr>
              <a:t>  in </a:t>
            </a:r>
            <a:r>
              <a:rPr lang="en-US" sz="1260">
                <a:solidFill>
                  <a:prstClr val="black"/>
                </a:solidFill>
              </a:rPr>
              <a:t>corresponded amount. </a:t>
            </a:r>
            <a:r>
              <a:rPr lang="en-US" sz="1260" dirty="0">
                <a:solidFill>
                  <a:prstClr val="black"/>
                </a:solidFill>
              </a:rPr>
              <a:t>And </a:t>
            </a:r>
            <a:r>
              <a:rPr lang="en-US" sz="1260" b="1" dirty="0">
                <a:solidFill>
                  <a:prstClr val="black"/>
                </a:solidFill>
              </a:rPr>
              <a:t>circulate for </a:t>
            </a:r>
            <a:r>
              <a:rPr lang="en-US" sz="1260" b="1">
                <a:solidFill>
                  <a:prstClr val="black"/>
                </a:solidFill>
              </a:rPr>
              <a:t>40 minutes.</a:t>
            </a:r>
            <a:endParaRPr lang="en-US" sz="1260" b="1" dirty="0">
              <a:solidFill>
                <a:prstClr val="black"/>
              </a:solidFill>
            </a:endParaRPr>
          </a:p>
          <a:p>
            <a:pPr defTabSz="590653"/>
            <a:r>
              <a:rPr lang="en-US" sz="1260">
                <a:solidFill>
                  <a:prstClr val="black"/>
                </a:solidFill>
              </a:rPr>
              <a:t>7.3 </a:t>
            </a:r>
            <a:r>
              <a:rPr lang="en-US" sz="1260" dirty="0">
                <a:solidFill>
                  <a:prstClr val="black"/>
                </a:solidFill>
              </a:rPr>
              <a:t>Stop </a:t>
            </a:r>
            <a:r>
              <a:rPr lang="en-US" sz="1260">
                <a:solidFill>
                  <a:prstClr val="black"/>
                </a:solidFill>
              </a:rPr>
              <a:t>the circulation. </a:t>
            </a:r>
            <a:r>
              <a:rPr lang="en-US" sz="1260" b="1" dirty="0">
                <a:solidFill>
                  <a:prstClr val="black"/>
                </a:solidFill>
              </a:rPr>
              <a:t>Add H2O2  </a:t>
            </a:r>
            <a:r>
              <a:rPr lang="en-US" sz="1260" b="1" dirty="0"/>
              <a:t>in line </a:t>
            </a:r>
            <a:r>
              <a:rPr lang="en-US" sz="1260" dirty="0">
                <a:solidFill>
                  <a:prstClr val="black"/>
                </a:solidFill>
              </a:rPr>
              <a:t>near HX as close </a:t>
            </a:r>
            <a:r>
              <a:rPr lang="en-US" sz="1260">
                <a:solidFill>
                  <a:prstClr val="black"/>
                </a:solidFill>
              </a:rPr>
              <a:t>as possible. </a:t>
            </a:r>
            <a:endParaRPr lang="en-US" sz="1260" dirty="0">
              <a:solidFill>
                <a:prstClr val="black"/>
              </a:solidFill>
            </a:endParaRPr>
          </a:p>
          <a:p>
            <a:pPr defTabSz="590653"/>
            <a:r>
              <a:rPr lang="en-US" sz="1260">
                <a:solidFill>
                  <a:prstClr val="black"/>
                </a:solidFill>
              </a:rPr>
              <a:t>7.4 </a:t>
            </a:r>
            <a:r>
              <a:rPr lang="en-US" sz="1260" dirty="0">
                <a:solidFill>
                  <a:prstClr val="black"/>
                </a:solidFill>
              </a:rPr>
              <a:t>Wait for the extinction of the reaction (about 40 </a:t>
            </a:r>
            <a:r>
              <a:rPr lang="en-US" sz="1260">
                <a:solidFill>
                  <a:prstClr val="black"/>
                </a:solidFill>
              </a:rPr>
              <a:t>min). </a:t>
            </a:r>
            <a:r>
              <a:rPr lang="en-US" sz="1260" dirty="0">
                <a:solidFill>
                  <a:prstClr val="black"/>
                </a:solidFill>
              </a:rPr>
              <a:t>Ensure the periodic gas relief in </a:t>
            </a:r>
            <a:r>
              <a:rPr lang="en-US" sz="1260">
                <a:solidFill>
                  <a:prstClr val="black"/>
                </a:solidFill>
              </a:rPr>
              <a:t>highest point. </a:t>
            </a:r>
            <a:endParaRPr lang="en-US" sz="1260" dirty="0">
              <a:solidFill>
                <a:prstClr val="black"/>
              </a:solidFill>
            </a:endParaRPr>
          </a:p>
          <a:p>
            <a:pPr defTabSz="590653"/>
            <a:endParaRPr lang="th-TH" sz="1260" dirty="0">
              <a:solidFill>
                <a:srgbClr val="FF0000"/>
              </a:solidFill>
            </a:endParaRPr>
          </a:p>
        </p:txBody>
      </p:sp>
      <p:cxnSp>
        <p:nvCxnSpPr>
          <p:cNvPr id="6" name="Straight Connector 6">
            <a:extLst>
              <a:ext uri="{FF2B5EF4-FFF2-40B4-BE49-F238E27FC236}">
                <a16:creationId xmlns:a16="http://schemas.microsoft.com/office/drawing/2014/main" id="{A84C7323-C7C4-4DB1-94E5-F43826CC629D}"/>
              </a:ext>
            </a:extLst>
          </p:cNvPr>
          <p:cNvCxnSpPr/>
          <p:nvPr/>
        </p:nvCxnSpPr>
        <p:spPr>
          <a:xfrm>
            <a:off x="5100290" y="4769846"/>
            <a:ext cx="2886361"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05CE9B7B-B311-4BCB-88C2-22B0B9AB8F4B}"/>
              </a:ext>
            </a:extLst>
          </p:cNvPr>
          <p:cNvCxnSpPr/>
          <p:nvPr/>
        </p:nvCxnSpPr>
        <p:spPr>
          <a:xfrm>
            <a:off x="8879631" y="4606882"/>
            <a:ext cx="1388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244EE6EB-23A5-494C-AEA3-687A447A3BFD}"/>
              </a:ext>
            </a:extLst>
          </p:cNvPr>
          <p:cNvCxnSpPr/>
          <p:nvPr/>
        </p:nvCxnSpPr>
        <p:spPr>
          <a:xfrm>
            <a:off x="2880646" y="4769846"/>
            <a:ext cx="846221"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FC80B571-5CCD-46F0-B59A-CF978EE29741}"/>
              </a:ext>
            </a:extLst>
          </p:cNvPr>
          <p:cNvCxnSpPr/>
          <p:nvPr/>
        </p:nvCxnSpPr>
        <p:spPr>
          <a:xfrm>
            <a:off x="8141279" y="2691792"/>
            <a:ext cx="2034851" cy="12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D891D063-47D2-4647-AF50-FE9019C9B68C}"/>
              </a:ext>
            </a:extLst>
          </p:cNvPr>
          <p:cNvCxnSpPr/>
          <p:nvPr/>
        </p:nvCxnSpPr>
        <p:spPr>
          <a:xfrm>
            <a:off x="2880646" y="1612637"/>
            <a:ext cx="389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F0480039-AA9C-41F3-B144-AF13412E2406}"/>
              </a:ext>
            </a:extLst>
          </p:cNvPr>
          <p:cNvCxnSpPr/>
          <p:nvPr/>
        </p:nvCxnSpPr>
        <p:spPr>
          <a:xfrm>
            <a:off x="3696105" y="4362105"/>
            <a:ext cx="1484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F9F55172-64E8-4F00-B66B-837A51716F50}"/>
              </a:ext>
            </a:extLst>
          </p:cNvPr>
          <p:cNvCxnSpPr/>
          <p:nvPr/>
        </p:nvCxnSpPr>
        <p:spPr>
          <a:xfrm>
            <a:off x="2881598" y="1629004"/>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3CF3BBD6-820C-408A-A0E8-17D4E1E2A2F9}"/>
              </a:ext>
            </a:extLst>
          </p:cNvPr>
          <p:cNvCxnSpPr/>
          <p:nvPr/>
        </p:nvCxnSpPr>
        <p:spPr>
          <a:xfrm>
            <a:off x="3726867" y="4343783"/>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8B28F932-4C74-45EE-AA53-23E863FE66E3}"/>
              </a:ext>
            </a:extLst>
          </p:cNvPr>
          <p:cNvCxnSpPr/>
          <p:nvPr/>
        </p:nvCxnSpPr>
        <p:spPr>
          <a:xfrm>
            <a:off x="5156575" y="4362105"/>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94CF589E-E344-43A4-AADB-7A7968074B17}"/>
              </a:ext>
            </a:extLst>
          </p:cNvPr>
          <p:cNvCxnSpPr/>
          <p:nvPr/>
        </p:nvCxnSpPr>
        <p:spPr>
          <a:xfrm>
            <a:off x="10218343" y="2710367"/>
            <a:ext cx="0" cy="1886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E9BF0A0A-D876-4142-B8DC-722EC2A16E60}"/>
              </a:ext>
            </a:extLst>
          </p:cNvPr>
          <p:cNvCxnSpPr/>
          <p:nvPr/>
        </p:nvCxnSpPr>
        <p:spPr>
          <a:xfrm>
            <a:off x="6776084" y="1598893"/>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5">
            <a:extLst>
              <a:ext uri="{FF2B5EF4-FFF2-40B4-BE49-F238E27FC236}">
                <a16:creationId xmlns:a16="http://schemas.microsoft.com/office/drawing/2014/main" id="{2EF25F52-F44F-40E4-9D14-CCC04976621D}"/>
              </a:ext>
            </a:extLst>
          </p:cNvPr>
          <p:cNvSpPr/>
          <p:nvPr/>
        </p:nvSpPr>
        <p:spPr>
          <a:xfrm>
            <a:off x="5993645" y="4554851"/>
            <a:ext cx="920853" cy="5909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cxnSp>
        <p:nvCxnSpPr>
          <p:cNvPr id="18" name="Straight Connector 23">
            <a:extLst>
              <a:ext uri="{FF2B5EF4-FFF2-40B4-BE49-F238E27FC236}">
                <a16:creationId xmlns:a16="http://schemas.microsoft.com/office/drawing/2014/main" id="{8ED00FCB-5056-40C3-8BA4-0FB5E1771C60}"/>
              </a:ext>
            </a:extLst>
          </p:cNvPr>
          <p:cNvCxnSpPr/>
          <p:nvPr/>
        </p:nvCxnSpPr>
        <p:spPr>
          <a:xfrm>
            <a:off x="9277500" y="1740266"/>
            <a:ext cx="0" cy="9701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1">
            <a:extLst>
              <a:ext uri="{FF2B5EF4-FFF2-40B4-BE49-F238E27FC236}">
                <a16:creationId xmlns:a16="http://schemas.microsoft.com/office/drawing/2014/main" id="{80F5D687-49C2-44A0-A21D-B6CAB719C13B}"/>
              </a:ext>
            </a:extLst>
          </p:cNvPr>
          <p:cNvSpPr/>
          <p:nvPr/>
        </p:nvSpPr>
        <p:spPr>
          <a:xfrm>
            <a:off x="8355815" y="1563639"/>
            <a:ext cx="1300510" cy="5638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0" name="TextBox 19">
            <a:extLst>
              <a:ext uri="{FF2B5EF4-FFF2-40B4-BE49-F238E27FC236}">
                <a16:creationId xmlns:a16="http://schemas.microsoft.com/office/drawing/2014/main" id="{E4F89F21-0880-46D0-9DBC-02C57362448D}"/>
              </a:ext>
            </a:extLst>
          </p:cNvPr>
          <p:cNvSpPr txBox="1"/>
          <p:nvPr/>
        </p:nvSpPr>
        <p:spPr>
          <a:xfrm>
            <a:off x="2978405" y="2564973"/>
            <a:ext cx="2111344" cy="343133"/>
          </a:xfrm>
          <a:prstGeom prst="rect">
            <a:avLst/>
          </a:prstGeom>
          <a:solidFill>
            <a:schemeClr val="accent1">
              <a:lumMod val="20000"/>
              <a:lumOff val="80000"/>
            </a:schemeClr>
          </a:solidFill>
        </p:spPr>
        <p:txBody>
          <a:bodyPr wrap="square" lIns="118191" tIns="59096" rIns="118191" bIns="59096" rtlCol="0">
            <a:spAutoFit/>
          </a:bodyPr>
          <a:lstStyle/>
          <a:p>
            <a:pPr defTabSz="590653"/>
            <a:r>
              <a:rPr lang="en-US" sz="1454" b="1" dirty="0">
                <a:solidFill>
                  <a:srgbClr val="00B050"/>
                </a:solidFill>
              </a:rPr>
              <a:t>Add </a:t>
            </a:r>
            <a:r>
              <a:rPr lang="en-US" sz="1454" b="1" dirty="0" err="1">
                <a:solidFill>
                  <a:srgbClr val="00B050"/>
                </a:solidFill>
              </a:rPr>
              <a:t>AlfaPEROX</a:t>
            </a:r>
            <a:r>
              <a:rPr lang="en-US" sz="1454" b="1" dirty="0">
                <a:solidFill>
                  <a:srgbClr val="00B050"/>
                </a:solidFill>
              </a:rPr>
              <a:t>™- 2</a:t>
            </a:r>
            <a:endParaRPr lang="th-TH" sz="1454" b="1" dirty="0">
              <a:solidFill>
                <a:srgbClr val="00B050"/>
              </a:solidFill>
            </a:endParaRPr>
          </a:p>
        </p:txBody>
      </p:sp>
      <p:sp>
        <p:nvSpPr>
          <p:cNvPr id="21" name="TextBox 20">
            <a:extLst>
              <a:ext uri="{FF2B5EF4-FFF2-40B4-BE49-F238E27FC236}">
                <a16:creationId xmlns:a16="http://schemas.microsoft.com/office/drawing/2014/main" id="{C4176BBF-ABC6-45BD-AD8F-0961BC187D0F}"/>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sp>
        <p:nvSpPr>
          <p:cNvPr id="23" name="TextBox 22">
            <a:extLst>
              <a:ext uri="{FF2B5EF4-FFF2-40B4-BE49-F238E27FC236}">
                <a16:creationId xmlns:a16="http://schemas.microsoft.com/office/drawing/2014/main" id="{548CBCC7-74A5-485E-8701-2BBDB6AA7CFD}"/>
              </a:ext>
            </a:extLst>
          </p:cNvPr>
          <p:cNvSpPr txBox="1"/>
          <p:nvPr/>
        </p:nvSpPr>
        <p:spPr>
          <a:xfrm>
            <a:off x="8563069" y="754503"/>
            <a:ext cx="1247159" cy="343137"/>
          </a:xfrm>
          <a:prstGeom prst="rect">
            <a:avLst/>
          </a:prstGeom>
          <a:solidFill>
            <a:schemeClr val="accent1">
              <a:lumMod val="20000"/>
              <a:lumOff val="80000"/>
            </a:schemeClr>
          </a:solidFill>
        </p:spPr>
        <p:txBody>
          <a:bodyPr wrap="square" lIns="118191" tIns="59096" rIns="118191" bIns="59096" rtlCol="0">
            <a:spAutoFit/>
          </a:bodyPr>
          <a:lstStyle/>
          <a:p>
            <a:pPr defTabSz="590653"/>
            <a:r>
              <a:rPr lang="en-US" sz="1454" b="1" dirty="0">
                <a:solidFill>
                  <a:srgbClr val="00B050"/>
                </a:solidFill>
              </a:rPr>
              <a:t>Add H</a:t>
            </a:r>
            <a:r>
              <a:rPr lang="en-US" sz="1066" b="1" dirty="0">
                <a:solidFill>
                  <a:srgbClr val="00B050"/>
                </a:solidFill>
              </a:rPr>
              <a:t>2</a:t>
            </a:r>
            <a:r>
              <a:rPr lang="en-US" sz="1454" b="1" dirty="0">
                <a:solidFill>
                  <a:srgbClr val="00B050"/>
                </a:solidFill>
              </a:rPr>
              <a:t>O</a:t>
            </a:r>
            <a:r>
              <a:rPr lang="en-US" sz="1066" b="1" dirty="0">
                <a:solidFill>
                  <a:srgbClr val="00B050"/>
                </a:solidFill>
              </a:rPr>
              <a:t>2</a:t>
            </a:r>
            <a:endParaRPr lang="th-TH" sz="1454" b="1" dirty="0">
              <a:solidFill>
                <a:srgbClr val="00B050"/>
              </a:solidFill>
            </a:endParaRPr>
          </a:p>
        </p:txBody>
      </p:sp>
      <p:grpSp>
        <p:nvGrpSpPr>
          <p:cNvPr id="31" name="Группа 30">
            <a:extLst>
              <a:ext uri="{FF2B5EF4-FFF2-40B4-BE49-F238E27FC236}">
                <a16:creationId xmlns:a16="http://schemas.microsoft.com/office/drawing/2014/main" id="{C7463C75-7EE9-4087-9B96-F76800D3C6B7}"/>
              </a:ext>
            </a:extLst>
          </p:cNvPr>
          <p:cNvGrpSpPr/>
          <p:nvPr/>
        </p:nvGrpSpPr>
        <p:grpSpPr>
          <a:xfrm>
            <a:off x="4706817" y="796680"/>
            <a:ext cx="1745257" cy="471777"/>
            <a:chOff x="4499471" y="800646"/>
            <a:chExt cx="1800200" cy="612067"/>
          </a:xfrm>
        </p:grpSpPr>
        <p:grpSp>
          <p:nvGrpSpPr>
            <p:cNvPr id="32" name="Группа 31">
              <a:extLst>
                <a:ext uri="{FF2B5EF4-FFF2-40B4-BE49-F238E27FC236}">
                  <a16:creationId xmlns:a16="http://schemas.microsoft.com/office/drawing/2014/main" id="{7F032D06-6C92-47AA-AB65-6538FF5BDA8D}"/>
                </a:ext>
              </a:extLst>
            </p:cNvPr>
            <p:cNvGrpSpPr/>
            <p:nvPr/>
          </p:nvGrpSpPr>
          <p:grpSpPr>
            <a:xfrm>
              <a:off x="4499471" y="800646"/>
              <a:ext cx="1800200" cy="612067"/>
              <a:chOff x="4499471" y="800646"/>
              <a:chExt cx="1800200" cy="612067"/>
            </a:xfrm>
          </p:grpSpPr>
          <p:sp>
            <p:nvSpPr>
              <p:cNvPr id="34" name="Прямоугольник 33">
                <a:extLst>
                  <a:ext uri="{FF2B5EF4-FFF2-40B4-BE49-F238E27FC236}">
                    <a16:creationId xmlns:a16="http://schemas.microsoft.com/office/drawing/2014/main" id="{DB194DF3-2BEE-40F7-923E-4DB090A9470B}"/>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5" name="Прямоугольник 34">
                <a:extLst>
                  <a:ext uri="{FF2B5EF4-FFF2-40B4-BE49-F238E27FC236}">
                    <a16:creationId xmlns:a16="http://schemas.microsoft.com/office/drawing/2014/main" id="{0EA45E67-3C8A-4E86-ADE4-CF8E8572EBC8}"/>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6" name="Прямоугольник 35">
                <a:extLst>
                  <a:ext uri="{FF2B5EF4-FFF2-40B4-BE49-F238E27FC236}">
                    <a16:creationId xmlns:a16="http://schemas.microsoft.com/office/drawing/2014/main" id="{53FC52EB-0096-4E7F-9802-14469C277E71}"/>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3" name="Прямоугольник 32">
              <a:extLst>
                <a:ext uri="{FF2B5EF4-FFF2-40B4-BE49-F238E27FC236}">
                  <a16:creationId xmlns:a16="http://schemas.microsoft.com/office/drawing/2014/main" id="{25C83C08-E5F5-4223-9CAF-1521220D84B5}"/>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7" name="Группа 36">
            <a:extLst>
              <a:ext uri="{FF2B5EF4-FFF2-40B4-BE49-F238E27FC236}">
                <a16:creationId xmlns:a16="http://schemas.microsoft.com/office/drawing/2014/main" id="{68546DA3-10E0-4FCF-AD38-2B3293EACF76}"/>
              </a:ext>
            </a:extLst>
          </p:cNvPr>
          <p:cNvGrpSpPr/>
          <p:nvPr/>
        </p:nvGrpSpPr>
        <p:grpSpPr>
          <a:xfrm>
            <a:off x="8748790" y="3987483"/>
            <a:ext cx="1396205" cy="856728"/>
            <a:chOff x="8675935" y="4113014"/>
            <a:chExt cx="1440160" cy="883699"/>
          </a:xfrm>
        </p:grpSpPr>
        <p:grpSp>
          <p:nvGrpSpPr>
            <p:cNvPr id="38" name="Группа 37">
              <a:extLst>
                <a:ext uri="{FF2B5EF4-FFF2-40B4-BE49-F238E27FC236}">
                  <a16:creationId xmlns:a16="http://schemas.microsoft.com/office/drawing/2014/main" id="{E9D526B2-87BC-4508-B3B6-B30BFC0A776A}"/>
                </a:ext>
              </a:extLst>
            </p:cNvPr>
            <p:cNvGrpSpPr/>
            <p:nvPr/>
          </p:nvGrpSpPr>
          <p:grpSpPr>
            <a:xfrm>
              <a:off x="8675935" y="4113014"/>
              <a:ext cx="1440160" cy="883699"/>
              <a:chOff x="8683099" y="4113014"/>
              <a:chExt cx="1440160" cy="883699"/>
            </a:xfrm>
          </p:grpSpPr>
          <p:grpSp>
            <p:nvGrpSpPr>
              <p:cNvPr id="40" name="Группа 39">
                <a:extLst>
                  <a:ext uri="{FF2B5EF4-FFF2-40B4-BE49-F238E27FC236}">
                    <a16:creationId xmlns:a16="http://schemas.microsoft.com/office/drawing/2014/main" id="{638A5811-7201-4EC7-88F0-561BF6300574}"/>
                  </a:ext>
                </a:extLst>
              </p:cNvPr>
              <p:cNvGrpSpPr/>
              <p:nvPr/>
            </p:nvGrpSpPr>
            <p:grpSpPr>
              <a:xfrm>
                <a:off x="8683099" y="4113014"/>
                <a:ext cx="1440160" cy="448182"/>
                <a:chOff x="4499471" y="800646"/>
                <a:chExt cx="1440160" cy="448182"/>
              </a:xfrm>
            </p:grpSpPr>
            <p:sp>
              <p:nvSpPr>
                <p:cNvPr id="42" name="Прямоугольник 41">
                  <a:extLst>
                    <a:ext uri="{FF2B5EF4-FFF2-40B4-BE49-F238E27FC236}">
                      <a16:creationId xmlns:a16="http://schemas.microsoft.com/office/drawing/2014/main" id="{502015F2-FD8B-4ADC-BC04-D70C73EFB986}"/>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3" name="Прямоугольник 42">
                  <a:extLst>
                    <a:ext uri="{FF2B5EF4-FFF2-40B4-BE49-F238E27FC236}">
                      <a16:creationId xmlns:a16="http://schemas.microsoft.com/office/drawing/2014/main" id="{BC599E00-D777-4E12-9B62-E250A4F314BE}"/>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1" name="Прямоугольник 40">
                <a:extLst>
                  <a:ext uri="{FF2B5EF4-FFF2-40B4-BE49-F238E27FC236}">
                    <a16:creationId xmlns:a16="http://schemas.microsoft.com/office/drawing/2014/main" id="{63C4D9B7-D818-49F2-A573-173004E2B361}"/>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9" name="Прямая соединительная линия 38">
              <a:extLst>
                <a:ext uri="{FF2B5EF4-FFF2-40B4-BE49-F238E27FC236}">
                  <a16:creationId xmlns:a16="http://schemas.microsoft.com/office/drawing/2014/main" id="{BDF2DD1B-A167-414D-810E-6B698F9F7816}"/>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Группа 43">
            <a:extLst>
              <a:ext uri="{FF2B5EF4-FFF2-40B4-BE49-F238E27FC236}">
                <a16:creationId xmlns:a16="http://schemas.microsoft.com/office/drawing/2014/main" id="{F8BB50C8-3307-479F-81BF-908A2F57A2AB}"/>
              </a:ext>
            </a:extLst>
          </p:cNvPr>
          <p:cNvGrpSpPr/>
          <p:nvPr/>
        </p:nvGrpSpPr>
        <p:grpSpPr>
          <a:xfrm>
            <a:off x="6610557" y="3446367"/>
            <a:ext cx="1745258" cy="593386"/>
            <a:chOff x="4499470" y="800646"/>
            <a:chExt cx="1800201" cy="612067"/>
          </a:xfrm>
        </p:grpSpPr>
        <p:sp>
          <p:nvSpPr>
            <p:cNvPr id="45" name="Прямоугольник 44">
              <a:extLst>
                <a:ext uri="{FF2B5EF4-FFF2-40B4-BE49-F238E27FC236}">
                  <a16:creationId xmlns:a16="http://schemas.microsoft.com/office/drawing/2014/main" id="{EB91F0ED-ACDF-4982-A130-CF655B944C89}"/>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6" name="Прямоугольник 45">
              <a:extLst>
                <a:ext uri="{FF2B5EF4-FFF2-40B4-BE49-F238E27FC236}">
                  <a16:creationId xmlns:a16="http://schemas.microsoft.com/office/drawing/2014/main" id="{ED1A526F-94B9-41B1-8B3B-622E6441B391}"/>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7" name="Группа 46">
            <a:extLst>
              <a:ext uri="{FF2B5EF4-FFF2-40B4-BE49-F238E27FC236}">
                <a16:creationId xmlns:a16="http://schemas.microsoft.com/office/drawing/2014/main" id="{E444323D-0945-4274-845C-F6540D6FAF79}"/>
              </a:ext>
            </a:extLst>
          </p:cNvPr>
          <p:cNvGrpSpPr/>
          <p:nvPr/>
        </p:nvGrpSpPr>
        <p:grpSpPr>
          <a:xfrm>
            <a:off x="6568294" y="3446367"/>
            <a:ext cx="1745258" cy="593386"/>
            <a:chOff x="4499470" y="800646"/>
            <a:chExt cx="1800201" cy="612067"/>
          </a:xfrm>
        </p:grpSpPr>
        <p:sp>
          <p:nvSpPr>
            <p:cNvPr id="48" name="Прямоугольник 47">
              <a:extLst>
                <a:ext uri="{FF2B5EF4-FFF2-40B4-BE49-F238E27FC236}">
                  <a16:creationId xmlns:a16="http://schemas.microsoft.com/office/drawing/2014/main" id="{01BFDA59-6FA8-49B3-B829-E41BDA2E7025}"/>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9" name="Прямоугольник 48">
              <a:extLst>
                <a:ext uri="{FF2B5EF4-FFF2-40B4-BE49-F238E27FC236}">
                  <a16:creationId xmlns:a16="http://schemas.microsoft.com/office/drawing/2014/main" id="{3FAFD081-79D3-42CC-8ABA-CC7A28A736E5}"/>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50" name="Oval 28">
            <a:extLst>
              <a:ext uri="{FF2B5EF4-FFF2-40B4-BE49-F238E27FC236}">
                <a16:creationId xmlns:a16="http://schemas.microsoft.com/office/drawing/2014/main" id="{7383C8B0-347D-474E-8E68-5F2F978AAA7E}"/>
              </a:ext>
            </a:extLst>
          </p:cNvPr>
          <p:cNvSpPr/>
          <p:nvPr/>
        </p:nvSpPr>
        <p:spPr>
          <a:xfrm>
            <a:off x="8293857" y="2082509"/>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51" name="Oval 28">
            <a:extLst>
              <a:ext uri="{FF2B5EF4-FFF2-40B4-BE49-F238E27FC236}">
                <a16:creationId xmlns:a16="http://schemas.microsoft.com/office/drawing/2014/main" id="{E5737E44-E22F-4CF0-A6D9-B9BF0E3E394E}"/>
              </a:ext>
            </a:extLst>
          </p:cNvPr>
          <p:cNvSpPr/>
          <p:nvPr/>
        </p:nvSpPr>
        <p:spPr>
          <a:xfrm>
            <a:off x="5679543" y="952109"/>
            <a:ext cx="490965" cy="623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4" name="Номер слайда 3"/>
          <p:cNvSpPr>
            <a:spLocks noGrp="1"/>
          </p:cNvSpPr>
          <p:nvPr>
            <p:ph type="sldNum" sz="quarter" idx="12"/>
          </p:nvPr>
        </p:nvSpPr>
        <p:spPr/>
        <p:txBody>
          <a:bodyPr/>
          <a:lstStyle/>
          <a:p>
            <a:fld id="{D3C2E419-5CA0-4B7A-AB48-A1EB8C9046CF}" type="slidenum">
              <a:rPr lang="ru-RU" smtClean="0"/>
              <a:t>39</a:t>
            </a:fld>
            <a:endParaRPr lang="ru-RU"/>
          </a:p>
        </p:txBody>
      </p:sp>
    </p:spTree>
    <p:extLst>
      <p:ext uri="{BB962C8B-B14F-4D97-AF65-F5344CB8AC3E}">
        <p14:creationId xmlns:p14="http://schemas.microsoft.com/office/powerpoint/2010/main" val="155860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67749410"/>
              </p:ext>
            </p:extLst>
          </p:nvPr>
        </p:nvGraphicFramePr>
        <p:xfrm>
          <a:off x="911085" y="1658160"/>
          <a:ext cx="9465367" cy="4870671"/>
        </p:xfrm>
        <a:graphic>
          <a:graphicData uri="http://schemas.openxmlformats.org/drawingml/2006/table">
            <a:tbl>
              <a:tblPr firstRow="1" bandRow="1">
                <a:tableStyleId>{5C22544A-7EE6-4342-B048-85BDC9FD1C3A}</a:tableStyleId>
              </a:tblPr>
              <a:tblGrid>
                <a:gridCol w="2450951">
                  <a:extLst>
                    <a:ext uri="{9D8B030D-6E8A-4147-A177-3AD203B41FA5}">
                      <a16:colId xmlns:a16="http://schemas.microsoft.com/office/drawing/2014/main" val="3459818814"/>
                    </a:ext>
                  </a:extLst>
                </a:gridCol>
                <a:gridCol w="3625710">
                  <a:extLst>
                    <a:ext uri="{9D8B030D-6E8A-4147-A177-3AD203B41FA5}">
                      <a16:colId xmlns:a16="http://schemas.microsoft.com/office/drawing/2014/main" val="1741587153"/>
                    </a:ext>
                  </a:extLst>
                </a:gridCol>
                <a:gridCol w="3388706">
                  <a:extLst>
                    <a:ext uri="{9D8B030D-6E8A-4147-A177-3AD203B41FA5}">
                      <a16:colId xmlns:a16="http://schemas.microsoft.com/office/drawing/2014/main" val="2372616699"/>
                    </a:ext>
                  </a:extLst>
                </a:gridCol>
              </a:tblGrid>
              <a:tr h="999463">
                <a:tc>
                  <a:txBody>
                    <a:bodyPr/>
                    <a:lstStyle/>
                    <a:p>
                      <a:pPr algn="ctr"/>
                      <a:r>
                        <a:rPr lang="en-US" sz="3200" b="1" dirty="0"/>
                        <a:t>Item</a:t>
                      </a:r>
                    </a:p>
                  </a:txBody>
                  <a:tcPr anchor="ctr"/>
                </a:tc>
                <a:tc>
                  <a:txBody>
                    <a:bodyPr/>
                    <a:lstStyle/>
                    <a:p>
                      <a:pPr algn="ctr"/>
                      <a:r>
                        <a:rPr lang="en-US" sz="3200" b="1" dirty="0"/>
                        <a:t>By</a:t>
                      </a:r>
                    </a:p>
                  </a:txBody>
                  <a:tcPr anchor="ctr"/>
                </a:tc>
                <a:tc>
                  <a:txBody>
                    <a:bodyPr/>
                    <a:lstStyle/>
                    <a:p>
                      <a:pPr algn="ctr"/>
                      <a:r>
                        <a:rPr lang="en-US" sz="3200" b="1" dirty="0"/>
                        <a:t>Duration (Minutes)</a:t>
                      </a:r>
                    </a:p>
                  </a:txBody>
                  <a:tcPr anchor="ctr"/>
                </a:tc>
                <a:extLst>
                  <a:ext uri="{0D108BD9-81ED-4DB2-BD59-A6C34878D82A}">
                    <a16:rowId xmlns:a16="http://schemas.microsoft.com/office/drawing/2014/main" val="3461358896"/>
                  </a:ext>
                </a:extLst>
              </a:tr>
              <a:tr h="999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Introduction</a:t>
                      </a:r>
                    </a:p>
                  </a:txBody>
                  <a:tcPr/>
                </a:tc>
                <a:tc>
                  <a:txBody>
                    <a:bodyPr/>
                    <a:lstStyle/>
                    <a:p>
                      <a:r>
                        <a:rPr lang="en-US" sz="2800" dirty="0"/>
                        <a:t>Emad</a:t>
                      </a:r>
                    </a:p>
                  </a:txBody>
                  <a:tcPr/>
                </a:tc>
                <a:tc>
                  <a:txBody>
                    <a:bodyPr/>
                    <a:lstStyle/>
                    <a:p>
                      <a:pPr algn="ctr"/>
                      <a:r>
                        <a:rPr lang="en-US" sz="2800" dirty="0"/>
                        <a:t>Done</a:t>
                      </a:r>
                    </a:p>
                  </a:txBody>
                  <a:tcPr/>
                </a:tc>
                <a:extLst>
                  <a:ext uri="{0D108BD9-81ED-4DB2-BD59-A6C34878D82A}">
                    <a16:rowId xmlns:a16="http://schemas.microsoft.com/office/drawing/2014/main" val="1541511295"/>
                  </a:ext>
                </a:extLst>
              </a:tr>
              <a:tr h="542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Presentation</a:t>
                      </a:r>
                    </a:p>
                  </a:txBody>
                  <a:tcPr/>
                </a:tc>
                <a:tc>
                  <a:txBody>
                    <a:bodyPr/>
                    <a:lstStyle/>
                    <a:p>
                      <a:r>
                        <a:rPr lang="en-US" sz="2800" dirty="0"/>
                        <a:t>Ilia and Edward</a:t>
                      </a:r>
                    </a:p>
                  </a:txBody>
                  <a:tcPr/>
                </a:tc>
                <a:tc>
                  <a:txBody>
                    <a:bodyPr/>
                    <a:lstStyle/>
                    <a:p>
                      <a:pPr algn="ctr"/>
                      <a:r>
                        <a:rPr lang="en-US" sz="2800" dirty="0"/>
                        <a:t>30 </a:t>
                      </a:r>
                    </a:p>
                    <a:p>
                      <a:pPr algn="ctr"/>
                      <a:endParaRPr lang="en-US" sz="2800" dirty="0"/>
                    </a:p>
                  </a:txBody>
                  <a:tcPr/>
                </a:tc>
                <a:extLst>
                  <a:ext uri="{0D108BD9-81ED-4DB2-BD59-A6C34878D82A}">
                    <a16:rowId xmlns:a16="http://schemas.microsoft.com/office/drawing/2014/main" val="2789694221"/>
                  </a:ext>
                </a:extLst>
              </a:tr>
              <a:tr h="542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Q&amp;A </a:t>
                      </a:r>
                    </a:p>
                  </a:txBody>
                  <a:tcPr/>
                </a:tc>
                <a:tc>
                  <a:txBody>
                    <a:bodyPr/>
                    <a:lstStyle/>
                    <a:p>
                      <a:r>
                        <a:rPr lang="en-US" sz="2800" dirty="0"/>
                        <a:t>Open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20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p>
                  </a:txBody>
                  <a:tcPr/>
                </a:tc>
                <a:extLst>
                  <a:ext uri="{0D108BD9-81ED-4DB2-BD59-A6C34878D82A}">
                    <a16:rowId xmlns:a16="http://schemas.microsoft.com/office/drawing/2014/main" val="2925422385"/>
                  </a:ext>
                </a:extLst>
              </a:tr>
              <a:tr h="914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Closing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Emad/</a:t>
                      </a:r>
                      <a:r>
                        <a:rPr lang="en-US" sz="2800" baseline="0" dirty="0"/>
                        <a:t>I</a:t>
                      </a:r>
                      <a:r>
                        <a:rPr lang="en-US" sz="2800" dirty="0"/>
                        <a:t>lia/Edward</a:t>
                      </a:r>
                    </a:p>
                  </a:txBody>
                  <a:tcPr/>
                </a:tc>
                <a:tc>
                  <a:txBody>
                    <a:bodyPr/>
                    <a:lstStyle/>
                    <a:p>
                      <a:pPr algn="ctr"/>
                      <a:r>
                        <a:rPr lang="en-US" sz="2800" dirty="0"/>
                        <a:t>5 </a:t>
                      </a:r>
                    </a:p>
                  </a:txBody>
                  <a:tcPr/>
                </a:tc>
                <a:extLst>
                  <a:ext uri="{0D108BD9-81ED-4DB2-BD59-A6C34878D82A}">
                    <a16:rowId xmlns:a16="http://schemas.microsoft.com/office/drawing/2014/main" val="3551523944"/>
                  </a:ext>
                </a:extLst>
              </a:tr>
            </a:tbl>
          </a:graphicData>
        </a:graphic>
      </p:graphicFrame>
      <p:sp>
        <p:nvSpPr>
          <p:cNvPr id="5" name="Title 1"/>
          <p:cNvSpPr>
            <a:spLocks noGrp="1"/>
          </p:cNvSpPr>
          <p:nvPr>
            <p:ph type="title"/>
          </p:nvPr>
        </p:nvSpPr>
        <p:spPr>
          <a:xfrm>
            <a:off x="911085" y="192131"/>
            <a:ext cx="8991600" cy="708301"/>
          </a:xfrm>
        </p:spPr>
        <p:txBody>
          <a:bodyPr>
            <a:normAutofit fontScale="90000"/>
          </a:bodyPr>
          <a:lstStyle/>
          <a:p>
            <a:r>
              <a:rPr lang="en-US" sz="3600" b="1" dirty="0">
                <a:solidFill>
                  <a:schemeClr val="accent1">
                    <a:lumMod val="75000"/>
                  </a:schemeClr>
                </a:solidFill>
              </a:rPr>
              <a:t>Uplifting refining margins through cognitive cleaning</a:t>
            </a:r>
          </a:p>
        </p:txBody>
      </p:sp>
      <p:sp>
        <p:nvSpPr>
          <p:cNvPr id="6" name="Title 1"/>
          <p:cNvSpPr txBox="1">
            <a:spLocks/>
          </p:cNvSpPr>
          <p:nvPr/>
        </p:nvSpPr>
        <p:spPr>
          <a:xfrm>
            <a:off x="911087" y="1073426"/>
            <a:ext cx="10515600" cy="708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B050"/>
                </a:solidFill>
              </a:rPr>
              <a:t>Plan of Webinar</a:t>
            </a:r>
          </a:p>
        </p:txBody>
      </p:sp>
    </p:spTree>
    <p:extLst>
      <p:ext uri="{BB962C8B-B14F-4D97-AF65-F5344CB8AC3E}">
        <p14:creationId xmlns:p14="http://schemas.microsoft.com/office/powerpoint/2010/main" val="2414463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BF8F85C3-885C-4353-8FFF-1E791AE404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1322C1F1-13C3-4DA7-87C2-13FDB77085A3}"/>
              </a:ext>
            </a:extLst>
          </p:cNvPr>
          <p:cNvSpPr>
            <a:spLocks noGrp="1"/>
          </p:cNvSpPr>
          <p:nvPr>
            <p:ph type="title"/>
          </p:nvPr>
        </p:nvSpPr>
        <p:spPr>
          <a:xfrm>
            <a:off x="1696303" y="353986"/>
            <a:ext cx="9648622" cy="543834"/>
          </a:xfrm>
        </p:spPr>
        <p:txBody>
          <a:bodyPr>
            <a:normAutofit/>
          </a:bodyPr>
          <a:lstStyle/>
          <a:p>
            <a:r>
              <a:rPr lang="en-US" sz="2715"/>
              <a:t>8. </a:t>
            </a:r>
            <a:r>
              <a:rPr lang="en-US" sz="2715" dirty="0"/>
              <a:t>Circulation</a:t>
            </a:r>
            <a:endParaRPr lang="th-TH" sz="2715" dirty="0"/>
          </a:p>
        </p:txBody>
      </p:sp>
      <p:sp>
        <p:nvSpPr>
          <p:cNvPr id="5" name="TextBox 4">
            <a:extLst>
              <a:ext uri="{FF2B5EF4-FFF2-40B4-BE49-F238E27FC236}">
                <a16:creationId xmlns:a16="http://schemas.microsoft.com/office/drawing/2014/main" id="{D304135B-29B5-45D9-808D-72DC37C953DA}"/>
              </a:ext>
            </a:extLst>
          </p:cNvPr>
          <p:cNvSpPr txBox="1"/>
          <p:nvPr/>
        </p:nvSpPr>
        <p:spPr>
          <a:xfrm>
            <a:off x="1696303" y="6041394"/>
            <a:ext cx="8706951" cy="313294"/>
          </a:xfrm>
          <a:prstGeom prst="rect">
            <a:avLst/>
          </a:prstGeom>
          <a:noFill/>
        </p:spPr>
        <p:txBody>
          <a:bodyPr wrap="square" lIns="118191" tIns="59096" rIns="118191" bIns="59096" rtlCol="0">
            <a:spAutoFit/>
          </a:bodyPr>
          <a:lstStyle/>
          <a:p>
            <a:pPr defTabSz="590653"/>
            <a:r>
              <a:rPr lang="en-US" sz="1260">
                <a:solidFill>
                  <a:prstClr val="black"/>
                </a:solidFill>
              </a:rPr>
              <a:t>8.1 </a:t>
            </a:r>
            <a:r>
              <a:rPr lang="en-US" sz="1260" dirty="0">
                <a:solidFill>
                  <a:prstClr val="black"/>
                </a:solidFill>
              </a:rPr>
              <a:t>Start circulate for 60 minutes with periodic gas relief</a:t>
            </a:r>
          </a:p>
        </p:txBody>
      </p:sp>
      <p:cxnSp>
        <p:nvCxnSpPr>
          <p:cNvPr id="6" name="Straight Connector 6">
            <a:extLst>
              <a:ext uri="{FF2B5EF4-FFF2-40B4-BE49-F238E27FC236}">
                <a16:creationId xmlns:a16="http://schemas.microsoft.com/office/drawing/2014/main" id="{8F42748D-B07A-452E-9374-4E1942498EAB}"/>
              </a:ext>
            </a:extLst>
          </p:cNvPr>
          <p:cNvCxnSpPr/>
          <p:nvPr/>
        </p:nvCxnSpPr>
        <p:spPr>
          <a:xfrm>
            <a:off x="5121890" y="4771804"/>
            <a:ext cx="28564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677A2BC7-18FA-4FAB-ABFB-5D17E816C36E}"/>
              </a:ext>
            </a:extLst>
          </p:cNvPr>
          <p:cNvCxnSpPr/>
          <p:nvPr/>
        </p:nvCxnSpPr>
        <p:spPr>
          <a:xfrm>
            <a:off x="8934574" y="4581025"/>
            <a:ext cx="13102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169380A6-C7B2-4FDB-976A-3111763C5901}"/>
              </a:ext>
            </a:extLst>
          </p:cNvPr>
          <p:cNvCxnSpPr/>
          <p:nvPr/>
        </p:nvCxnSpPr>
        <p:spPr>
          <a:xfrm>
            <a:off x="2868422" y="4771804"/>
            <a:ext cx="831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052447BA-31EE-420E-845B-EF26D5243C03}"/>
              </a:ext>
            </a:extLst>
          </p:cNvPr>
          <p:cNvCxnSpPr/>
          <p:nvPr/>
        </p:nvCxnSpPr>
        <p:spPr>
          <a:xfrm flipV="1">
            <a:off x="8316071" y="2669785"/>
            <a:ext cx="1901618" cy="140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A830B37F-8D55-4EA0-90B6-A7244E7AE84C}"/>
              </a:ext>
            </a:extLst>
          </p:cNvPr>
          <p:cNvCxnSpPr/>
          <p:nvPr/>
        </p:nvCxnSpPr>
        <p:spPr>
          <a:xfrm>
            <a:off x="2868422" y="1615908"/>
            <a:ext cx="38294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9C91CD21-9046-401D-8881-D3B7818E7A92}"/>
              </a:ext>
            </a:extLst>
          </p:cNvPr>
          <p:cNvCxnSpPr/>
          <p:nvPr/>
        </p:nvCxnSpPr>
        <p:spPr>
          <a:xfrm>
            <a:off x="3714760" y="4364064"/>
            <a:ext cx="13665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AF2A78F8-921F-4AEA-873D-05F6A7164238}"/>
              </a:ext>
            </a:extLst>
          </p:cNvPr>
          <p:cNvCxnSpPr>
            <a:cxnSpLocks/>
          </p:cNvCxnSpPr>
          <p:nvPr/>
        </p:nvCxnSpPr>
        <p:spPr>
          <a:xfrm>
            <a:off x="2859866" y="1615908"/>
            <a:ext cx="8558" cy="31558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0163F143-0996-4F5C-865E-D2A2A065877F}"/>
              </a:ext>
            </a:extLst>
          </p:cNvPr>
          <p:cNvCxnSpPr/>
          <p:nvPr/>
        </p:nvCxnSpPr>
        <p:spPr>
          <a:xfrm>
            <a:off x="3713775" y="4331670"/>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24674519-C536-4444-94E6-EF0F550375B6}"/>
              </a:ext>
            </a:extLst>
          </p:cNvPr>
          <p:cNvCxnSpPr/>
          <p:nvPr/>
        </p:nvCxnSpPr>
        <p:spPr>
          <a:xfrm>
            <a:off x="5142503" y="4322503"/>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5A59BF0B-7A42-4EC6-A7D7-F78C9CBA64E1}"/>
              </a:ext>
            </a:extLst>
          </p:cNvPr>
          <p:cNvCxnSpPr/>
          <p:nvPr/>
        </p:nvCxnSpPr>
        <p:spPr>
          <a:xfrm>
            <a:off x="10217689" y="2683857"/>
            <a:ext cx="0" cy="18016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C0F51215-DE6B-490B-9546-104424A7C9CC}"/>
              </a:ext>
            </a:extLst>
          </p:cNvPr>
          <p:cNvCxnSpPr/>
          <p:nvPr/>
        </p:nvCxnSpPr>
        <p:spPr>
          <a:xfrm>
            <a:off x="6790796" y="1572056"/>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5">
            <a:extLst>
              <a:ext uri="{FF2B5EF4-FFF2-40B4-BE49-F238E27FC236}">
                <a16:creationId xmlns:a16="http://schemas.microsoft.com/office/drawing/2014/main" id="{E1B77A14-E9B1-4215-B6FF-1E28FF6F4FE3}"/>
              </a:ext>
            </a:extLst>
          </p:cNvPr>
          <p:cNvSpPr/>
          <p:nvPr/>
        </p:nvSpPr>
        <p:spPr>
          <a:xfrm>
            <a:off x="6008106" y="4556156"/>
            <a:ext cx="920853" cy="5909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Oval 23">
            <a:extLst>
              <a:ext uri="{FF2B5EF4-FFF2-40B4-BE49-F238E27FC236}">
                <a16:creationId xmlns:a16="http://schemas.microsoft.com/office/drawing/2014/main" id="{1D5DDFB1-7C5E-4870-AE71-5C8FAA884063}"/>
              </a:ext>
            </a:extLst>
          </p:cNvPr>
          <p:cNvSpPr/>
          <p:nvPr/>
        </p:nvSpPr>
        <p:spPr>
          <a:xfrm>
            <a:off x="3121701" y="4178166"/>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0" name="Oval 32">
            <a:extLst>
              <a:ext uri="{FF2B5EF4-FFF2-40B4-BE49-F238E27FC236}">
                <a16:creationId xmlns:a16="http://schemas.microsoft.com/office/drawing/2014/main" id="{0DCEAD23-2193-49F0-9077-6BA933965371}"/>
              </a:ext>
            </a:extLst>
          </p:cNvPr>
          <p:cNvSpPr/>
          <p:nvPr/>
        </p:nvSpPr>
        <p:spPr>
          <a:xfrm>
            <a:off x="8660951" y="2055241"/>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1" name="Oval 30">
            <a:extLst>
              <a:ext uri="{FF2B5EF4-FFF2-40B4-BE49-F238E27FC236}">
                <a16:creationId xmlns:a16="http://schemas.microsoft.com/office/drawing/2014/main" id="{0637B756-5CF4-44E1-92D0-E1C9F237C2B5}"/>
              </a:ext>
            </a:extLst>
          </p:cNvPr>
          <p:cNvSpPr/>
          <p:nvPr/>
        </p:nvSpPr>
        <p:spPr>
          <a:xfrm>
            <a:off x="5223497" y="4176502"/>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22" name="TextBox 21">
            <a:extLst>
              <a:ext uri="{FF2B5EF4-FFF2-40B4-BE49-F238E27FC236}">
                <a16:creationId xmlns:a16="http://schemas.microsoft.com/office/drawing/2014/main" id="{338ED6F6-13BD-4B2E-81CB-DF7DA0B9B2B6}"/>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sp>
        <p:nvSpPr>
          <p:cNvPr id="28" name="TextBox 27">
            <a:extLst>
              <a:ext uri="{FF2B5EF4-FFF2-40B4-BE49-F238E27FC236}">
                <a16:creationId xmlns:a16="http://schemas.microsoft.com/office/drawing/2014/main" id="{FF72C8AE-6A54-43A4-9174-0EEE6FD5F8AB}"/>
              </a:ext>
            </a:extLst>
          </p:cNvPr>
          <p:cNvSpPr txBox="1"/>
          <p:nvPr/>
        </p:nvSpPr>
        <p:spPr>
          <a:xfrm>
            <a:off x="2335527" y="1171227"/>
            <a:ext cx="2284600" cy="301173"/>
          </a:xfrm>
          <a:prstGeom prst="rect">
            <a:avLst/>
          </a:prstGeom>
          <a:noFill/>
        </p:spPr>
        <p:txBody>
          <a:bodyPr wrap="none" rtlCol="0">
            <a:spAutoFit/>
          </a:bodyPr>
          <a:lstStyle/>
          <a:p>
            <a:r>
              <a:rPr lang="en-US" sz="1357" b="1" dirty="0">
                <a:solidFill>
                  <a:srgbClr val="FF0000"/>
                </a:solidFill>
              </a:rPr>
              <a:t>Temp should not exceed 60</a:t>
            </a:r>
            <a:r>
              <a:rPr lang="en-US" sz="1357" b="1" baseline="30000" dirty="0">
                <a:solidFill>
                  <a:srgbClr val="FF0000"/>
                </a:solidFill>
              </a:rPr>
              <a:t> </a:t>
            </a:r>
            <a:r>
              <a:rPr lang="en-US" sz="1357" b="1" baseline="30000" dirty="0" err="1">
                <a:solidFill>
                  <a:srgbClr val="FF0000"/>
                </a:solidFill>
              </a:rPr>
              <a:t>o</a:t>
            </a:r>
            <a:r>
              <a:rPr lang="en-US" sz="1357" b="1" dirty="0" err="1">
                <a:solidFill>
                  <a:srgbClr val="FF0000"/>
                </a:solidFill>
              </a:rPr>
              <a:t>C</a:t>
            </a:r>
            <a:endParaRPr lang="th-TH" sz="1357" b="1" dirty="0">
              <a:solidFill>
                <a:srgbClr val="FF0000"/>
              </a:solidFill>
            </a:endParaRPr>
          </a:p>
        </p:txBody>
      </p:sp>
      <p:grpSp>
        <p:nvGrpSpPr>
          <p:cNvPr id="37" name="Группа 36">
            <a:extLst>
              <a:ext uri="{FF2B5EF4-FFF2-40B4-BE49-F238E27FC236}">
                <a16:creationId xmlns:a16="http://schemas.microsoft.com/office/drawing/2014/main" id="{EFBC555B-F5B2-40BC-8DDB-B0EA8608B0DF}"/>
              </a:ext>
            </a:extLst>
          </p:cNvPr>
          <p:cNvGrpSpPr/>
          <p:nvPr/>
        </p:nvGrpSpPr>
        <p:grpSpPr>
          <a:xfrm>
            <a:off x="4699794" y="776210"/>
            <a:ext cx="1745257" cy="593386"/>
            <a:chOff x="4499471" y="800646"/>
            <a:chExt cx="1800200" cy="612067"/>
          </a:xfrm>
        </p:grpSpPr>
        <p:grpSp>
          <p:nvGrpSpPr>
            <p:cNvPr id="38" name="Группа 37">
              <a:extLst>
                <a:ext uri="{FF2B5EF4-FFF2-40B4-BE49-F238E27FC236}">
                  <a16:creationId xmlns:a16="http://schemas.microsoft.com/office/drawing/2014/main" id="{7E9098C9-49DE-425A-8C2E-18B881D2EF1B}"/>
                </a:ext>
              </a:extLst>
            </p:cNvPr>
            <p:cNvGrpSpPr/>
            <p:nvPr/>
          </p:nvGrpSpPr>
          <p:grpSpPr>
            <a:xfrm>
              <a:off x="4499471" y="800646"/>
              <a:ext cx="1800200" cy="612067"/>
              <a:chOff x="4499471" y="800646"/>
              <a:chExt cx="1800200" cy="612067"/>
            </a:xfrm>
          </p:grpSpPr>
          <p:sp>
            <p:nvSpPr>
              <p:cNvPr id="40" name="Прямоугольник 39">
                <a:extLst>
                  <a:ext uri="{FF2B5EF4-FFF2-40B4-BE49-F238E27FC236}">
                    <a16:creationId xmlns:a16="http://schemas.microsoft.com/office/drawing/2014/main" id="{BAC4BF16-F2A1-454F-8EF2-06BAA9353327}"/>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1" name="Прямоугольник 40">
                <a:extLst>
                  <a:ext uri="{FF2B5EF4-FFF2-40B4-BE49-F238E27FC236}">
                    <a16:creationId xmlns:a16="http://schemas.microsoft.com/office/drawing/2014/main" id="{24911C28-94C2-419C-A49B-A0AE39F8AFA7}"/>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2" name="Прямоугольник 41">
                <a:extLst>
                  <a:ext uri="{FF2B5EF4-FFF2-40B4-BE49-F238E27FC236}">
                    <a16:creationId xmlns:a16="http://schemas.microsoft.com/office/drawing/2014/main" id="{296C5115-1FE2-4E3E-B5AB-E373C86AE064}"/>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9" name="Прямоугольник 38">
              <a:extLst>
                <a:ext uri="{FF2B5EF4-FFF2-40B4-BE49-F238E27FC236}">
                  <a16:creationId xmlns:a16="http://schemas.microsoft.com/office/drawing/2014/main" id="{C22FCB8A-701A-495D-93BD-67FB11603762}"/>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43" name="Группа 42">
            <a:extLst>
              <a:ext uri="{FF2B5EF4-FFF2-40B4-BE49-F238E27FC236}">
                <a16:creationId xmlns:a16="http://schemas.microsoft.com/office/drawing/2014/main" id="{FDF3D061-3C95-408E-929E-7110FCE6A7E1}"/>
              </a:ext>
            </a:extLst>
          </p:cNvPr>
          <p:cNvGrpSpPr/>
          <p:nvPr/>
        </p:nvGrpSpPr>
        <p:grpSpPr>
          <a:xfrm>
            <a:off x="8748790" y="3987483"/>
            <a:ext cx="1396205" cy="856728"/>
            <a:chOff x="8675935" y="4113014"/>
            <a:chExt cx="1440160" cy="883699"/>
          </a:xfrm>
        </p:grpSpPr>
        <p:grpSp>
          <p:nvGrpSpPr>
            <p:cNvPr id="44" name="Группа 43">
              <a:extLst>
                <a:ext uri="{FF2B5EF4-FFF2-40B4-BE49-F238E27FC236}">
                  <a16:creationId xmlns:a16="http://schemas.microsoft.com/office/drawing/2014/main" id="{9EDE81AE-42AF-463B-AF75-8A562ECD6F18}"/>
                </a:ext>
              </a:extLst>
            </p:cNvPr>
            <p:cNvGrpSpPr/>
            <p:nvPr/>
          </p:nvGrpSpPr>
          <p:grpSpPr>
            <a:xfrm>
              <a:off x="8675935" y="4113014"/>
              <a:ext cx="1440160" cy="883699"/>
              <a:chOff x="8683099" y="4113014"/>
              <a:chExt cx="1440160" cy="883699"/>
            </a:xfrm>
          </p:grpSpPr>
          <p:grpSp>
            <p:nvGrpSpPr>
              <p:cNvPr id="46" name="Группа 45">
                <a:extLst>
                  <a:ext uri="{FF2B5EF4-FFF2-40B4-BE49-F238E27FC236}">
                    <a16:creationId xmlns:a16="http://schemas.microsoft.com/office/drawing/2014/main" id="{97FBD4D3-C6D8-4F46-8093-00A0E565F398}"/>
                  </a:ext>
                </a:extLst>
              </p:cNvPr>
              <p:cNvGrpSpPr/>
              <p:nvPr/>
            </p:nvGrpSpPr>
            <p:grpSpPr>
              <a:xfrm>
                <a:off x="8683099" y="4113014"/>
                <a:ext cx="1440160" cy="448182"/>
                <a:chOff x="4499471" y="800646"/>
                <a:chExt cx="1440160" cy="448182"/>
              </a:xfrm>
            </p:grpSpPr>
            <p:sp>
              <p:nvSpPr>
                <p:cNvPr id="48" name="Прямоугольник 47">
                  <a:extLst>
                    <a:ext uri="{FF2B5EF4-FFF2-40B4-BE49-F238E27FC236}">
                      <a16:creationId xmlns:a16="http://schemas.microsoft.com/office/drawing/2014/main" id="{1516D357-7CCE-4467-AB56-5D1F39E68B31}"/>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9" name="Прямоугольник 48">
                  <a:extLst>
                    <a:ext uri="{FF2B5EF4-FFF2-40B4-BE49-F238E27FC236}">
                      <a16:creationId xmlns:a16="http://schemas.microsoft.com/office/drawing/2014/main" id="{634F69DC-23B7-4A35-8E75-0E31C568C1AA}"/>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7" name="Прямоугольник 46">
                <a:extLst>
                  <a:ext uri="{FF2B5EF4-FFF2-40B4-BE49-F238E27FC236}">
                    <a16:creationId xmlns:a16="http://schemas.microsoft.com/office/drawing/2014/main" id="{DAA3DE4B-01AC-4E3E-8FBF-97BCABF69BFC}"/>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45" name="Прямая соединительная линия 44">
              <a:extLst>
                <a:ext uri="{FF2B5EF4-FFF2-40B4-BE49-F238E27FC236}">
                  <a16:creationId xmlns:a16="http://schemas.microsoft.com/office/drawing/2014/main" id="{390618A8-2A13-40FD-9FB7-BB6740D3447B}"/>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Группа 49">
            <a:extLst>
              <a:ext uri="{FF2B5EF4-FFF2-40B4-BE49-F238E27FC236}">
                <a16:creationId xmlns:a16="http://schemas.microsoft.com/office/drawing/2014/main" id="{55C6BCC3-FB99-4B43-BEE2-AFFA2518346E}"/>
              </a:ext>
            </a:extLst>
          </p:cNvPr>
          <p:cNvGrpSpPr/>
          <p:nvPr/>
        </p:nvGrpSpPr>
        <p:grpSpPr>
          <a:xfrm>
            <a:off x="6610557" y="3446367"/>
            <a:ext cx="1745258" cy="593386"/>
            <a:chOff x="4499470" y="800646"/>
            <a:chExt cx="1800201" cy="612067"/>
          </a:xfrm>
        </p:grpSpPr>
        <p:sp>
          <p:nvSpPr>
            <p:cNvPr id="51" name="Прямоугольник 50">
              <a:extLst>
                <a:ext uri="{FF2B5EF4-FFF2-40B4-BE49-F238E27FC236}">
                  <a16:creationId xmlns:a16="http://schemas.microsoft.com/office/drawing/2014/main" id="{2B01044B-B067-47C2-8925-C6E35BD6CB80}"/>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52" name="Прямоугольник 51">
              <a:extLst>
                <a:ext uri="{FF2B5EF4-FFF2-40B4-BE49-F238E27FC236}">
                  <a16:creationId xmlns:a16="http://schemas.microsoft.com/office/drawing/2014/main" id="{7FF89E85-6967-4AF0-ACA5-3515830255E8}"/>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53" name="Группа 52">
            <a:extLst>
              <a:ext uri="{FF2B5EF4-FFF2-40B4-BE49-F238E27FC236}">
                <a16:creationId xmlns:a16="http://schemas.microsoft.com/office/drawing/2014/main" id="{C580D929-A901-4623-9322-4C2A58C54EC5}"/>
              </a:ext>
            </a:extLst>
          </p:cNvPr>
          <p:cNvGrpSpPr/>
          <p:nvPr/>
        </p:nvGrpSpPr>
        <p:grpSpPr>
          <a:xfrm>
            <a:off x="6568294" y="3446367"/>
            <a:ext cx="1745258" cy="593386"/>
            <a:chOff x="4499470" y="800646"/>
            <a:chExt cx="1800201" cy="612067"/>
          </a:xfrm>
        </p:grpSpPr>
        <p:sp>
          <p:nvSpPr>
            <p:cNvPr id="54" name="Прямоугольник 53">
              <a:extLst>
                <a:ext uri="{FF2B5EF4-FFF2-40B4-BE49-F238E27FC236}">
                  <a16:creationId xmlns:a16="http://schemas.microsoft.com/office/drawing/2014/main" id="{B261DCD5-E7EA-4724-958A-0F107CD6174A}"/>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55" name="Прямоугольник 54">
              <a:extLst>
                <a:ext uri="{FF2B5EF4-FFF2-40B4-BE49-F238E27FC236}">
                  <a16:creationId xmlns:a16="http://schemas.microsoft.com/office/drawing/2014/main" id="{EF437F26-A4BE-4C64-A47A-405BDAEC1E1B}"/>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56" name="Oval 30">
            <a:extLst>
              <a:ext uri="{FF2B5EF4-FFF2-40B4-BE49-F238E27FC236}">
                <a16:creationId xmlns:a16="http://schemas.microsoft.com/office/drawing/2014/main" id="{6E3DD953-DDA5-4A0A-80F4-32CBCE067E0C}"/>
              </a:ext>
            </a:extLst>
          </p:cNvPr>
          <p:cNvSpPr/>
          <p:nvPr/>
        </p:nvSpPr>
        <p:spPr>
          <a:xfrm>
            <a:off x="5051204" y="1054216"/>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57" name="Oval 30">
            <a:extLst>
              <a:ext uri="{FF2B5EF4-FFF2-40B4-BE49-F238E27FC236}">
                <a16:creationId xmlns:a16="http://schemas.microsoft.com/office/drawing/2014/main" id="{1D2A987B-DE9D-42AB-9B5F-563364770C46}"/>
              </a:ext>
            </a:extLst>
          </p:cNvPr>
          <p:cNvSpPr/>
          <p:nvPr/>
        </p:nvSpPr>
        <p:spPr>
          <a:xfrm>
            <a:off x="5696335" y="897820"/>
            <a:ext cx="490965" cy="674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4" name="Номер слайда 3"/>
          <p:cNvSpPr>
            <a:spLocks noGrp="1"/>
          </p:cNvSpPr>
          <p:nvPr>
            <p:ph type="sldNum" sz="quarter" idx="12"/>
          </p:nvPr>
        </p:nvSpPr>
        <p:spPr/>
        <p:txBody>
          <a:bodyPr/>
          <a:lstStyle/>
          <a:p>
            <a:fld id="{D3C2E419-5CA0-4B7A-AB48-A1EB8C9046CF}" type="slidenum">
              <a:rPr lang="ru-RU" smtClean="0"/>
              <a:t>40</a:t>
            </a:fld>
            <a:endParaRPr lang="ru-RU"/>
          </a:p>
        </p:txBody>
      </p:sp>
    </p:spTree>
    <p:extLst>
      <p:ext uri="{BB962C8B-B14F-4D97-AF65-F5344CB8AC3E}">
        <p14:creationId xmlns:p14="http://schemas.microsoft.com/office/powerpoint/2010/main" val="2726545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555F884C-BA8A-4880-AFA0-E1917B29FD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E0535877-E2E7-46C5-9203-DD6C032FE443}"/>
              </a:ext>
            </a:extLst>
          </p:cNvPr>
          <p:cNvSpPr>
            <a:spLocks noGrp="1"/>
          </p:cNvSpPr>
          <p:nvPr>
            <p:ph type="title"/>
          </p:nvPr>
        </p:nvSpPr>
        <p:spPr>
          <a:xfrm>
            <a:off x="1696303" y="353986"/>
            <a:ext cx="9648622" cy="543834"/>
          </a:xfrm>
        </p:spPr>
        <p:txBody>
          <a:bodyPr>
            <a:normAutofit/>
          </a:bodyPr>
          <a:lstStyle/>
          <a:p>
            <a:r>
              <a:rPr lang="en-US" sz="2715"/>
              <a:t>9. </a:t>
            </a:r>
            <a:r>
              <a:rPr lang="en-US" sz="2715" dirty="0"/>
              <a:t>Drain solution</a:t>
            </a:r>
            <a:endParaRPr lang="th-TH" sz="2715" dirty="0"/>
          </a:p>
        </p:txBody>
      </p:sp>
      <p:sp>
        <p:nvSpPr>
          <p:cNvPr id="5" name="TextBox 4">
            <a:extLst>
              <a:ext uri="{FF2B5EF4-FFF2-40B4-BE49-F238E27FC236}">
                <a16:creationId xmlns:a16="http://schemas.microsoft.com/office/drawing/2014/main" id="{D5CF5D65-6E18-40B4-A606-C1A89B2DCED7}"/>
              </a:ext>
            </a:extLst>
          </p:cNvPr>
          <p:cNvSpPr txBox="1"/>
          <p:nvPr/>
        </p:nvSpPr>
        <p:spPr>
          <a:xfrm>
            <a:off x="1896708" y="6145724"/>
            <a:ext cx="5228839" cy="507145"/>
          </a:xfrm>
          <a:prstGeom prst="rect">
            <a:avLst/>
          </a:prstGeom>
          <a:noFill/>
        </p:spPr>
        <p:txBody>
          <a:bodyPr wrap="none" lIns="118191" tIns="59096" rIns="118191" bIns="59096" rtlCol="0">
            <a:spAutoFit/>
          </a:bodyPr>
          <a:lstStyle/>
          <a:p>
            <a:pPr defTabSz="590653"/>
            <a:r>
              <a:rPr lang="en-US" sz="1260"/>
              <a:t>9.1 </a:t>
            </a:r>
            <a:r>
              <a:rPr lang="en-US" sz="1260" dirty="0"/>
              <a:t>Drain all solution to </a:t>
            </a:r>
            <a:r>
              <a:rPr lang="en-US" sz="1260"/>
              <a:t>waste tank.</a:t>
            </a:r>
            <a:endParaRPr lang="en-US" sz="1260" dirty="0"/>
          </a:p>
          <a:p>
            <a:pPr defTabSz="590653"/>
            <a:r>
              <a:rPr lang="en-US" sz="1260"/>
              <a:t>9.2 </a:t>
            </a:r>
            <a:r>
              <a:rPr lang="en-US" sz="1260" dirty="0"/>
              <a:t>To ensure and accelerate drainage use the pressurized nitrogen if possible</a:t>
            </a:r>
            <a:endParaRPr lang="th-TH" sz="1260" b="1" u="sng" dirty="0"/>
          </a:p>
        </p:txBody>
      </p:sp>
      <p:cxnSp>
        <p:nvCxnSpPr>
          <p:cNvPr id="6" name="Straight Connector 6">
            <a:extLst>
              <a:ext uri="{FF2B5EF4-FFF2-40B4-BE49-F238E27FC236}">
                <a16:creationId xmlns:a16="http://schemas.microsoft.com/office/drawing/2014/main" id="{BEE2B90B-6E06-474B-93A3-D5B8176FECF8}"/>
              </a:ext>
            </a:extLst>
          </p:cNvPr>
          <p:cNvCxnSpPr/>
          <p:nvPr/>
        </p:nvCxnSpPr>
        <p:spPr>
          <a:xfrm>
            <a:off x="5206315" y="4769845"/>
            <a:ext cx="774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65ADD023-0984-4759-ADE4-6B9DD94EF82B}"/>
              </a:ext>
            </a:extLst>
          </p:cNvPr>
          <p:cNvCxnSpPr/>
          <p:nvPr/>
        </p:nvCxnSpPr>
        <p:spPr>
          <a:xfrm>
            <a:off x="8937200" y="4596080"/>
            <a:ext cx="12827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519FE79D-BE02-4616-AF21-115D1FA0862A}"/>
              </a:ext>
            </a:extLst>
          </p:cNvPr>
          <p:cNvCxnSpPr>
            <a:cxnSpLocks/>
          </p:cNvCxnSpPr>
          <p:nvPr/>
        </p:nvCxnSpPr>
        <p:spPr>
          <a:xfrm>
            <a:off x="2863824" y="4769845"/>
            <a:ext cx="834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83A77D23-21AD-4A12-94D0-323A8CE7A3A4}"/>
              </a:ext>
            </a:extLst>
          </p:cNvPr>
          <p:cNvCxnSpPr/>
          <p:nvPr/>
        </p:nvCxnSpPr>
        <p:spPr>
          <a:xfrm>
            <a:off x="8245911" y="2715434"/>
            <a:ext cx="19697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AD3457E4-7EAF-4DBE-A873-F5C0A051A4FF}"/>
              </a:ext>
            </a:extLst>
          </p:cNvPr>
          <p:cNvCxnSpPr/>
          <p:nvPr/>
        </p:nvCxnSpPr>
        <p:spPr>
          <a:xfrm>
            <a:off x="2849752" y="1637839"/>
            <a:ext cx="39551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7F5B7339-F2A9-4F2E-82E0-7582A824146E}"/>
              </a:ext>
            </a:extLst>
          </p:cNvPr>
          <p:cNvCxnSpPr>
            <a:cxnSpLocks/>
          </p:cNvCxnSpPr>
          <p:nvPr/>
        </p:nvCxnSpPr>
        <p:spPr>
          <a:xfrm>
            <a:off x="3715081" y="4333963"/>
            <a:ext cx="1395354" cy="281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28B0B6DD-FB82-456E-AEEE-8C343058BB4D}"/>
              </a:ext>
            </a:extLst>
          </p:cNvPr>
          <p:cNvCxnSpPr/>
          <p:nvPr/>
        </p:nvCxnSpPr>
        <p:spPr>
          <a:xfrm>
            <a:off x="2863824" y="1643075"/>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00660FB0-9D43-42CB-A921-14C408EA01F4}"/>
              </a:ext>
            </a:extLst>
          </p:cNvPr>
          <p:cNvCxnSpPr/>
          <p:nvPr/>
        </p:nvCxnSpPr>
        <p:spPr>
          <a:xfrm>
            <a:off x="3715081" y="4343783"/>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FC231A79-26F4-4D52-834E-B2C27D50713F}"/>
              </a:ext>
            </a:extLst>
          </p:cNvPr>
          <p:cNvCxnSpPr/>
          <p:nvPr/>
        </p:nvCxnSpPr>
        <p:spPr>
          <a:xfrm>
            <a:off x="5143808" y="4333963"/>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798C90D1-0928-4EA3-A06A-8ED033234EFA}"/>
              </a:ext>
            </a:extLst>
          </p:cNvPr>
          <p:cNvCxnSpPr/>
          <p:nvPr/>
        </p:nvCxnSpPr>
        <p:spPr>
          <a:xfrm>
            <a:off x="10219974" y="2680747"/>
            <a:ext cx="0" cy="19012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85182AB3-A284-40F5-A775-12C2E3A72AFA}"/>
              </a:ext>
            </a:extLst>
          </p:cNvPr>
          <p:cNvCxnSpPr/>
          <p:nvPr/>
        </p:nvCxnSpPr>
        <p:spPr>
          <a:xfrm>
            <a:off x="6778043" y="1598893"/>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42">
            <a:extLst>
              <a:ext uri="{FF2B5EF4-FFF2-40B4-BE49-F238E27FC236}">
                <a16:creationId xmlns:a16="http://schemas.microsoft.com/office/drawing/2014/main" id="{7CAB8526-D074-41FF-AA2E-BD64A656796F}"/>
              </a:ext>
            </a:extLst>
          </p:cNvPr>
          <p:cNvCxnSpPr/>
          <p:nvPr/>
        </p:nvCxnSpPr>
        <p:spPr>
          <a:xfrm>
            <a:off x="6908948" y="4769848"/>
            <a:ext cx="1069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8">
            <a:extLst>
              <a:ext uri="{FF2B5EF4-FFF2-40B4-BE49-F238E27FC236}">
                <a16:creationId xmlns:a16="http://schemas.microsoft.com/office/drawing/2014/main" id="{36F6E707-0FDB-4472-B851-05BD2E2052FA}"/>
              </a:ext>
            </a:extLst>
          </p:cNvPr>
          <p:cNvSpPr/>
          <p:nvPr/>
        </p:nvSpPr>
        <p:spPr>
          <a:xfrm>
            <a:off x="1501159" y="4976332"/>
            <a:ext cx="1924177" cy="98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TextBox 18">
            <a:extLst>
              <a:ext uri="{FF2B5EF4-FFF2-40B4-BE49-F238E27FC236}">
                <a16:creationId xmlns:a16="http://schemas.microsoft.com/office/drawing/2014/main" id="{8205E135-7A4C-4E1E-98F1-758C234E85EE}"/>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grpSp>
        <p:nvGrpSpPr>
          <p:cNvPr id="27" name="Группа 26">
            <a:extLst>
              <a:ext uri="{FF2B5EF4-FFF2-40B4-BE49-F238E27FC236}">
                <a16:creationId xmlns:a16="http://schemas.microsoft.com/office/drawing/2014/main" id="{C447344F-8397-4AF6-B404-86D4E39952B6}"/>
              </a:ext>
            </a:extLst>
          </p:cNvPr>
          <p:cNvGrpSpPr/>
          <p:nvPr/>
        </p:nvGrpSpPr>
        <p:grpSpPr>
          <a:xfrm>
            <a:off x="4699794" y="776210"/>
            <a:ext cx="1745257" cy="593386"/>
            <a:chOff x="4499471" y="800646"/>
            <a:chExt cx="1800200" cy="612067"/>
          </a:xfrm>
        </p:grpSpPr>
        <p:grpSp>
          <p:nvGrpSpPr>
            <p:cNvPr id="28" name="Группа 27">
              <a:extLst>
                <a:ext uri="{FF2B5EF4-FFF2-40B4-BE49-F238E27FC236}">
                  <a16:creationId xmlns:a16="http://schemas.microsoft.com/office/drawing/2014/main" id="{BBA420E9-D2D6-462B-9CB6-04D8A4E697E1}"/>
                </a:ext>
              </a:extLst>
            </p:cNvPr>
            <p:cNvGrpSpPr/>
            <p:nvPr/>
          </p:nvGrpSpPr>
          <p:grpSpPr>
            <a:xfrm>
              <a:off x="4499471" y="800646"/>
              <a:ext cx="1800200" cy="612067"/>
              <a:chOff x="4499471" y="800646"/>
              <a:chExt cx="1800200" cy="612067"/>
            </a:xfrm>
          </p:grpSpPr>
          <p:sp>
            <p:nvSpPr>
              <p:cNvPr id="30" name="Прямоугольник 29">
                <a:extLst>
                  <a:ext uri="{FF2B5EF4-FFF2-40B4-BE49-F238E27FC236}">
                    <a16:creationId xmlns:a16="http://schemas.microsoft.com/office/drawing/2014/main" id="{0CC1ECB3-C1AC-40BB-B3A4-194AE213015C}"/>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1" name="Прямоугольник 30">
                <a:extLst>
                  <a:ext uri="{FF2B5EF4-FFF2-40B4-BE49-F238E27FC236}">
                    <a16:creationId xmlns:a16="http://schemas.microsoft.com/office/drawing/2014/main" id="{CE5F31DE-0CB0-4F90-8A34-43E8969C1108}"/>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2" name="Прямоугольник 31">
                <a:extLst>
                  <a:ext uri="{FF2B5EF4-FFF2-40B4-BE49-F238E27FC236}">
                    <a16:creationId xmlns:a16="http://schemas.microsoft.com/office/drawing/2014/main" id="{C7721D7E-F43B-42AD-BCA4-D4D969B6031F}"/>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29" name="Прямоугольник 28">
              <a:extLst>
                <a:ext uri="{FF2B5EF4-FFF2-40B4-BE49-F238E27FC236}">
                  <a16:creationId xmlns:a16="http://schemas.microsoft.com/office/drawing/2014/main" id="{BD18FFB8-7DAB-4052-A671-3FFD927F04DB}"/>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3" name="Группа 32">
            <a:extLst>
              <a:ext uri="{FF2B5EF4-FFF2-40B4-BE49-F238E27FC236}">
                <a16:creationId xmlns:a16="http://schemas.microsoft.com/office/drawing/2014/main" id="{5F2DDBAE-F2A6-497A-A34B-C3C493C0A581}"/>
              </a:ext>
            </a:extLst>
          </p:cNvPr>
          <p:cNvGrpSpPr/>
          <p:nvPr/>
        </p:nvGrpSpPr>
        <p:grpSpPr>
          <a:xfrm>
            <a:off x="8748790" y="3987483"/>
            <a:ext cx="1396205" cy="856728"/>
            <a:chOff x="8675935" y="4113014"/>
            <a:chExt cx="1440160" cy="883699"/>
          </a:xfrm>
        </p:grpSpPr>
        <p:grpSp>
          <p:nvGrpSpPr>
            <p:cNvPr id="34" name="Группа 33">
              <a:extLst>
                <a:ext uri="{FF2B5EF4-FFF2-40B4-BE49-F238E27FC236}">
                  <a16:creationId xmlns:a16="http://schemas.microsoft.com/office/drawing/2014/main" id="{946AEEE9-53BB-4F7C-ACDC-91571E8E7A77}"/>
                </a:ext>
              </a:extLst>
            </p:cNvPr>
            <p:cNvGrpSpPr/>
            <p:nvPr/>
          </p:nvGrpSpPr>
          <p:grpSpPr>
            <a:xfrm>
              <a:off x="8675935" y="4113014"/>
              <a:ext cx="1440160" cy="883699"/>
              <a:chOff x="8683099" y="4113014"/>
              <a:chExt cx="1440160" cy="883699"/>
            </a:xfrm>
          </p:grpSpPr>
          <p:grpSp>
            <p:nvGrpSpPr>
              <p:cNvPr id="36" name="Группа 35">
                <a:extLst>
                  <a:ext uri="{FF2B5EF4-FFF2-40B4-BE49-F238E27FC236}">
                    <a16:creationId xmlns:a16="http://schemas.microsoft.com/office/drawing/2014/main" id="{42E71EB6-85A7-4783-92C8-05FFD704D3BD}"/>
                  </a:ext>
                </a:extLst>
              </p:cNvPr>
              <p:cNvGrpSpPr/>
              <p:nvPr/>
            </p:nvGrpSpPr>
            <p:grpSpPr>
              <a:xfrm>
                <a:off x="8683099" y="4113014"/>
                <a:ext cx="1440160" cy="448182"/>
                <a:chOff x="4499471" y="800646"/>
                <a:chExt cx="1440160" cy="448182"/>
              </a:xfrm>
            </p:grpSpPr>
            <p:sp>
              <p:nvSpPr>
                <p:cNvPr id="38" name="Прямоугольник 37">
                  <a:extLst>
                    <a:ext uri="{FF2B5EF4-FFF2-40B4-BE49-F238E27FC236}">
                      <a16:creationId xmlns:a16="http://schemas.microsoft.com/office/drawing/2014/main" id="{C344893D-BD88-4A59-8378-946AC42479E6}"/>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9" name="Прямоугольник 38">
                  <a:extLst>
                    <a:ext uri="{FF2B5EF4-FFF2-40B4-BE49-F238E27FC236}">
                      <a16:creationId xmlns:a16="http://schemas.microsoft.com/office/drawing/2014/main" id="{DE32577B-4A4E-4D56-8095-D9331EC45EFC}"/>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7" name="Прямоугольник 36">
                <a:extLst>
                  <a:ext uri="{FF2B5EF4-FFF2-40B4-BE49-F238E27FC236}">
                    <a16:creationId xmlns:a16="http://schemas.microsoft.com/office/drawing/2014/main" id="{9D2CC805-FE41-407E-B8C7-B2783A69014A}"/>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5" name="Прямая соединительная линия 34">
              <a:extLst>
                <a:ext uri="{FF2B5EF4-FFF2-40B4-BE49-F238E27FC236}">
                  <a16:creationId xmlns:a16="http://schemas.microsoft.com/office/drawing/2014/main" id="{8D0B6FD1-514C-46AD-A8CE-1A5CF3E0CFCB}"/>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Группа 39">
            <a:extLst>
              <a:ext uri="{FF2B5EF4-FFF2-40B4-BE49-F238E27FC236}">
                <a16:creationId xmlns:a16="http://schemas.microsoft.com/office/drawing/2014/main" id="{FB3A96E4-5914-412B-A7A2-FA50698F959A}"/>
              </a:ext>
            </a:extLst>
          </p:cNvPr>
          <p:cNvGrpSpPr/>
          <p:nvPr/>
        </p:nvGrpSpPr>
        <p:grpSpPr>
          <a:xfrm>
            <a:off x="6610557" y="3446367"/>
            <a:ext cx="1745258" cy="593386"/>
            <a:chOff x="4499470" y="800646"/>
            <a:chExt cx="1800201" cy="612067"/>
          </a:xfrm>
        </p:grpSpPr>
        <p:sp>
          <p:nvSpPr>
            <p:cNvPr id="41" name="Прямоугольник 40">
              <a:extLst>
                <a:ext uri="{FF2B5EF4-FFF2-40B4-BE49-F238E27FC236}">
                  <a16:creationId xmlns:a16="http://schemas.microsoft.com/office/drawing/2014/main" id="{B89966FF-5B05-4000-9461-E78B93837313}"/>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2" name="Прямоугольник 41">
              <a:extLst>
                <a:ext uri="{FF2B5EF4-FFF2-40B4-BE49-F238E27FC236}">
                  <a16:creationId xmlns:a16="http://schemas.microsoft.com/office/drawing/2014/main" id="{B8E03629-4C77-44B4-B0A9-3DD4132CC009}"/>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3" name="Группа 42">
            <a:extLst>
              <a:ext uri="{FF2B5EF4-FFF2-40B4-BE49-F238E27FC236}">
                <a16:creationId xmlns:a16="http://schemas.microsoft.com/office/drawing/2014/main" id="{DDE6A0AF-035A-41EE-98AC-A5EE86AE0968}"/>
              </a:ext>
            </a:extLst>
          </p:cNvPr>
          <p:cNvGrpSpPr/>
          <p:nvPr/>
        </p:nvGrpSpPr>
        <p:grpSpPr>
          <a:xfrm>
            <a:off x="6568294" y="3446367"/>
            <a:ext cx="1745258" cy="593386"/>
            <a:chOff x="4499470" y="800646"/>
            <a:chExt cx="1800201" cy="612067"/>
          </a:xfrm>
        </p:grpSpPr>
        <p:sp>
          <p:nvSpPr>
            <p:cNvPr id="44" name="Прямоугольник 43">
              <a:extLst>
                <a:ext uri="{FF2B5EF4-FFF2-40B4-BE49-F238E27FC236}">
                  <a16:creationId xmlns:a16="http://schemas.microsoft.com/office/drawing/2014/main" id="{EAE1804A-94ED-415C-A2F4-7CD3C7DDA0D3}"/>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5" name="Прямоугольник 44">
              <a:extLst>
                <a:ext uri="{FF2B5EF4-FFF2-40B4-BE49-F238E27FC236}">
                  <a16:creationId xmlns:a16="http://schemas.microsoft.com/office/drawing/2014/main" id="{A78CEC9E-A27B-4826-BD15-1F7E1A99F95F}"/>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 name="Номер слайда 3"/>
          <p:cNvSpPr>
            <a:spLocks noGrp="1"/>
          </p:cNvSpPr>
          <p:nvPr>
            <p:ph type="sldNum" sz="quarter" idx="12"/>
          </p:nvPr>
        </p:nvSpPr>
        <p:spPr/>
        <p:txBody>
          <a:bodyPr/>
          <a:lstStyle/>
          <a:p>
            <a:fld id="{D3C2E419-5CA0-4B7A-AB48-A1EB8C9046CF}" type="slidenum">
              <a:rPr lang="ru-RU" smtClean="0"/>
              <a:t>41</a:t>
            </a:fld>
            <a:endParaRPr lang="ru-RU"/>
          </a:p>
        </p:txBody>
      </p:sp>
    </p:spTree>
    <p:extLst>
      <p:ext uri="{BB962C8B-B14F-4D97-AF65-F5344CB8AC3E}">
        <p14:creationId xmlns:p14="http://schemas.microsoft.com/office/powerpoint/2010/main" val="4247620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3">
            <a:extLst>
              <a:ext uri="{FF2B5EF4-FFF2-40B4-BE49-F238E27FC236}">
                <a16:creationId xmlns:a16="http://schemas.microsoft.com/office/drawing/2014/main" id="{5A33A49B-1717-4966-9C29-B1D3895B28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2921F273-0D76-478E-86CD-C4CDF8A4AF8C}"/>
              </a:ext>
            </a:extLst>
          </p:cNvPr>
          <p:cNvSpPr>
            <a:spLocks noGrp="1"/>
          </p:cNvSpPr>
          <p:nvPr>
            <p:ph type="title"/>
          </p:nvPr>
        </p:nvSpPr>
        <p:spPr>
          <a:xfrm>
            <a:off x="1696303" y="353986"/>
            <a:ext cx="9648622" cy="543834"/>
          </a:xfrm>
        </p:spPr>
        <p:txBody>
          <a:bodyPr>
            <a:normAutofit/>
          </a:bodyPr>
          <a:lstStyle/>
          <a:p>
            <a:r>
              <a:rPr lang="en-US" sz="2715"/>
              <a:t>10. </a:t>
            </a:r>
            <a:r>
              <a:rPr lang="en-US" sz="2715" dirty="0"/>
              <a:t>Water flushing</a:t>
            </a:r>
            <a:endParaRPr lang="th-TH" sz="2715" dirty="0"/>
          </a:p>
        </p:txBody>
      </p:sp>
      <p:sp>
        <p:nvSpPr>
          <p:cNvPr id="5" name="TextBox 4">
            <a:extLst>
              <a:ext uri="{FF2B5EF4-FFF2-40B4-BE49-F238E27FC236}">
                <a16:creationId xmlns:a16="http://schemas.microsoft.com/office/drawing/2014/main" id="{5E1B757D-CFB6-49C8-BE3E-EBD185DF0C63}"/>
              </a:ext>
            </a:extLst>
          </p:cNvPr>
          <p:cNvSpPr txBox="1"/>
          <p:nvPr/>
        </p:nvSpPr>
        <p:spPr>
          <a:xfrm>
            <a:off x="1696303" y="6196709"/>
            <a:ext cx="5786684" cy="507145"/>
          </a:xfrm>
          <a:prstGeom prst="rect">
            <a:avLst/>
          </a:prstGeom>
          <a:noFill/>
        </p:spPr>
        <p:txBody>
          <a:bodyPr wrap="none" lIns="118191" tIns="59096" rIns="118191" bIns="59096" rtlCol="0">
            <a:spAutoFit/>
          </a:bodyPr>
          <a:lstStyle/>
          <a:p>
            <a:pPr defTabSz="590653"/>
            <a:r>
              <a:rPr lang="en-US" sz="1260">
                <a:solidFill>
                  <a:prstClr val="black"/>
                </a:solidFill>
              </a:rPr>
              <a:t>10.1 </a:t>
            </a:r>
            <a:r>
              <a:rPr lang="en-US" sz="1260" dirty="0">
                <a:solidFill>
                  <a:prstClr val="black"/>
                </a:solidFill>
              </a:rPr>
              <a:t>Filling the system with </a:t>
            </a:r>
            <a:r>
              <a:rPr lang="en-US" sz="1260" b="1" dirty="0">
                <a:solidFill>
                  <a:prstClr val="black"/>
                </a:solidFill>
              </a:rPr>
              <a:t>water and circulate </a:t>
            </a:r>
            <a:r>
              <a:rPr lang="en-US" sz="1260" b="1">
                <a:solidFill>
                  <a:prstClr val="black"/>
                </a:solidFill>
              </a:rPr>
              <a:t>20 mins. </a:t>
            </a:r>
            <a:endParaRPr lang="en-US" sz="1260" b="1" dirty="0">
              <a:solidFill>
                <a:prstClr val="black"/>
              </a:solidFill>
            </a:endParaRPr>
          </a:p>
          <a:p>
            <a:pPr defTabSz="590653"/>
            <a:r>
              <a:rPr lang="en-US" sz="1260">
                <a:solidFill>
                  <a:prstClr val="black"/>
                </a:solidFill>
              </a:rPr>
              <a:t>10.2 </a:t>
            </a:r>
            <a:r>
              <a:rPr lang="en-US" sz="1260" dirty="0">
                <a:solidFill>
                  <a:prstClr val="black"/>
                </a:solidFill>
              </a:rPr>
              <a:t>Monitor and measure by the water counter device the amount water in the system</a:t>
            </a:r>
            <a:r>
              <a:rPr lang="en-US" sz="1260" b="1" dirty="0">
                <a:solidFill>
                  <a:prstClr val="black"/>
                </a:solidFill>
              </a:rPr>
              <a:t> </a:t>
            </a:r>
            <a:endParaRPr lang="th-TH" sz="1260" dirty="0">
              <a:solidFill>
                <a:schemeClr val="bg1">
                  <a:lumMod val="75000"/>
                </a:schemeClr>
              </a:solidFill>
            </a:endParaRPr>
          </a:p>
        </p:txBody>
      </p:sp>
      <p:cxnSp>
        <p:nvCxnSpPr>
          <p:cNvPr id="6" name="Straight Connector 6">
            <a:extLst>
              <a:ext uri="{FF2B5EF4-FFF2-40B4-BE49-F238E27FC236}">
                <a16:creationId xmlns:a16="http://schemas.microsoft.com/office/drawing/2014/main" id="{A2A9E2F9-AC7B-4583-B9D2-3626982E4920}"/>
              </a:ext>
            </a:extLst>
          </p:cNvPr>
          <p:cNvCxnSpPr/>
          <p:nvPr/>
        </p:nvCxnSpPr>
        <p:spPr>
          <a:xfrm>
            <a:off x="5167372" y="4756100"/>
            <a:ext cx="8269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605E1078-C1AD-4F99-9771-7B0CAFB1D33B}"/>
              </a:ext>
            </a:extLst>
          </p:cNvPr>
          <p:cNvCxnSpPr/>
          <p:nvPr/>
        </p:nvCxnSpPr>
        <p:spPr>
          <a:xfrm>
            <a:off x="8811212" y="4596080"/>
            <a:ext cx="1388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543A17DD-9A9C-4AC7-B8EA-9A1E12E715AE}"/>
              </a:ext>
            </a:extLst>
          </p:cNvPr>
          <p:cNvCxnSpPr/>
          <p:nvPr/>
        </p:nvCxnSpPr>
        <p:spPr>
          <a:xfrm>
            <a:off x="2881924" y="4756100"/>
            <a:ext cx="8043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DF03BF77-954B-49C1-959C-C5D264929310}"/>
              </a:ext>
            </a:extLst>
          </p:cNvPr>
          <p:cNvCxnSpPr/>
          <p:nvPr/>
        </p:nvCxnSpPr>
        <p:spPr>
          <a:xfrm>
            <a:off x="8304654" y="2707578"/>
            <a:ext cx="1885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84D108DB-DC99-49B9-A2D6-9452A815C47E}"/>
              </a:ext>
            </a:extLst>
          </p:cNvPr>
          <p:cNvCxnSpPr/>
          <p:nvPr/>
        </p:nvCxnSpPr>
        <p:spPr>
          <a:xfrm>
            <a:off x="2842340" y="1640126"/>
            <a:ext cx="39641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C75E1D7F-2170-4C60-9342-06CE6CB39E13}"/>
              </a:ext>
            </a:extLst>
          </p:cNvPr>
          <p:cNvCxnSpPr/>
          <p:nvPr/>
        </p:nvCxnSpPr>
        <p:spPr>
          <a:xfrm>
            <a:off x="3756641" y="4348360"/>
            <a:ext cx="1396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FFFFE8E6-85AB-40BC-B076-F940E717B671}"/>
              </a:ext>
            </a:extLst>
          </p:cNvPr>
          <p:cNvCxnSpPr/>
          <p:nvPr/>
        </p:nvCxnSpPr>
        <p:spPr>
          <a:xfrm>
            <a:off x="2867853" y="1601188"/>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6A5E3DC7-7089-483F-BF28-B2AD747C1F06}"/>
              </a:ext>
            </a:extLst>
          </p:cNvPr>
          <p:cNvCxnSpPr/>
          <p:nvPr/>
        </p:nvCxnSpPr>
        <p:spPr>
          <a:xfrm>
            <a:off x="3742569" y="4330038"/>
            <a:ext cx="0"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7A6F60FE-16DB-4B55-BFE6-54E14D473A2B}"/>
              </a:ext>
            </a:extLst>
          </p:cNvPr>
          <p:cNvCxnSpPr/>
          <p:nvPr/>
        </p:nvCxnSpPr>
        <p:spPr>
          <a:xfrm>
            <a:off x="5143156" y="4306478"/>
            <a:ext cx="0" cy="4214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D251FC98-84DA-4C88-ADA1-809D7AA2F418}"/>
              </a:ext>
            </a:extLst>
          </p:cNvPr>
          <p:cNvCxnSpPr/>
          <p:nvPr/>
        </p:nvCxnSpPr>
        <p:spPr>
          <a:xfrm>
            <a:off x="10199362" y="2749792"/>
            <a:ext cx="19307" cy="1819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DEDBA6DF-1CC4-482A-B836-8994FD96F915}"/>
              </a:ext>
            </a:extLst>
          </p:cNvPr>
          <p:cNvCxnSpPr/>
          <p:nvPr/>
        </p:nvCxnSpPr>
        <p:spPr>
          <a:xfrm>
            <a:off x="6777051" y="1612637"/>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42">
            <a:extLst>
              <a:ext uri="{FF2B5EF4-FFF2-40B4-BE49-F238E27FC236}">
                <a16:creationId xmlns:a16="http://schemas.microsoft.com/office/drawing/2014/main" id="{24B1A7C2-E295-4C27-88F3-4D2570CD5A54}"/>
              </a:ext>
            </a:extLst>
          </p:cNvPr>
          <p:cNvCxnSpPr/>
          <p:nvPr/>
        </p:nvCxnSpPr>
        <p:spPr>
          <a:xfrm>
            <a:off x="6961303" y="4770171"/>
            <a:ext cx="9345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26">
            <a:extLst>
              <a:ext uri="{FF2B5EF4-FFF2-40B4-BE49-F238E27FC236}">
                <a16:creationId xmlns:a16="http://schemas.microsoft.com/office/drawing/2014/main" id="{920C8611-77D7-492A-A421-38DC0B31BF4B}"/>
              </a:ext>
            </a:extLst>
          </p:cNvPr>
          <p:cNvSpPr/>
          <p:nvPr/>
        </p:nvSpPr>
        <p:spPr>
          <a:xfrm>
            <a:off x="5994362" y="4540780"/>
            <a:ext cx="920853" cy="5909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TextBox 18">
            <a:extLst>
              <a:ext uri="{FF2B5EF4-FFF2-40B4-BE49-F238E27FC236}">
                <a16:creationId xmlns:a16="http://schemas.microsoft.com/office/drawing/2014/main" id="{6553CD39-ACC3-48CB-AF27-BE8BCB9F205D}"/>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grpSp>
        <p:nvGrpSpPr>
          <p:cNvPr id="22" name="Группа 21">
            <a:extLst>
              <a:ext uri="{FF2B5EF4-FFF2-40B4-BE49-F238E27FC236}">
                <a16:creationId xmlns:a16="http://schemas.microsoft.com/office/drawing/2014/main" id="{6C857D1E-14DC-45BB-8252-BD5A4A2DD2A1}"/>
              </a:ext>
            </a:extLst>
          </p:cNvPr>
          <p:cNvGrpSpPr/>
          <p:nvPr/>
        </p:nvGrpSpPr>
        <p:grpSpPr>
          <a:xfrm>
            <a:off x="4699794" y="776210"/>
            <a:ext cx="1745257" cy="593386"/>
            <a:chOff x="4499471" y="800646"/>
            <a:chExt cx="1800200" cy="612067"/>
          </a:xfrm>
        </p:grpSpPr>
        <p:grpSp>
          <p:nvGrpSpPr>
            <p:cNvPr id="23" name="Группа 22">
              <a:extLst>
                <a:ext uri="{FF2B5EF4-FFF2-40B4-BE49-F238E27FC236}">
                  <a16:creationId xmlns:a16="http://schemas.microsoft.com/office/drawing/2014/main" id="{6A1575C3-D8B7-4B04-877A-0E41A649FE84}"/>
                </a:ext>
              </a:extLst>
            </p:cNvPr>
            <p:cNvGrpSpPr/>
            <p:nvPr/>
          </p:nvGrpSpPr>
          <p:grpSpPr>
            <a:xfrm>
              <a:off x="4499471" y="800646"/>
              <a:ext cx="1800200" cy="612067"/>
              <a:chOff x="4499471" y="800646"/>
              <a:chExt cx="1800200" cy="612067"/>
            </a:xfrm>
          </p:grpSpPr>
          <p:sp>
            <p:nvSpPr>
              <p:cNvPr id="25" name="Прямоугольник 24">
                <a:extLst>
                  <a:ext uri="{FF2B5EF4-FFF2-40B4-BE49-F238E27FC236}">
                    <a16:creationId xmlns:a16="http://schemas.microsoft.com/office/drawing/2014/main" id="{27796839-3D11-48B6-8582-C44D8F685111}"/>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26" name="Прямоугольник 25">
                <a:extLst>
                  <a:ext uri="{FF2B5EF4-FFF2-40B4-BE49-F238E27FC236}">
                    <a16:creationId xmlns:a16="http://schemas.microsoft.com/office/drawing/2014/main" id="{5F61950A-D712-4878-899A-39A10DD00B1E}"/>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27" name="Прямоугольник 26">
                <a:extLst>
                  <a:ext uri="{FF2B5EF4-FFF2-40B4-BE49-F238E27FC236}">
                    <a16:creationId xmlns:a16="http://schemas.microsoft.com/office/drawing/2014/main" id="{713286F5-C0D2-4DF7-A282-F93400321418}"/>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24" name="Прямоугольник 23">
              <a:extLst>
                <a:ext uri="{FF2B5EF4-FFF2-40B4-BE49-F238E27FC236}">
                  <a16:creationId xmlns:a16="http://schemas.microsoft.com/office/drawing/2014/main" id="{92B7B9F5-C114-4DA5-A9AC-3AB6C170FEC3}"/>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Exhaust Valve</a:t>
              </a:r>
              <a:r>
                <a:rPr lang="en-US" sz="970" dirty="0"/>
                <a:t> </a:t>
              </a:r>
              <a:endParaRPr lang="ru-RU" sz="970" dirty="0"/>
            </a:p>
          </p:txBody>
        </p:sp>
      </p:grpSp>
      <p:grpSp>
        <p:nvGrpSpPr>
          <p:cNvPr id="28" name="Группа 27">
            <a:extLst>
              <a:ext uri="{FF2B5EF4-FFF2-40B4-BE49-F238E27FC236}">
                <a16:creationId xmlns:a16="http://schemas.microsoft.com/office/drawing/2014/main" id="{19481BB2-8D31-4D14-94DA-32ADFDD6722A}"/>
              </a:ext>
            </a:extLst>
          </p:cNvPr>
          <p:cNvGrpSpPr/>
          <p:nvPr/>
        </p:nvGrpSpPr>
        <p:grpSpPr>
          <a:xfrm>
            <a:off x="4708238" y="805164"/>
            <a:ext cx="1745257" cy="593386"/>
            <a:chOff x="4499471" y="800646"/>
            <a:chExt cx="1800200" cy="612067"/>
          </a:xfrm>
        </p:grpSpPr>
        <p:grpSp>
          <p:nvGrpSpPr>
            <p:cNvPr id="29" name="Группа 28">
              <a:extLst>
                <a:ext uri="{FF2B5EF4-FFF2-40B4-BE49-F238E27FC236}">
                  <a16:creationId xmlns:a16="http://schemas.microsoft.com/office/drawing/2014/main" id="{7EEA0628-3A40-4EBC-866C-DD0F9D97AF76}"/>
                </a:ext>
              </a:extLst>
            </p:cNvPr>
            <p:cNvGrpSpPr/>
            <p:nvPr/>
          </p:nvGrpSpPr>
          <p:grpSpPr>
            <a:xfrm>
              <a:off x="4499471" y="800646"/>
              <a:ext cx="1800200" cy="612067"/>
              <a:chOff x="4499471" y="800646"/>
              <a:chExt cx="1800200" cy="612067"/>
            </a:xfrm>
          </p:grpSpPr>
          <p:sp>
            <p:nvSpPr>
              <p:cNvPr id="31" name="Прямоугольник 30">
                <a:extLst>
                  <a:ext uri="{FF2B5EF4-FFF2-40B4-BE49-F238E27FC236}">
                    <a16:creationId xmlns:a16="http://schemas.microsoft.com/office/drawing/2014/main" id="{DD3AB63D-8982-4D3C-8AD0-4B7E8BB9A27A}"/>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2" name="Прямоугольник 31">
                <a:extLst>
                  <a:ext uri="{FF2B5EF4-FFF2-40B4-BE49-F238E27FC236}">
                    <a16:creationId xmlns:a16="http://schemas.microsoft.com/office/drawing/2014/main" id="{6CE49B00-4E50-4F92-ABA6-8E3D470E0451}"/>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3" name="Прямоугольник 32">
                <a:extLst>
                  <a:ext uri="{FF2B5EF4-FFF2-40B4-BE49-F238E27FC236}">
                    <a16:creationId xmlns:a16="http://schemas.microsoft.com/office/drawing/2014/main" id="{C0916DAA-7007-468F-9DDE-40227D07008C}"/>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0" name="Прямоугольник 29">
              <a:extLst>
                <a:ext uri="{FF2B5EF4-FFF2-40B4-BE49-F238E27FC236}">
                  <a16:creationId xmlns:a16="http://schemas.microsoft.com/office/drawing/2014/main" id="{3183B05F-0C60-44D6-BB83-3E6A24D1648B}"/>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34" name="Группа 33">
            <a:extLst>
              <a:ext uri="{FF2B5EF4-FFF2-40B4-BE49-F238E27FC236}">
                <a16:creationId xmlns:a16="http://schemas.microsoft.com/office/drawing/2014/main" id="{D3C5FB47-0D3D-4DA7-A70F-0C16F2605C2C}"/>
              </a:ext>
            </a:extLst>
          </p:cNvPr>
          <p:cNvGrpSpPr/>
          <p:nvPr/>
        </p:nvGrpSpPr>
        <p:grpSpPr>
          <a:xfrm>
            <a:off x="8748790" y="3987483"/>
            <a:ext cx="1396205" cy="856728"/>
            <a:chOff x="8675935" y="4113014"/>
            <a:chExt cx="1440160" cy="883699"/>
          </a:xfrm>
        </p:grpSpPr>
        <p:grpSp>
          <p:nvGrpSpPr>
            <p:cNvPr id="35" name="Группа 34">
              <a:extLst>
                <a:ext uri="{FF2B5EF4-FFF2-40B4-BE49-F238E27FC236}">
                  <a16:creationId xmlns:a16="http://schemas.microsoft.com/office/drawing/2014/main" id="{52B9E167-5AC8-45CC-A6EB-B3C0EB9479D1}"/>
                </a:ext>
              </a:extLst>
            </p:cNvPr>
            <p:cNvGrpSpPr/>
            <p:nvPr/>
          </p:nvGrpSpPr>
          <p:grpSpPr>
            <a:xfrm>
              <a:off x="8675935" y="4113014"/>
              <a:ext cx="1440160" cy="883699"/>
              <a:chOff x="8683099" y="4113014"/>
              <a:chExt cx="1440160" cy="883699"/>
            </a:xfrm>
          </p:grpSpPr>
          <p:grpSp>
            <p:nvGrpSpPr>
              <p:cNvPr id="37" name="Группа 36">
                <a:extLst>
                  <a:ext uri="{FF2B5EF4-FFF2-40B4-BE49-F238E27FC236}">
                    <a16:creationId xmlns:a16="http://schemas.microsoft.com/office/drawing/2014/main" id="{5A31EF02-13AC-40B6-B6E0-CE8B9C88D3E3}"/>
                  </a:ext>
                </a:extLst>
              </p:cNvPr>
              <p:cNvGrpSpPr/>
              <p:nvPr/>
            </p:nvGrpSpPr>
            <p:grpSpPr>
              <a:xfrm>
                <a:off x="8683099" y="4113014"/>
                <a:ext cx="1440160" cy="448182"/>
                <a:chOff x="4499471" y="800646"/>
                <a:chExt cx="1440160" cy="448182"/>
              </a:xfrm>
            </p:grpSpPr>
            <p:sp>
              <p:nvSpPr>
                <p:cNvPr id="39" name="Прямоугольник 38">
                  <a:extLst>
                    <a:ext uri="{FF2B5EF4-FFF2-40B4-BE49-F238E27FC236}">
                      <a16:creationId xmlns:a16="http://schemas.microsoft.com/office/drawing/2014/main" id="{9DC65BFA-3932-41C2-878E-776200B2E4CE}"/>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0" name="Прямоугольник 39">
                  <a:extLst>
                    <a:ext uri="{FF2B5EF4-FFF2-40B4-BE49-F238E27FC236}">
                      <a16:creationId xmlns:a16="http://schemas.microsoft.com/office/drawing/2014/main" id="{1019C31C-51DE-480A-A3DF-D42AAA959EFA}"/>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8" name="Прямоугольник 37">
                <a:extLst>
                  <a:ext uri="{FF2B5EF4-FFF2-40B4-BE49-F238E27FC236}">
                    <a16:creationId xmlns:a16="http://schemas.microsoft.com/office/drawing/2014/main" id="{29456B9F-2DF0-4E84-A929-6AFEFD374A5E}"/>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36" name="Прямая соединительная линия 35">
              <a:extLst>
                <a:ext uri="{FF2B5EF4-FFF2-40B4-BE49-F238E27FC236}">
                  <a16:creationId xmlns:a16="http://schemas.microsoft.com/office/drawing/2014/main" id="{C06386D0-BD58-487A-979F-3515011D2389}"/>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Группа 40">
            <a:extLst>
              <a:ext uri="{FF2B5EF4-FFF2-40B4-BE49-F238E27FC236}">
                <a16:creationId xmlns:a16="http://schemas.microsoft.com/office/drawing/2014/main" id="{071B1B90-8953-4261-ABEF-CDE4708FB4F8}"/>
              </a:ext>
            </a:extLst>
          </p:cNvPr>
          <p:cNvGrpSpPr/>
          <p:nvPr/>
        </p:nvGrpSpPr>
        <p:grpSpPr>
          <a:xfrm>
            <a:off x="6610557" y="3446367"/>
            <a:ext cx="1745258" cy="593386"/>
            <a:chOff x="4499470" y="800646"/>
            <a:chExt cx="1800201" cy="612067"/>
          </a:xfrm>
        </p:grpSpPr>
        <p:sp>
          <p:nvSpPr>
            <p:cNvPr id="42" name="Прямоугольник 41">
              <a:extLst>
                <a:ext uri="{FF2B5EF4-FFF2-40B4-BE49-F238E27FC236}">
                  <a16:creationId xmlns:a16="http://schemas.microsoft.com/office/drawing/2014/main" id="{AF92F6E8-C31F-44FC-972A-1BA3138368E3}"/>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43" name="Прямоугольник 42">
              <a:extLst>
                <a:ext uri="{FF2B5EF4-FFF2-40B4-BE49-F238E27FC236}">
                  <a16:creationId xmlns:a16="http://schemas.microsoft.com/office/drawing/2014/main" id="{B2A96DAD-5F62-479F-9581-D898D28C4836}"/>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44" name="Группа 43">
            <a:extLst>
              <a:ext uri="{FF2B5EF4-FFF2-40B4-BE49-F238E27FC236}">
                <a16:creationId xmlns:a16="http://schemas.microsoft.com/office/drawing/2014/main" id="{36C9674F-1176-463B-A61D-5239FE3D6B52}"/>
              </a:ext>
            </a:extLst>
          </p:cNvPr>
          <p:cNvGrpSpPr/>
          <p:nvPr/>
        </p:nvGrpSpPr>
        <p:grpSpPr>
          <a:xfrm>
            <a:off x="6568294" y="3446367"/>
            <a:ext cx="1745258" cy="593386"/>
            <a:chOff x="4499470" y="800646"/>
            <a:chExt cx="1800201" cy="612067"/>
          </a:xfrm>
        </p:grpSpPr>
        <p:sp>
          <p:nvSpPr>
            <p:cNvPr id="45" name="Прямоугольник 44">
              <a:extLst>
                <a:ext uri="{FF2B5EF4-FFF2-40B4-BE49-F238E27FC236}">
                  <a16:creationId xmlns:a16="http://schemas.microsoft.com/office/drawing/2014/main" id="{82785CBF-A460-4A91-8BE0-54AD6EC9B62F}"/>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46" name="Прямоугольник 45">
              <a:extLst>
                <a:ext uri="{FF2B5EF4-FFF2-40B4-BE49-F238E27FC236}">
                  <a16:creationId xmlns:a16="http://schemas.microsoft.com/office/drawing/2014/main" id="{E40A6611-1A06-4A18-BCB0-FB719F4673CD}"/>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7" name="Oval 30">
            <a:extLst>
              <a:ext uri="{FF2B5EF4-FFF2-40B4-BE49-F238E27FC236}">
                <a16:creationId xmlns:a16="http://schemas.microsoft.com/office/drawing/2014/main" id="{43B75EE7-CE7C-44B5-8877-09BE06D8FE91}"/>
              </a:ext>
            </a:extLst>
          </p:cNvPr>
          <p:cNvSpPr/>
          <p:nvPr/>
        </p:nvSpPr>
        <p:spPr>
          <a:xfrm>
            <a:off x="8304655" y="2071109"/>
            <a:ext cx="490965" cy="47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4" name="Номер слайда 3"/>
          <p:cNvSpPr>
            <a:spLocks noGrp="1"/>
          </p:cNvSpPr>
          <p:nvPr>
            <p:ph type="sldNum" sz="quarter" idx="12"/>
          </p:nvPr>
        </p:nvSpPr>
        <p:spPr/>
        <p:txBody>
          <a:bodyPr/>
          <a:lstStyle/>
          <a:p>
            <a:fld id="{D3C2E419-5CA0-4B7A-AB48-A1EB8C9046CF}" type="slidenum">
              <a:rPr lang="ru-RU" smtClean="0"/>
              <a:t>42</a:t>
            </a:fld>
            <a:endParaRPr lang="ru-RU"/>
          </a:p>
        </p:txBody>
      </p:sp>
    </p:spTree>
    <p:extLst>
      <p:ext uri="{BB962C8B-B14F-4D97-AF65-F5344CB8AC3E}">
        <p14:creationId xmlns:p14="http://schemas.microsoft.com/office/powerpoint/2010/main" val="3485289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AE475E5E-A2BF-4FC2-9A6E-F9C9C47B96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6303" y="759850"/>
            <a:ext cx="8603825" cy="51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28F47D00-D1F0-489F-8E56-4178FF476301}"/>
              </a:ext>
            </a:extLst>
          </p:cNvPr>
          <p:cNvSpPr>
            <a:spLocks noGrp="1"/>
          </p:cNvSpPr>
          <p:nvPr>
            <p:ph type="title"/>
          </p:nvPr>
        </p:nvSpPr>
        <p:spPr>
          <a:xfrm>
            <a:off x="1696303" y="353986"/>
            <a:ext cx="9648622" cy="543834"/>
          </a:xfrm>
        </p:spPr>
        <p:txBody>
          <a:bodyPr>
            <a:normAutofit/>
          </a:bodyPr>
          <a:lstStyle/>
          <a:p>
            <a:r>
              <a:rPr lang="en-US" sz="2715"/>
              <a:t>11. </a:t>
            </a:r>
            <a:r>
              <a:rPr lang="en-US" sz="2715" dirty="0"/>
              <a:t>Drain solution</a:t>
            </a:r>
            <a:endParaRPr lang="th-TH" sz="2715" dirty="0"/>
          </a:p>
        </p:txBody>
      </p:sp>
      <p:sp>
        <p:nvSpPr>
          <p:cNvPr id="5" name="TextBox 4">
            <a:extLst>
              <a:ext uri="{FF2B5EF4-FFF2-40B4-BE49-F238E27FC236}">
                <a16:creationId xmlns:a16="http://schemas.microsoft.com/office/drawing/2014/main" id="{460DB47F-9E04-4ECB-9C10-B11418B19028}"/>
              </a:ext>
            </a:extLst>
          </p:cNvPr>
          <p:cNvSpPr txBox="1"/>
          <p:nvPr/>
        </p:nvSpPr>
        <p:spPr>
          <a:xfrm>
            <a:off x="1910212" y="6188812"/>
            <a:ext cx="5352270" cy="507145"/>
          </a:xfrm>
          <a:prstGeom prst="rect">
            <a:avLst/>
          </a:prstGeom>
          <a:noFill/>
        </p:spPr>
        <p:txBody>
          <a:bodyPr wrap="none" lIns="118191" tIns="59096" rIns="118191" bIns="59096" rtlCol="0">
            <a:spAutoFit/>
          </a:bodyPr>
          <a:lstStyle/>
          <a:p>
            <a:pPr defTabSz="590653"/>
            <a:r>
              <a:rPr lang="en-US" sz="1260"/>
              <a:t>11.1 </a:t>
            </a:r>
            <a:r>
              <a:rPr lang="en-US" sz="1260" dirty="0"/>
              <a:t>Drain the flushing water to </a:t>
            </a:r>
            <a:r>
              <a:rPr lang="en-US" sz="1260"/>
              <a:t>waste tank.</a:t>
            </a:r>
            <a:endParaRPr lang="en-US" sz="1260" dirty="0"/>
          </a:p>
          <a:p>
            <a:pPr defTabSz="590653"/>
            <a:r>
              <a:rPr lang="en-US" sz="1260"/>
              <a:t>11.2 </a:t>
            </a:r>
            <a:r>
              <a:rPr lang="en-US" sz="1260" dirty="0"/>
              <a:t>To ensure and accelerate drainage use the pressurized nitrogen </a:t>
            </a:r>
            <a:r>
              <a:rPr lang="en-US" sz="1260"/>
              <a:t>if possible.</a:t>
            </a:r>
            <a:endParaRPr lang="th-TH" sz="1260" dirty="0"/>
          </a:p>
        </p:txBody>
      </p:sp>
      <p:cxnSp>
        <p:nvCxnSpPr>
          <p:cNvPr id="6" name="Straight Connector 6">
            <a:extLst>
              <a:ext uri="{FF2B5EF4-FFF2-40B4-BE49-F238E27FC236}">
                <a16:creationId xmlns:a16="http://schemas.microsoft.com/office/drawing/2014/main" id="{378D08EB-B050-46DB-B5BC-F65B7FE0454C}"/>
              </a:ext>
            </a:extLst>
          </p:cNvPr>
          <p:cNvCxnSpPr/>
          <p:nvPr/>
        </p:nvCxnSpPr>
        <p:spPr>
          <a:xfrm>
            <a:off x="5074993" y="4770826"/>
            <a:ext cx="9345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6861B934-5FDF-419B-9AA9-3C066F42C9A0}"/>
              </a:ext>
            </a:extLst>
          </p:cNvPr>
          <p:cNvCxnSpPr/>
          <p:nvPr/>
        </p:nvCxnSpPr>
        <p:spPr>
          <a:xfrm>
            <a:off x="8895965" y="4597059"/>
            <a:ext cx="12634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3296FD08-EFE9-434B-B834-ADA982E0AE25}"/>
              </a:ext>
            </a:extLst>
          </p:cNvPr>
          <p:cNvCxnSpPr/>
          <p:nvPr/>
        </p:nvCxnSpPr>
        <p:spPr>
          <a:xfrm>
            <a:off x="2843649" y="4789152"/>
            <a:ext cx="9027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A1032706-93E8-4826-BB01-968D1EB88EF6}"/>
              </a:ext>
            </a:extLst>
          </p:cNvPr>
          <p:cNvCxnSpPr/>
          <p:nvPr/>
        </p:nvCxnSpPr>
        <p:spPr>
          <a:xfrm>
            <a:off x="8259476" y="2703491"/>
            <a:ext cx="19280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039D353A-3B6F-4170-A709-7BD3F74888E9}"/>
              </a:ext>
            </a:extLst>
          </p:cNvPr>
          <p:cNvCxnSpPr/>
          <p:nvPr/>
        </p:nvCxnSpPr>
        <p:spPr>
          <a:xfrm>
            <a:off x="2885092" y="1626382"/>
            <a:ext cx="38507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id="{6836DB81-15C7-4D6E-9F4E-19010277E229}"/>
              </a:ext>
            </a:extLst>
          </p:cNvPr>
          <p:cNvCxnSpPr/>
          <p:nvPr/>
        </p:nvCxnSpPr>
        <p:spPr>
          <a:xfrm>
            <a:off x="3703202" y="4377485"/>
            <a:ext cx="1484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FFA12C43-465C-4EE8-BD11-A4C725938AE7}"/>
              </a:ext>
            </a:extLst>
          </p:cNvPr>
          <p:cNvCxnSpPr/>
          <p:nvPr/>
        </p:nvCxnSpPr>
        <p:spPr>
          <a:xfrm>
            <a:off x="2885092" y="1620982"/>
            <a:ext cx="0" cy="312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1875B919-F5CD-42A1-942E-8A0CBD7A49EE}"/>
              </a:ext>
            </a:extLst>
          </p:cNvPr>
          <p:cNvCxnSpPr/>
          <p:nvPr/>
        </p:nvCxnSpPr>
        <p:spPr>
          <a:xfrm flipH="1">
            <a:off x="3728069" y="4348687"/>
            <a:ext cx="18327" cy="426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00743378-092A-4A93-B44B-E27BD8B12DE7}"/>
              </a:ext>
            </a:extLst>
          </p:cNvPr>
          <p:cNvCxnSpPr/>
          <p:nvPr/>
        </p:nvCxnSpPr>
        <p:spPr>
          <a:xfrm>
            <a:off x="5145348" y="4348687"/>
            <a:ext cx="0" cy="407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28EDE997-B631-493F-BEB2-3B9FF05F174D}"/>
              </a:ext>
            </a:extLst>
          </p:cNvPr>
          <p:cNvCxnSpPr/>
          <p:nvPr/>
        </p:nvCxnSpPr>
        <p:spPr>
          <a:xfrm>
            <a:off x="10220301" y="2711019"/>
            <a:ext cx="0" cy="19001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A6B6CB8C-03DE-4925-BA31-A584FDBD8A8F}"/>
              </a:ext>
            </a:extLst>
          </p:cNvPr>
          <p:cNvCxnSpPr/>
          <p:nvPr/>
        </p:nvCxnSpPr>
        <p:spPr>
          <a:xfrm>
            <a:off x="6778356" y="1598893"/>
            <a:ext cx="0" cy="256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42">
            <a:extLst>
              <a:ext uri="{FF2B5EF4-FFF2-40B4-BE49-F238E27FC236}">
                <a16:creationId xmlns:a16="http://schemas.microsoft.com/office/drawing/2014/main" id="{CE3EC322-6507-4DA8-8C4F-50903466A8B9}"/>
              </a:ext>
            </a:extLst>
          </p:cNvPr>
          <p:cNvCxnSpPr/>
          <p:nvPr/>
        </p:nvCxnSpPr>
        <p:spPr>
          <a:xfrm>
            <a:off x="6862479" y="4756427"/>
            <a:ext cx="11018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9">
            <a:extLst>
              <a:ext uri="{FF2B5EF4-FFF2-40B4-BE49-F238E27FC236}">
                <a16:creationId xmlns:a16="http://schemas.microsoft.com/office/drawing/2014/main" id="{2B10CC44-3B99-4013-9DF7-556A17B520BC}"/>
              </a:ext>
            </a:extLst>
          </p:cNvPr>
          <p:cNvSpPr/>
          <p:nvPr/>
        </p:nvSpPr>
        <p:spPr>
          <a:xfrm>
            <a:off x="1403136" y="5076140"/>
            <a:ext cx="1924177" cy="98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8191" tIns="59096" rIns="118191" bIns="59096" rtlCol="0" anchor="ctr"/>
          <a:lstStyle/>
          <a:p>
            <a:pPr algn="ctr" defTabSz="590653"/>
            <a:endParaRPr lang="th-TH" sz="2327">
              <a:solidFill>
                <a:prstClr val="white"/>
              </a:solidFill>
            </a:endParaRPr>
          </a:p>
        </p:txBody>
      </p:sp>
      <p:sp>
        <p:nvSpPr>
          <p:cNvPr id="19" name="TextBox 18">
            <a:extLst>
              <a:ext uri="{FF2B5EF4-FFF2-40B4-BE49-F238E27FC236}">
                <a16:creationId xmlns:a16="http://schemas.microsoft.com/office/drawing/2014/main" id="{2963D738-9BCB-46C8-AF82-2080CFEC1F76}"/>
              </a:ext>
            </a:extLst>
          </p:cNvPr>
          <p:cNvSpPr txBox="1"/>
          <p:nvPr/>
        </p:nvSpPr>
        <p:spPr>
          <a:xfrm>
            <a:off x="1896708" y="164933"/>
            <a:ext cx="1550424" cy="301173"/>
          </a:xfrm>
          <a:prstGeom prst="rect">
            <a:avLst/>
          </a:prstGeom>
          <a:noFill/>
        </p:spPr>
        <p:txBody>
          <a:bodyPr wrap="none" rtlCol="0">
            <a:spAutoFit/>
          </a:bodyPr>
          <a:lstStyle/>
          <a:p>
            <a:pPr defTabSz="886093"/>
            <a:r>
              <a:rPr lang="en-US" sz="1357" b="1" dirty="0">
                <a:solidFill>
                  <a:srgbClr val="92D050"/>
                </a:solidFill>
              </a:rPr>
              <a:t>Operating guideline</a:t>
            </a:r>
            <a:endParaRPr lang="th-TH" sz="1357" b="1" dirty="0">
              <a:solidFill>
                <a:srgbClr val="92D050"/>
              </a:solidFill>
            </a:endParaRPr>
          </a:p>
        </p:txBody>
      </p:sp>
      <p:grpSp>
        <p:nvGrpSpPr>
          <p:cNvPr id="21" name="Группа 20">
            <a:extLst>
              <a:ext uri="{FF2B5EF4-FFF2-40B4-BE49-F238E27FC236}">
                <a16:creationId xmlns:a16="http://schemas.microsoft.com/office/drawing/2014/main" id="{C01767DB-8474-4430-B377-1F54D61DEC53}"/>
              </a:ext>
            </a:extLst>
          </p:cNvPr>
          <p:cNvGrpSpPr/>
          <p:nvPr/>
        </p:nvGrpSpPr>
        <p:grpSpPr>
          <a:xfrm>
            <a:off x="4699794" y="776210"/>
            <a:ext cx="1745257" cy="593386"/>
            <a:chOff x="4499471" y="800646"/>
            <a:chExt cx="1800200" cy="612067"/>
          </a:xfrm>
        </p:grpSpPr>
        <p:grpSp>
          <p:nvGrpSpPr>
            <p:cNvPr id="22" name="Группа 21">
              <a:extLst>
                <a:ext uri="{FF2B5EF4-FFF2-40B4-BE49-F238E27FC236}">
                  <a16:creationId xmlns:a16="http://schemas.microsoft.com/office/drawing/2014/main" id="{51B859B7-5890-40E6-8CEC-D09F754B34DF}"/>
                </a:ext>
              </a:extLst>
            </p:cNvPr>
            <p:cNvGrpSpPr/>
            <p:nvPr/>
          </p:nvGrpSpPr>
          <p:grpSpPr>
            <a:xfrm>
              <a:off x="4499471" y="800646"/>
              <a:ext cx="1800200" cy="612067"/>
              <a:chOff x="4499471" y="800646"/>
              <a:chExt cx="1800200" cy="612067"/>
            </a:xfrm>
          </p:grpSpPr>
          <p:sp>
            <p:nvSpPr>
              <p:cNvPr id="24" name="Прямоугольник 23">
                <a:extLst>
                  <a:ext uri="{FF2B5EF4-FFF2-40B4-BE49-F238E27FC236}">
                    <a16:creationId xmlns:a16="http://schemas.microsoft.com/office/drawing/2014/main" id="{E47748C2-E461-45FC-B8A6-4AFD52063F21}"/>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25" name="Прямоугольник 24">
                <a:extLst>
                  <a:ext uri="{FF2B5EF4-FFF2-40B4-BE49-F238E27FC236}">
                    <a16:creationId xmlns:a16="http://schemas.microsoft.com/office/drawing/2014/main" id="{20C31D1A-9D7C-491A-9D87-B6FCC79ECD38}"/>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26" name="Прямоугольник 25">
                <a:extLst>
                  <a:ext uri="{FF2B5EF4-FFF2-40B4-BE49-F238E27FC236}">
                    <a16:creationId xmlns:a16="http://schemas.microsoft.com/office/drawing/2014/main" id="{A3E7C6E9-C6C8-4ED0-8B4E-AD053E011393}"/>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23" name="Прямоугольник 22">
              <a:extLst>
                <a:ext uri="{FF2B5EF4-FFF2-40B4-BE49-F238E27FC236}">
                  <a16:creationId xmlns:a16="http://schemas.microsoft.com/office/drawing/2014/main" id="{21AC075A-5F7C-4D23-852C-3CD8A22C6144}"/>
                </a:ext>
              </a:extLst>
            </p:cNvPr>
            <p:cNvSpPr/>
            <p:nvPr/>
          </p:nvSpPr>
          <p:spPr>
            <a:xfrm>
              <a:off x="4715495" y="884193"/>
              <a:ext cx="1008112" cy="3101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66" dirty="0"/>
                <a:t>Air Relief Valve</a:t>
              </a:r>
              <a:r>
                <a:rPr lang="en-US" sz="970" dirty="0"/>
                <a:t> </a:t>
              </a:r>
              <a:endParaRPr lang="ru-RU" sz="970" dirty="0"/>
            </a:p>
          </p:txBody>
        </p:sp>
      </p:grpSp>
      <p:grpSp>
        <p:nvGrpSpPr>
          <p:cNvPr id="27" name="Группа 26">
            <a:extLst>
              <a:ext uri="{FF2B5EF4-FFF2-40B4-BE49-F238E27FC236}">
                <a16:creationId xmlns:a16="http://schemas.microsoft.com/office/drawing/2014/main" id="{80A05EEA-460E-4409-B203-0819536933A6}"/>
              </a:ext>
            </a:extLst>
          </p:cNvPr>
          <p:cNvGrpSpPr/>
          <p:nvPr/>
        </p:nvGrpSpPr>
        <p:grpSpPr>
          <a:xfrm>
            <a:off x="8748790" y="3987483"/>
            <a:ext cx="1396205" cy="856728"/>
            <a:chOff x="8675935" y="4113014"/>
            <a:chExt cx="1440160" cy="883699"/>
          </a:xfrm>
        </p:grpSpPr>
        <p:grpSp>
          <p:nvGrpSpPr>
            <p:cNvPr id="28" name="Группа 27">
              <a:extLst>
                <a:ext uri="{FF2B5EF4-FFF2-40B4-BE49-F238E27FC236}">
                  <a16:creationId xmlns:a16="http://schemas.microsoft.com/office/drawing/2014/main" id="{C7DA4DD5-8849-4C70-9867-4F0D0704D316}"/>
                </a:ext>
              </a:extLst>
            </p:cNvPr>
            <p:cNvGrpSpPr/>
            <p:nvPr/>
          </p:nvGrpSpPr>
          <p:grpSpPr>
            <a:xfrm>
              <a:off x="8675935" y="4113014"/>
              <a:ext cx="1440160" cy="883699"/>
              <a:chOff x="8683099" y="4113014"/>
              <a:chExt cx="1440160" cy="883699"/>
            </a:xfrm>
          </p:grpSpPr>
          <p:grpSp>
            <p:nvGrpSpPr>
              <p:cNvPr id="30" name="Группа 29">
                <a:extLst>
                  <a:ext uri="{FF2B5EF4-FFF2-40B4-BE49-F238E27FC236}">
                    <a16:creationId xmlns:a16="http://schemas.microsoft.com/office/drawing/2014/main" id="{B34A077C-1C55-42E1-AC3A-B3C6CC3EC08A}"/>
                  </a:ext>
                </a:extLst>
              </p:cNvPr>
              <p:cNvGrpSpPr/>
              <p:nvPr/>
            </p:nvGrpSpPr>
            <p:grpSpPr>
              <a:xfrm>
                <a:off x="8683099" y="4113014"/>
                <a:ext cx="1440160" cy="448182"/>
                <a:chOff x="4499471" y="800646"/>
                <a:chExt cx="1440160" cy="448182"/>
              </a:xfrm>
            </p:grpSpPr>
            <p:sp>
              <p:nvSpPr>
                <p:cNvPr id="32" name="Прямоугольник 31">
                  <a:extLst>
                    <a:ext uri="{FF2B5EF4-FFF2-40B4-BE49-F238E27FC236}">
                      <a16:creationId xmlns:a16="http://schemas.microsoft.com/office/drawing/2014/main" id="{AD0ED8C3-A46A-4F1E-ACDD-7A264D5FCC60}"/>
                    </a:ext>
                  </a:extLst>
                </p:cNvPr>
                <p:cNvSpPr/>
                <p:nvPr/>
              </p:nvSpPr>
              <p:spPr>
                <a:xfrm>
                  <a:off x="4499471" y="800646"/>
                  <a:ext cx="1224136"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3" name="Прямоугольник 32">
                  <a:extLst>
                    <a:ext uri="{FF2B5EF4-FFF2-40B4-BE49-F238E27FC236}">
                      <a16:creationId xmlns:a16="http://schemas.microsoft.com/office/drawing/2014/main" id="{B110EA91-15F7-46A5-88AB-4DB424C2420E}"/>
                    </a:ext>
                  </a:extLst>
                </p:cNvPr>
                <p:cNvSpPr/>
                <p:nvPr/>
              </p:nvSpPr>
              <p:spPr>
                <a:xfrm>
                  <a:off x="5435575" y="884193"/>
                  <a:ext cx="504056" cy="1324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31" name="Прямоугольник 30">
                <a:extLst>
                  <a:ext uri="{FF2B5EF4-FFF2-40B4-BE49-F238E27FC236}">
                    <a16:creationId xmlns:a16="http://schemas.microsoft.com/office/drawing/2014/main" id="{ED448BA5-19F5-4EFA-99B2-D997E20339B0}"/>
                  </a:ext>
                </a:extLst>
              </p:cNvPr>
              <p:cNvSpPr/>
              <p:nvPr/>
            </p:nvSpPr>
            <p:spPr>
              <a:xfrm>
                <a:off x="9111565" y="4632078"/>
                <a:ext cx="507638" cy="364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970" dirty="0"/>
              </a:p>
            </p:txBody>
          </p:sp>
        </p:grpSp>
        <p:cxnSp>
          <p:nvCxnSpPr>
            <p:cNvPr id="29" name="Прямая соединительная линия 28">
              <a:extLst>
                <a:ext uri="{FF2B5EF4-FFF2-40B4-BE49-F238E27FC236}">
                  <a16:creationId xmlns:a16="http://schemas.microsoft.com/office/drawing/2014/main" id="{228ADD38-5C1E-4C98-AC9A-5FEB2EB4435E}"/>
                </a:ext>
              </a:extLst>
            </p:cNvPr>
            <p:cNvCxnSpPr>
              <a:cxnSpLocks/>
            </p:cNvCxnSpPr>
            <p:nvPr/>
          </p:nvCxnSpPr>
          <p:spPr>
            <a:xfrm>
              <a:off x="9103221" y="4739655"/>
              <a:ext cx="51360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Группа 33">
            <a:extLst>
              <a:ext uri="{FF2B5EF4-FFF2-40B4-BE49-F238E27FC236}">
                <a16:creationId xmlns:a16="http://schemas.microsoft.com/office/drawing/2014/main" id="{9E53BF2B-1BAA-4B13-9B0F-063E12DE6869}"/>
              </a:ext>
            </a:extLst>
          </p:cNvPr>
          <p:cNvGrpSpPr/>
          <p:nvPr/>
        </p:nvGrpSpPr>
        <p:grpSpPr>
          <a:xfrm>
            <a:off x="6610557" y="3446367"/>
            <a:ext cx="1745258" cy="593386"/>
            <a:chOff x="4499470" y="800646"/>
            <a:chExt cx="1800201" cy="612067"/>
          </a:xfrm>
        </p:grpSpPr>
        <p:sp>
          <p:nvSpPr>
            <p:cNvPr id="35" name="Прямоугольник 34">
              <a:extLst>
                <a:ext uri="{FF2B5EF4-FFF2-40B4-BE49-F238E27FC236}">
                  <a16:creationId xmlns:a16="http://schemas.microsoft.com/office/drawing/2014/main" id="{4E3FE410-C5C7-43E8-B37F-0333DAFA6A45}"/>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sp>
          <p:nvSpPr>
            <p:cNvPr id="36" name="Прямоугольник 35">
              <a:extLst>
                <a:ext uri="{FF2B5EF4-FFF2-40B4-BE49-F238E27FC236}">
                  <a16:creationId xmlns:a16="http://schemas.microsoft.com/office/drawing/2014/main" id="{79B1AB68-BC1B-478D-AEF8-570587DE3520}"/>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grpSp>
        <p:nvGrpSpPr>
          <p:cNvPr id="37" name="Группа 36">
            <a:extLst>
              <a:ext uri="{FF2B5EF4-FFF2-40B4-BE49-F238E27FC236}">
                <a16:creationId xmlns:a16="http://schemas.microsoft.com/office/drawing/2014/main" id="{2893A478-5840-4EE5-9DE3-A500ACA66A6C}"/>
              </a:ext>
            </a:extLst>
          </p:cNvPr>
          <p:cNvGrpSpPr/>
          <p:nvPr/>
        </p:nvGrpSpPr>
        <p:grpSpPr>
          <a:xfrm>
            <a:off x="6568294" y="3446367"/>
            <a:ext cx="1745258" cy="593386"/>
            <a:chOff x="4499470" y="800646"/>
            <a:chExt cx="1800201" cy="612067"/>
          </a:xfrm>
        </p:grpSpPr>
        <p:sp>
          <p:nvSpPr>
            <p:cNvPr id="38" name="Прямоугольник 37">
              <a:extLst>
                <a:ext uri="{FF2B5EF4-FFF2-40B4-BE49-F238E27FC236}">
                  <a16:creationId xmlns:a16="http://schemas.microsoft.com/office/drawing/2014/main" id="{D5DB95CD-41B8-4E78-87DB-5E8A54F31C3F}"/>
                </a:ext>
              </a:extLst>
            </p:cNvPr>
            <p:cNvSpPr/>
            <p:nvPr/>
          </p:nvSpPr>
          <p:spPr>
            <a:xfrm>
              <a:off x="4499470" y="800646"/>
              <a:ext cx="1674927" cy="448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7" dirty="0"/>
                <a:t>Atmospheric Valve</a:t>
              </a:r>
              <a:endParaRPr lang="ru-RU" sz="1357" dirty="0"/>
            </a:p>
          </p:txBody>
        </p:sp>
        <p:sp>
          <p:nvSpPr>
            <p:cNvPr id="39" name="Прямоугольник 38">
              <a:extLst>
                <a:ext uri="{FF2B5EF4-FFF2-40B4-BE49-F238E27FC236}">
                  <a16:creationId xmlns:a16="http://schemas.microsoft.com/office/drawing/2014/main" id="{415A9A94-94B9-4F22-B013-904A38745153}"/>
                </a:ext>
              </a:extLst>
            </p:cNvPr>
            <p:cNvSpPr/>
            <p:nvPr/>
          </p:nvSpPr>
          <p:spPr>
            <a:xfrm>
              <a:off x="5939631" y="1248828"/>
              <a:ext cx="360040" cy="1638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745"/>
            </a:p>
          </p:txBody>
        </p:sp>
      </p:grpSp>
      <p:sp>
        <p:nvSpPr>
          <p:cNvPr id="4" name="Номер слайда 3"/>
          <p:cNvSpPr>
            <a:spLocks noGrp="1"/>
          </p:cNvSpPr>
          <p:nvPr>
            <p:ph type="sldNum" sz="quarter" idx="12"/>
          </p:nvPr>
        </p:nvSpPr>
        <p:spPr/>
        <p:txBody>
          <a:bodyPr/>
          <a:lstStyle/>
          <a:p>
            <a:fld id="{D3C2E419-5CA0-4B7A-AB48-A1EB8C9046CF}" type="slidenum">
              <a:rPr lang="ru-RU" smtClean="0"/>
              <a:t>43</a:t>
            </a:fld>
            <a:endParaRPr lang="ru-RU"/>
          </a:p>
        </p:txBody>
      </p:sp>
    </p:spTree>
    <p:extLst>
      <p:ext uri="{BB962C8B-B14F-4D97-AF65-F5344CB8AC3E}">
        <p14:creationId xmlns:p14="http://schemas.microsoft.com/office/powerpoint/2010/main" val="470812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828400-5C8A-4213-9086-0CB19B4143EE}"/>
              </a:ext>
            </a:extLst>
          </p:cNvPr>
          <p:cNvSpPr>
            <a:spLocks noGrp="1"/>
          </p:cNvSpPr>
          <p:nvPr>
            <p:ph type="title"/>
          </p:nvPr>
        </p:nvSpPr>
        <p:spPr>
          <a:xfrm>
            <a:off x="640554" y="205057"/>
            <a:ext cx="9468000" cy="332399"/>
          </a:xfrm>
        </p:spPr>
        <p:txBody>
          <a:bodyPr/>
          <a:lstStyle/>
          <a:p>
            <a:r>
              <a:rPr lang="en-US" sz="2400" dirty="0"/>
              <a:t>Roadmap</a:t>
            </a:r>
          </a:p>
        </p:txBody>
      </p:sp>
      <p:sp>
        <p:nvSpPr>
          <p:cNvPr id="10" name="TextBox 9">
            <a:extLst>
              <a:ext uri="{FF2B5EF4-FFF2-40B4-BE49-F238E27FC236}">
                <a16:creationId xmlns:a16="http://schemas.microsoft.com/office/drawing/2014/main" id="{9C8C9E1D-47E5-49AF-8917-82D15DA69C7C}"/>
              </a:ext>
            </a:extLst>
          </p:cNvPr>
          <p:cNvSpPr txBox="1"/>
          <p:nvPr/>
        </p:nvSpPr>
        <p:spPr>
          <a:xfrm>
            <a:off x="636398" y="6524041"/>
            <a:ext cx="9932386" cy="246221"/>
          </a:xfrm>
          <a:prstGeom prst="rect">
            <a:avLst/>
          </a:prstGeom>
          <a:noFill/>
        </p:spPr>
        <p:txBody>
          <a:bodyPr wrap="square" lIns="0" tIns="0" rIns="0" bIns="0" rtlCol="0">
            <a:spAutoFit/>
          </a:bodyPr>
          <a:lstStyle/>
          <a:p>
            <a:pPr lvl="0"/>
            <a:r>
              <a:rPr lang="en" sz="800" dirty="0"/>
              <a:t>This presentation may contain privileged and/or confidential information, and is intended to be received only by persons entitled to receive </a:t>
            </a:r>
            <a:r>
              <a:rPr lang="en" sz="800"/>
              <a:t>such information. </a:t>
            </a:r>
            <a:r>
              <a:rPr lang="en" sz="800" dirty="0"/>
              <a:t>If you have received this presentation in error, </a:t>
            </a:r>
            <a:br>
              <a:rPr lang="ru-RU" sz="800" dirty="0"/>
            </a:br>
            <a:r>
              <a:rPr lang="en" sz="800" dirty="0"/>
              <a:t>please notify the </a:t>
            </a:r>
            <a:r>
              <a:rPr lang="en" sz="800"/>
              <a:t>sender immediately</a:t>
            </a:r>
            <a:r>
              <a:rPr lang="ru-RU" sz="800"/>
              <a:t>.</a:t>
            </a:r>
            <a:r>
              <a:rPr lang="en" sz="800"/>
              <a:t> </a:t>
            </a:r>
            <a:r>
              <a:rPr lang="en" sz="800" dirty="0"/>
              <a:t>Please delete it and all attachments from any servers, hard drives or any </a:t>
            </a:r>
            <a:r>
              <a:rPr lang="en" sz="800"/>
              <a:t>other media. </a:t>
            </a:r>
            <a:r>
              <a:rPr lang="en" sz="800" dirty="0"/>
              <a:t>Other use of this presentation by you is </a:t>
            </a:r>
            <a:r>
              <a:rPr lang="en" sz="800"/>
              <a:t>strictly prohibited</a:t>
            </a:r>
            <a:r>
              <a:rPr lang="ru-RU" sz="800"/>
              <a:t>.</a:t>
            </a:r>
            <a:endParaRPr lang="en" sz="800" dirty="0"/>
          </a:p>
        </p:txBody>
      </p:sp>
      <p:sp>
        <p:nvSpPr>
          <p:cNvPr id="24" name="Прямоугольник 23">
            <a:extLst>
              <a:ext uri="{FF2B5EF4-FFF2-40B4-BE49-F238E27FC236}">
                <a16:creationId xmlns:a16="http://schemas.microsoft.com/office/drawing/2014/main" id="{306700CD-2642-48DB-9F06-4ABF2F7F3910}"/>
              </a:ext>
            </a:extLst>
          </p:cNvPr>
          <p:cNvSpPr/>
          <p:nvPr/>
        </p:nvSpPr>
        <p:spPr>
          <a:xfrm>
            <a:off x="348942" y="2397948"/>
            <a:ext cx="7513013" cy="2339102"/>
          </a:xfrm>
          <a:prstGeom prst="rect">
            <a:avLst/>
          </a:prstGeom>
        </p:spPr>
        <p:txBody>
          <a:bodyPr wrap="square">
            <a:spAutoFit/>
          </a:bodyPr>
          <a:lstStyle/>
          <a:p>
            <a:pPr marL="342900" indent="-342900">
              <a:buFont typeface="+mj-lt"/>
              <a:buAutoNum type="arabicPeriod"/>
              <a:defRPr/>
            </a:pPr>
            <a:r>
              <a:rPr lang="en-US" b="1" dirty="0">
                <a:solidFill>
                  <a:schemeClr val="tx1">
                    <a:lumMod val="75000"/>
                  </a:schemeClr>
                </a:solidFill>
                <a:latin typeface="Roboto"/>
              </a:rPr>
              <a:t>Fouling Samples Analysis in </a:t>
            </a:r>
            <a:r>
              <a:rPr lang="en-US" b="1">
                <a:solidFill>
                  <a:schemeClr val="tx1">
                    <a:lumMod val="75000"/>
                  </a:schemeClr>
                </a:solidFill>
                <a:latin typeface="Roboto"/>
              </a:rPr>
              <a:t>Angara lab. </a:t>
            </a:r>
            <a:r>
              <a:rPr lang="en-US" b="1" dirty="0">
                <a:solidFill>
                  <a:schemeClr val="tx1">
                    <a:lumMod val="75000"/>
                  </a:schemeClr>
                </a:solidFill>
                <a:latin typeface="Roboto"/>
              </a:rPr>
              <a:t>Efficiency and Corrosion tests</a:t>
            </a:r>
            <a:endParaRPr lang="ru-RU" b="1" dirty="0">
              <a:solidFill>
                <a:schemeClr val="tx1">
                  <a:lumMod val="75000"/>
                </a:schemeClr>
              </a:solidFill>
              <a:latin typeface="Roboto"/>
            </a:endParaRPr>
          </a:p>
          <a:p>
            <a:pPr marL="342900" indent="-342900">
              <a:spcBef>
                <a:spcPts val="600"/>
              </a:spcBef>
              <a:buFont typeface="+mj-lt"/>
              <a:buAutoNum type="arabicPeriod"/>
              <a:defRPr/>
            </a:pPr>
            <a:r>
              <a:rPr lang="en-US" b="1" dirty="0" err="1">
                <a:solidFill>
                  <a:schemeClr val="tx1">
                    <a:lumMod val="75000"/>
                  </a:schemeClr>
                </a:solidFill>
                <a:latin typeface="Roboto"/>
              </a:rPr>
              <a:t>AlfaPEROX</a:t>
            </a:r>
            <a:r>
              <a:rPr lang="en-US" b="1" dirty="0">
                <a:solidFill>
                  <a:schemeClr val="tx1">
                    <a:lumMod val="75000"/>
                  </a:schemeClr>
                </a:solidFill>
                <a:latin typeface="Roboto"/>
              </a:rPr>
              <a:t> on-site trial</a:t>
            </a:r>
            <a:endParaRPr lang="ru-RU" dirty="0">
              <a:solidFill>
                <a:schemeClr val="tx1">
                  <a:lumMod val="75000"/>
                </a:schemeClr>
              </a:solidFill>
              <a:latin typeface="Roboto"/>
            </a:endParaRPr>
          </a:p>
          <a:p>
            <a:pPr marL="342900" indent="-342900">
              <a:spcBef>
                <a:spcPts val="600"/>
              </a:spcBef>
              <a:buFont typeface="+mj-lt"/>
              <a:buAutoNum type="arabicPeriod"/>
              <a:defRPr/>
            </a:pPr>
            <a:r>
              <a:rPr lang="en-US" b="1" dirty="0">
                <a:solidFill>
                  <a:schemeClr val="tx1">
                    <a:lumMod val="75000"/>
                  </a:schemeClr>
                </a:solidFill>
                <a:latin typeface="Roboto"/>
              </a:rPr>
              <a:t>Data availability and sensors installation check </a:t>
            </a:r>
          </a:p>
          <a:p>
            <a:pPr marL="342900" indent="-342900">
              <a:spcBef>
                <a:spcPts val="600"/>
              </a:spcBef>
              <a:buFont typeface="+mj-lt"/>
              <a:buAutoNum type="arabicPeriod"/>
              <a:defRPr/>
            </a:pPr>
            <a:r>
              <a:rPr lang="en-US" b="1" dirty="0">
                <a:solidFill>
                  <a:schemeClr val="tx1">
                    <a:lumMod val="75000"/>
                  </a:schemeClr>
                </a:solidFill>
                <a:latin typeface="Roboto"/>
              </a:rPr>
              <a:t>Cognitive Cleaning model finetuning</a:t>
            </a:r>
          </a:p>
          <a:p>
            <a:pPr marL="342900" indent="-342900">
              <a:spcBef>
                <a:spcPts val="600"/>
              </a:spcBef>
              <a:buFont typeface="+mj-lt"/>
              <a:buAutoNum type="arabicPeriod"/>
              <a:defRPr/>
            </a:pPr>
            <a:r>
              <a:rPr lang="en-US" b="1" dirty="0">
                <a:solidFill>
                  <a:schemeClr val="tx1">
                    <a:lumMod val="75000"/>
                  </a:schemeClr>
                </a:solidFill>
                <a:latin typeface="Roboto"/>
              </a:rPr>
              <a:t>One-year Cognitive Cleaning Trial</a:t>
            </a:r>
            <a:endParaRPr lang="ru-RU" dirty="0">
              <a:solidFill>
                <a:schemeClr val="tx1">
                  <a:lumMod val="75000"/>
                </a:schemeClr>
              </a:solidFill>
              <a:latin typeface="Roboto"/>
            </a:endParaRPr>
          </a:p>
          <a:p>
            <a:pPr marL="342900" indent="-342900">
              <a:buFont typeface="+mj-lt"/>
              <a:buAutoNum type="arabicPeriod"/>
              <a:defRPr/>
            </a:pPr>
            <a:endParaRPr lang="en-US" b="1" dirty="0">
              <a:solidFill>
                <a:schemeClr val="tx1">
                  <a:lumMod val="75000"/>
                </a:schemeClr>
              </a:solidFill>
              <a:latin typeface="Roboto"/>
            </a:endParaRPr>
          </a:p>
        </p:txBody>
      </p:sp>
      <p:pic>
        <p:nvPicPr>
          <p:cNvPr id="20" name="Рисунок 19">
            <a:extLst>
              <a:ext uri="{FF2B5EF4-FFF2-40B4-BE49-F238E27FC236}">
                <a16:creationId xmlns:a16="http://schemas.microsoft.com/office/drawing/2014/main" id="{9FA647D6-0D3E-4A4B-9144-A9782F98D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0064" y="1149114"/>
            <a:ext cx="4096979" cy="5299261"/>
          </a:xfrm>
          <a:prstGeom prst="rect">
            <a:avLst/>
          </a:prstGeom>
        </p:spPr>
      </p:pic>
      <p:sp>
        <p:nvSpPr>
          <p:cNvPr id="37" name="TextBox 36">
            <a:extLst>
              <a:ext uri="{FF2B5EF4-FFF2-40B4-BE49-F238E27FC236}">
                <a16:creationId xmlns:a16="http://schemas.microsoft.com/office/drawing/2014/main" id="{9F5F2BD6-2614-44D7-B651-DDA3CBE9AFBB}"/>
              </a:ext>
            </a:extLst>
          </p:cNvPr>
          <p:cNvSpPr txBox="1"/>
          <p:nvPr/>
        </p:nvSpPr>
        <p:spPr>
          <a:xfrm>
            <a:off x="8764923" y="820454"/>
            <a:ext cx="2637389" cy="338554"/>
          </a:xfrm>
          <a:prstGeom prst="rect">
            <a:avLst/>
          </a:prstGeom>
          <a:noFill/>
        </p:spPr>
        <p:txBody>
          <a:bodyPr wrap="none" lIns="0" tIns="0" rIns="0" bIns="0" rtlCol="0">
            <a:spAutoFit/>
          </a:bodyPr>
          <a:lstStyle/>
          <a:p>
            <a:pPr>
              <a:spcAft>
                <a:spcPts val="600"/>
              </a:spcAft>
            </a:pPr>
            <a:r>
              <a:rPr lang="en-US" sz="2200" b="1" dirty="0">
                <a:solidFill>
                  <a:srgbClr val="007BB7"/>
                </a:solidFill>
                <a:latin typeface="Roboto" panose="02000000000000000000" pitchFamily="2" charset="0"/>
                <a:ea typeface="Roboto" panose="02000000000000000000" pitchFamily="2" charset="0"/>
              </a:rPr>
              <a:t>Creating Real Value</a:t>
            </a:r>
          </a:p>
        </p:txBody>
      </p:sp>
      <p:sp>
        <p:nvSpPr>
          <p:cNvPr id="3" name="TextBox 2"/>
          <p:cNvSpPr txBox="1"/>
          <p:nvPr/>
        </p:nvSpPr>
        <p:spPr>
          <a:xfrm>
            <a:off x="6966283" y="2470140"/>
            <a:ext cx="511358" cy="246221"/>
          </a:xfrm>
          <a:prstGeom prst="rect">
            <a:avLst/>
          </a:prstGeom>
          <a:noFill/>
        </p:spPr>
        <p:txBody>
          <a:bodyPr wrap="none" lIns="0" tIns="0" rIns="0" bIns="0" rtlCol="0">
            <a:spAutoFit/>
          </a:bodyPr>
          <a:lstStyle/>
          <a:p>
            <a:pPr algn="l">
              <a:spcAft>
                <a:spcPts val="600"/>
              </a:spcAft>
            </a:pPr>
            <a:r>
              <a:rPr lang="en-US" sz="1600" b="1" dirty="0">
                <a:solidFill>
                  <a:srgbClr val="00B050"/>
                </a:solidFill>
              </a:rPr>
              <a:t>Done</a:t>
            </a:r>
            <a:endParaRPr lang="ru-RU" sz="1600" b="1" dirty="0" err="1">
              <a:solidFill>
                <a:srgbClr val="00B050"/>
              </a:solidFill>
            </a:endParaRPr>
          </a:p>
        </p:txBody>
      </p:sp>
      <p:sp>
        <p:nvSpPr>
          <p:cNvPr id="4" name="Номер слайда 3"/>
          <p:cNvSpPr>
            <a:spLocks noGrp="1"/>
          </p:cNvSpPr>
          <p:nvPr>
            <p:ph type="sldNum" sz="quarter" idx="10"/>
          </p:nvPr>
        </p:nvSpPr>
        <p:spPr/>
        <p:txBody>
          <a:bodyPr/>
          <a:lstStyle/>
          <a:p>
            <a:fld id="{BEBBE1A4-B8D4-4FCD-8EBF-3AF890B45536}" type="slidenum">
              <a:rPr lang="ru-RU" smtClean="0">
                <a:solidFill>
                  <a:srgbClr val="007BB7"/>
                </a:solidFill>
              </a:rPr>
              <a:pPr/>
              <a:t>44</a:t>
            </a:fld>
            <a:endParaRPr lang="ru-RU">
              <a:solidFill>
                <a:srgbClr val="007BB7"/>
              </a:solidFill>
            </a:endParaRPr>
          </a:p>
        </p:txBody>
      </p:sp>
    </p:spTree>
    <p:extLst>
      <p:ext uri="{BB962C8B-B14F-4D97-AF65-F5344CB8AC3E}">
        <p14:creationId xmlns:p14="http://schemas.microsoft.com/office/powerpoint/2010/main" val="318680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9"/>
          <p:cNvPicPr>
            <a:picLocks noChangeAspect="1"/>
          </p:cNvPicPr>
          <p:nvPr/>
        </p:nvPicPr>
        <p:blipFill rotWithShape="1">
          <a:blip r:embed="rId3"/>
          <a:srcRect l="1573" t="730" r="8772" b="1983"/>
          <a:stretch/>
        </p:blipFill>
        <p:spPr>
          <a:xfrm>
            <a:off x="-7374" y="-29498"/>
            <a:ext cx="12208308" cy="6887497"/>
          </a:xfrm>
          <a:prstGeom prst="rect">
            <a:avLst/>
          </a:prstGeom>
        </p:spPr>
      </p:pic>
      <p:sp>
        <p:nvSpPr>
          <p:cNvPr id="18" name="Номер слайда 53">
            <a:extLst>
              <a:ext uri="{FF2B5EF4-FFF2-40B4-BE49-F238E27FC236}">
                <a16:creationId xmlns:a16="http://schemas.microsoft.com/office/drawing/2014/main" id="{D6C48A10-D898-A245-8C30-78651A707A8E}"/>
              </a:ext>
            </a:extLst>
          </p:cNvPr>
          <p:cNvSpPr>
            <a:spLocks noGrp="1"/>
          </p:cNvSpPr>
          <p:nvPr>
            <p:ph type="sldNum" sz="quarter" idx="10"/>
          </p:nvPr>
        </p:nvSpPr>
        <p:spPr/>
        <p:txBody>
          <a:bodyPr/>
          <a:lstStyle/>
          <a:p>
            <a:fld id="{BEBBE1A4-B8D4-4FCD-8EBF-3AF890B45536}" type="slidenum">
              <a:rPr lang="ru-RU" smtClean="0">
                <a:solidFill>
                  <a:schemeClr val="bg1"/>
                </a:solidFill>
              </a:rPr>
              <a:pPr/>
              <a:t>5</a:t>
            </a:fld>
            <a:endParaRPr lang="ru-RU" dirty="0">
              <a:solidFill>
                <a:schemeClr val="bg1"/>
              </a:solidFill>
            </a:endParaRPr>
          </a:p>
        </p:txBody>
      </p:sp>
      <p:grpSp>
        <p:nvGrpSpPr>
          <p:cNvPr id="15" name="Группа 14">
            <a:extLst>
              <a:ext uri="{FF2B5EF4-FFF2-40B4-BE49-F238E27FC236}">
                <a16:creationId xmlns:a16="http://schemas.microsoft.com/office/drawing/2014/main" id="{B1427E0E-EF9D-D14D-A679-6F93B3971758}"/>
              </a:ext>
            </a:extLst>
          </p:cNvPr>
          <p:cNvGrpSpPr/>
          <p:nvPr/>
        </p:nvGrpSpPr>
        <p:grpSpPr>
          <a:xfrm>
            <a:off x="414983" y="4921987"/>
            <a:ext cx="11362033" cy="1060496"/>
            <a:chOff x="-7374" y="5015061"/>
            <a:chExt cx="12199374" cy="1060496"/>
          </a:xfrm>
        </p:grpSpPr>
        <p:sp>
          <p:nvSpPr>
            <p:cNvPr id="14" name="Прямоугольник 13">
              <a:extLst>
                <a:ext uri="{FF2B5EF4-FFF2-40B4-BE49-F238E27FC236}">
                  <a16:creationId xmlns:a16="http://schemas.microsoft.com/office/drawing/2014/main" id="{3577DB24-6E4D-1042-ABA9-93735B4918E8}"/>
                </a:ext>
              </a:extLst>
            </p:cNvPr>
            <p:cNvSpPr/>
            <p:nvPr/>
          </p:nvSpPr>
          <p:spPr>
            <a:xfrm>
              <a:off x="-7374" y="5015061"/>
              <a:ext cx="12199374" cy="1060496"/>
            </a:xfrm>
            <a:prstGeom prst="rect">
              <a:avLst/>
            </a:prstGeom>
            <a:gradFill>
              <a:gsLst>
                <a:gs pos="52000">
                  <a:schemeClr val="bg2">
                    <a:alpha val="60000"/>
                  </a:schemeClr>
                </a:gs>
                <a:gs pos="0">
                  <a:schemeClr val="bg2">
                    <a:alpha val="0"/>
                  </a:schemeClr>
                </a:gs>
                <a:gs pos="100000">
                  <a:schemeClr val="bg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p>
          </p:txBody>
        </p:sp>
        <p:sp>
          <p:nvSpPr>
            <p:cNvPr id="16" name="Прямоугольник 15">
              <a:extLst>
                <a:ext uri="{FF2B5EF4-FFF2-40B4-BE49-F238E27FC236}">
                  <a16:creationId xmlns:a16="http://schemas.microsoft.com/office/drawing/2014/main" id="{0A3F3A5A-5DCC-8540-A062-8C71D54B1602}"/>
                </a:ext>
              </a:extLst>
            </p:cNvPr>
            <p:cNvSpPr/>
            <p:nvPr/>
          </p:nvSpPr>
          <p:spPr>
            <a:xfrm>
              <a:off x="-7374" y="5090958"/>
              <a:ext cx="12199374" cy="678315"/>
            </a:xfrm>
            <a:prstGeom prst="rect">
              <a:avLst/>
            </a:prstGeom>
            <a:gradFill>
              <a:gsLst>
                <a:gs pos="13000">
                  <a:srgbClr val="007BB7">
                    <a:alpha val="30000"/>
                  </a:srgbClr>
                </a:gs>
                <a:gs pos="85024">
                  <a:srgbClr val="007BB7">
                    <a:alpha val="30000"/>
                  </a:srgbClr>
                </a:gs>
                <a:gs pos="52000">
                  <a:schemeClr val="bg2">
                    <a:alpha val="80000"/>
                  </a:schemeClr>
                </a:gs>
                <a:gs pos="0">
                  <a:schemeClr val="bg2">
                    <a:alpha val="0"/>
                  </a:schemeClr>
                </a:gs>
                <a:gs pos="100000">
                  <a:schemeClr val="bg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F3E956DD-FC19-F044-B1DB-1D44B857B00B}"/>
                </a:ext>
              </a:extLst>
            </p:cNvPr>
            <p:cNvSpPr/>
            <p:nvPr/>
          </p:nvSpPr>
          <p:spPr>
            <a:xfrm>
              <a:off x="750239" y="5090958"/>
              <a:ext cx="10684146" cy="830108"/>
            </a:xfrm>
            <a:prstGeom prst="rect">
              <a:avLst/>
            </a:prstGeom>
          </p:spPr>
          <p:txBody>
            <a:bodyPr wrap="square" lIns="0" tIns="0" rIns="0" bIns="0">
              <a:noAutofit/>
            </a:bodyPr>
            <a:lstStyle/>
            <a:p>
              <a:pPr algn="ctr"/>
              <a:r>
                <a:rPr lang="en" sz="3200" b="1" dirty="0">
                  <a:solidFill>
                    <a:schemeClr val="bg1"/>
                  </a:solidFill>
                  <a:effectLst>
                    <a:outerShdw blurRad="520700" sx="102000" sy="102000" algn="ctr" rotWithShape="0">
                      <a:prstClr val="black">
                        <a:alpha val="40000"/>
                      </a:prstClr>
                    </a:outerShdw>
                  </a:effectLst>
                </a:rPr>
                <a:t>… YOUR IMPORTANT EQUIPMENT GETS DIRTY WITH FOULING </a:t>
              </a:r>
              <a:r>
                <a:rPr lang="en-US" sz="3200" b="1" dirty="0">
                  <a:solidFill>
                    <a:schemeClr val="bg1"/>
                  </a:solidFill>
                  <a:effectLst>
                    <a:outerShdw blurRad="520700" sx="102000" sy="102000" algn="ctr" rotWithShape="0">
                      <a:prstClr val="black">
                        <a:alpha val="40000"/>
                      </a:prstClr>
                    </a:outerShdw>
                  </a:effectLst>
                </a:rPr>
                <a:t>AND</a:t>
              </a:r>
              <a:r>
                <a:rPr lang="en" sz="3200" b="1" dirty="0">
                  <a:solidFill>
                    <a:schemeClr val="bg1"/>
                  </a:solidFill>
                  <a:effectLst>
                    <a:outerShdw blurRad="520700" sx="102000" sy="102000" algn="ctr" rotWithShape="0">
                      <a:prstClr val="black">
                        <a:alpha val="40000"/>
                      </a:prstClr>
                    </a:outerShdw>
                  </a:effectLst>
                </a:rPr>
                <a:t> SCALE DEPOSITS</a:t>
              </a:r>
              <a:endParaRPr lang="ru-RU" sz="3200" b="1" dirty="0">
                <a:solidFill>
                  <a:schemeClr val="bg1"/>
                </a:solidFill>
                <a:effectLst>
                  <a:outerShdw blurRad="520700" sx="102000" sy="102000" algn="ctr" rotWithShape="0">
                    <a:prstClr val="black">
                      <a:alpha val="40000"/>
                    </a:prstClr>
                  </a:outerShdw>
                </a:effectLst>
              </a:endParaRPr>
            </a:p>
          </p:txBody>
        </p:sp>
      </p:grpSp>
      <p:sp>
        <p:nvSpPr>
          <p:cNvPr id="30" name="Полилиния 29">
            <a:extLst>
              <a:ext uri="{FF2B5EF4-FFF2-40B4-BE49-F238E27FC236}">
                <a16:creationId xmlns:a16="http://schemas.microsoft.com/office/drawing/2014/main" id="{06E45048-7C7F-EA49-A4CA-40353F5E02EF}"/>
              </a:ext>
            </a:extLst>
          </p:cNvPr>
          <p:cNvSpPr/>
          <p:nvPr/>
        </p:nvSpPr>
        <p:spPr>
          <a:xfrm>
            <a:off x="3119337" y="1469739"/>
            <a:ext cx="2025335" cy="623444"/>
          </a:xfrm>
          <a:custGeom>
            <a:avLst/>
            <a:gdLst>
              <a:gd name="connsiteX0" fmla="*/ 0 w 2047560"/>
              <a:gd name="connsiteY0" fmla="*/ 0 h 260218"/>
              <a:gd name="connsiteX1" fmla="*/ 1936242 w 2047560"/>
              <a:gd name="connsiteY1" fmla="*/ 0 h 260218"/>
              <a:gd name="connsiteX2" fmla="*/ 1956658 w 2047560"/>
              <a:gd name="connsiteY2" fmla="*/ 0 h 260218"/>
              <a:gd name="connsiteX3" fmla="*/ 1956658 w 2047560"/>
              <a:gd name="connsiteY3" fmla="*/ 47725 h 260218"/>
              <a:gd name="connsiteX4" fmla="*/ 2047560 w 2047560"/>
              <a:gd name="connsiteY4" fmla="*/ 260218 h 260218"/>
              <a:gd name="connsiteX5" fmla="*/ 1956658 w 2047560"/>
              <a:gd name="connsiteY5" fmla="*/ 260218 h 260218"/>
              <a:gd name="connsiteX6" fmla="*/ 1936242 w 2047560"/>
              <a:gd name="connsiteY6" fmla="*/ 260218 h 260218"/>
              <a:gd name="connsiteX7" fmla="*/ 0 w 2047560"/>
              <a:gd name="connsiteY7" fmla="*/ 260218 h 260218"/>
              <a:gd name="connsiteX0" fmla="*/ 0 w 2047560"/>
              <a:gd name="connsiteY0" fmla="*/ 0 h 260218"/>
              <a:gd name="connsiteX1" fmla="*/ 1936242 w 2047560"/>
              <a:gd name="connsiteY1" fmla="*/ 0 h 260218"/>
              <a:gd name="connsiteX2" fmla="*/ 1956658 w 2047560"/>
              <a:gd name="connsiteY2" fmla="*/ 0 h 260218"/>
              <a:gd name="connsiteX3" fmla="*/ 2047560 w 2047560"/>
              <a:gd name="connsiteY3" fmla="*/ 260218 h 260218"/>
              <a:gd name="connsiteX4" fmla="*/ 1956658 w 2047560"/>
              <a:gd name="connsiteY4" fmla="*/ 260218 h 260218"/>
              <a:gd name="connsiteX5" fmla="*/ 1936242 w 2047560"/>
              <a:gd name="connsiteY5" fmla="*/ 260218 h 260218"/>
              <a:gd name="connsiteX6" fmla="*/ 0 w 2047560"/>
              <a:gd name="connsiteY6" fmla="*/ 260218 h 260218"/>
              <a:gd name="connsiteX7" fmla="*/ 0 w 2047560"/>
              <a:gd name="connsiteY7" fmla="*/ 0 h 260218"/>
              <a:gd name="connsiteX0" fmla="*/ 0 w 2025335"/>
              <a:gd name="connsiteY0" fmla="*/ 0 h 260218"/>
              <a:gd name="connsiteX1" fmla="*/ 1936242 w 2025335"/>
              <a:gd name="connsiteY1" fmla="*/ 0 h 260218"/>
              <a:gd name="connsiteX2" fmla="*/ 1956658 w 2025335"/>
              <a:gd name="connsiteY2" fmla="*/ 0 h 260218"/>
              <a:gd name="connsiteX3" fmla="*/ 2025335 w 2025335"/>
              <a:gd name="connsiteY3" fmla="*/ 260218 h 260218"/>
              <a:gd name="connsiteX4" fmla="*/ 1956658 w 2025335"/>
              <a:gd name="connsiteY4" fmla="*/ 260218 h 260218"/>
              <a:gd name="connsiteX5" fmla="*/ 1936242 w 2025335"/>
              <a:gd name="connsiteY5" fmla="*/ 260218 h 260218"/>
              <a:gd name="connsiteX6" fmla="*/ 0 w 2025335"/>
              <a:gd name="connsiteY6" fmla="*/ 260218 h 260218"/>
              <a:gd name="connsiteX7" fmla="*/ 0 w 2025335"/>
              <a:gd name="connsiteY7" fmla="*/ 0 h 2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5335" h="260218">
                <a:moveTo>
                  <a:pt x="0" y="0"/>
                </a:moveTo>
                <a:lnTo>
                  <a:pt x="1936242" y="0"/>
                </a:lnTo>
                <a:lnTo>
                  <a:pt x="1956658" y="0"/>
                </a:lnTo>
                <a:lnTo>
                  <a:pt x="2025335" y="260218"/>
                </a:lnTo>
                <a:lnTo>
                  <a:pt x="1956658" y="260218"/>
                </a:lnTo>
                <a:lnTo>
                  <a:pt x="1936242" y="260218"/>
                </a:lnTo>
                <a:lnTo>
                  <a:pt x="0" y="260218"/>
                </a:lnTo>
                <a:lnTo>
                  <a:pt x="0" y="0"/>
                </a:lnTo>
                <a:close/>
              </a:path>
            </a:pathLst>
          </a:custGeom>
          <a:solidFill>
            <a:srgbClr val="FFB700"/>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 sz="1100" b="1" dirty="0">
                <a:solidFill>
                  <a:srgbClr val="FF0000"/>
                </a:solidFill>
              </a:rPr>
              <a:t>Decreased </a:t>
            </a:r>
            <a:r>
              <a:rPr lang="en-US" sz="1100" b="1" dirty="0">
                <a:solidFill>
                  <a:srgbClr val="FF0000"/>
                </a:solidFill>
              </a:rPr>
              <a:t>P</a:t>
            </a:r>
            <a:r>
              <a:rPr lang="en" sz="1100" b="1" dirty="0">
                <a:solidFill>
                  <a:srgbClr val="FF0000"/>
                </a:solidFill>
              </a:rPr>
              <a:t>roduct Circulation</a:t>
            </a:r>
          </a:p>
        </p:txBody>
      </p:sp>
      <p:cxnSp>
        <p:nvCxnSpPr>
          <p:cNvPr id="6" name="Прямая со стрелкой 3"/>
          <p:cNvCxnSpPr/>
          <p:nvPr/>
        </p:nvCxnSpPr>
        <p:spPr>
          <a:xfrm>
            <a:off x="4991100" y="1130300"/>
            <a:ext cx="266700" cy="1016000"/>
          </a:xfrm>
          <a:prstGeom prst="straightConnector1">
            <a:avLst/>
          </a:prstGeom>
          <a:ln w="19050">
            <a:solidFill>
              <a:schemeClr val="accent4">
                <a:lumMod val="20000"/>
                <a:lumOff val="80000"/>
              </a:schemeClr>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20" name="Группа 19">
            <a:extLst>
              <a:ext uri="{FF2B5EF4-FFF2-40B4-BE49-F238E27FC236}">
                <a16:creationId xmlns:a16="http://schemas.microsoft.com/office/drawing/2014/main" id="{D94CE8EC-5001-3C49-85AC-AE054511283E}"/>
              </a:ext>
            </a:extLst>
          </p:cNvPr>
          <p:cNvGrpSpPr/>
          <p:nvPr/>
        </p:nvGrpSpPr>
        <p:grpSpPr>
          <a:xfrm>
            <a:off x="3119337" y="1469729"/>
            <a:ext cx="538400" cy="265080"/>
            <a:chOff x="1537495" y="4559321"/>
            <a:chExt cx="349274" cy="171964"/>
          </a:xfrm>
        </p:grpSpPr>
        <p:sp>
          <p:nvSpPr>
            <p:cNvPr id="21" name="Параллелограмм 20">
              <a:extLst>
                <a:ext uri="{FF2B5EF4-FFF2-40B4-BE49-F238E27FC236}">
                  <a16:creationId xmlns:a16="http://schemas.microsoft.com/office/drawing/2014/main" id="{1FF05C35-B62C-8348-8E28-B614A157D36E}"/>
                </a:ext>
              </a:extLst>
            </p:cNvPr>
            <p:cNvSpPr/>
            <p:nvPr/>
          </p:nvSpPr>
          <p:spPr>
            <a:xfrm>
              <a:off x="1589087" y="4559321"/>
              <a:ext cx="297682" cy="171964"/>
            </a:xfrm>
            <a:custGeom>
              <a:avLst/>
              <a:gdLst>
                <a:gd name="connsiteX0" fmla="*/ 0 w 597095"/>
                <a:gd name="connsiteY0" fmla="*/ 502539 h 502539"/>
                <a:gd name="connsiteX1" fmla="*/ 283809 w 597095"/>
                <a:gd name="connsiteY1" fmla="*/ 0 h 502539"/>
                <a:gd name="connsiteX2" fmla="*/ 597095 w 597095"/>
                <a:gd name="connsiteY2" fmla="*/ 0 h 502539"/>
                <a:gd name="connsiteX3" fmla="*/ 313286 w 597095"/>
                <a:gd name="connsiteY3" fmla="*/ 502539 h 502539"/>
                <a:gd name="connsiteX4" fmla="*/ 0 w 597095"/>
                <a:gd name="connsiteY4" fmla="*/ 502539 h 502539"/>
                <a:gd name="connsiteX0" fmla="*/ 0 w 597095"/>
                <a:gd name="connsiteY0" fmla="*/ 502539 h 502539"/>
                <a:gd name="connsiteX1" fmla="*/ 145586 w 597095"/>
                <a:gd name="connsiteY1" fmla="*/ 237460 h 502539"/>
                <a:gd name="connsiteX2" fmla="*/ 597095 w 597095"/>
                <a:gd name="connsiteY2" fmla="*/ 0 h 502539"/>
                <a:gd name="connsiteX3" fmla="*/ 313286 w 597095"/>
                <a:gd name="connsiteY3" fmla="*/ 502539 h 502539"/>
                <a:gd name="connsiteX4" fmla="*/ 0 w 597095"/>
                <a:gd name="connsiteY4" fmla="*/ 502539 h 502539"/>
                <a:gd name="connsiteX0" fmla="*/ 0 w 458871"/>
                <a:gd name="connsiteY0" fmla="*/ 265079 h 265079"/>
                <a:gd name="connsiteX1" fmla="*/ 145586 w 458871"/>
                <a:gd name="connsiteY1" fmla="*/ 0 h 265079"/>
                <a:gd name="connsiteX2" fmla="*/ 458871 w 458871"/>
                <a:gd name="connsiteY2" fmla="*/ 0 h 265079"/>
                <a:gd name="connsiteX3" fmla="*/ 313286 w 458871"/>
                <a:gd name="connsiteY3" fmla="*/ 265079 h 265079"/>
                <a:gd name="connsiteX4" fmla="*/ 0 w 458871"/>
                <a:gd name="connsiteY4" fmla="*/ 265079 h 26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1" h="265079">
                  <a:moveTo>
                    <a:pt x="0" y="265079"/>
                  </a:moveTo>
                  <a:lnTo>
                    <a:pt x="145586" y="0"/>
                  </a:lnTo>
                  <a:lnTo>
                    <a:pt x="458871" y="0"/>
                  </a:lnTo>
                  <a:lnTo>
                    <a:pt x="313286" y="265079"/>
                  </a:lnTo>
                  <a:lnTo>
                    <a:pt x="0" y="265079"/>
                  </a:lnTo>
                  <a:close/>
                </a:path>
              </a:pathLst>
            </a:custGeom>
            <a:gradFill>
              <a:gsLst>
                <a:gs pos="0">
                  <a:schemeClr val="bg1">
                    <a:alpha val="0"/>
                  </a:schemeClr>
                </a:gs>
                <a:gs pos="100000">
                  <a:schemeClr val="bg1">
                    <a:alpha val="2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dirty="0"/>
            </a:p>
          </p:txBody>
        </p:sp>
        <p:sp>
          <p:nvSpPr>
            <p:cNvPr id="22" name="Параллелограмм 21">
              <a:extLst>
                <a:ext uri="{FF2B5EF4-FFF2-40B4-BE49-F238E27FC236}">
                  <a16:creationId xmlns:a16="http://schemas.microsoft.com/office/drawing/2014/main" id="{0C2FFEDB-E1BF-0B4F-A9C9-E97D2ACB216C}"/>
                </a:ext>
              </a:extLst>
            </p:cNvPr>
            <p:cNvSpPr/>
            <p:nvPr/>
          </p:nvSpPr>
          <p:spPr>
            <a:xfrm>
              <a:off x="1537495" y="4562475"/>
              <a:ext cx="200572" cy="168810"/>
            </a:xfrm>
            <a:prstGeom prst="parallelogram">
              <a:avLst>
                <a:gd name="adj" fmla="val 56475"/>
              </a:avLst>
            </a:prstGeom>
            <a:gradFill>
              <a:gsLst>
                <a:gs pos="0">
                  <a:schemeClr val="bg1">
                    <a:alpha val="0"/>
                  </a:schemeClr>
                </a:gs>
                <a:gs pos="100000">
                  <a:schemeClr val="bg1">
                    <a:alpha val="2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a:p>
          </p:txBody>
        </p:sp>
      </p:grpSp>
      <p:sp>
        <p:nvSpPr>
          <p:cNvPr id="31" name="Полилиния 30">
            <a:extLst>
              <a:ext uri="{FF2B5EF4-FFF2-40B4-BE49-F238E27FC236}">
                <a16:creationId xmlns:a16="http://schemas.microsoft.com/office/drawing/2014/main" id="{1746AD2E-B3EC-6641-8CF7-52C361842123}"/>
              </a:ext>
            </a:extLst>
          </p:cNvPr>
          <p:cNvSpPr/>
          <p:nvPr/>
        </p:nvSpPr>
        <p:spPr>
          <a:xfrm flipH="1">
            <a:off x="5729085" y="2094563"/>
            <a:ext cx="1956658" cy="334735"/>
          </a:xfrm>
          <a:custGeom>
            <a:avLst/>
            <a:gdLst>
              <a:gd name="connsiteX0" fmla="*/ 0 w 2047560"/>
              <a:gd name="connsiteY0" fmla="*/ 0 h 260218"/>
              <a:gd name="connsiteX1" fmla="*/ 1936242 w 2047560"/>
              <a:gd name="connsiteY1" fmla="*/ 0 h 260218"/>
              <a:gd name="connsiteX2" fmla="*/ 1956658 w 2047560"/>
              <a:gd name="connsiteY2" fmla="*/ 0 h 260218"/>
              <a:gd name="connsiteX3" fmla="*/ 1956658 w 2047560"/>
              <a:gd name="connsiteY3" fmla="*/ 47725 h 260218"/>
              <a:gd name="connsiteX4" fmla="*/ 2047560 w 2047560"/>
              <a:gd name="connsiteY4" fmla="*/ 260218 h 260218"/>
              <a:gd name="connsiteX5" fmla="*/ 1956658 w 2047560"/>
              <a:gd name="connsiteY5" fmla="*/ 260218 h 260218"/>
              <a:gd name="connsiteX6" fmla="*/ 1936242 w 2047560"/>
              <a:gd name="connsiteY6" fmla="*/ 260218 h 260218"/>
              <a:gd name="connsiteX7" fmla="*/ 0 w 2047560"/>
              <a:gd name="connsiteY7" fmla="*/ 260218 h 260218"/>
              <a:gd name="connsiteX0" fmla="*/ 0 w 2047560"/>
              <a:gd name="connsiteY0" fmla="*/ 0 h 260218"/>
              <a:gd name="connsiteX1" fmla="*/ 1936242 w 2047560"/>
              <a:gd name="connsiteY1" fmla="*/ 0 h 260218"/>
              <a:gd name="connsiteX2" fmla="*/ 1956658 w 2047560"/>
              <a:gd name="connsiteY2" fmla="*/ 0 h 260218"/>
              <a:gd name="connsiteX3" fmla="*/ 2047560 w 2047560"/>
              <a:gd name="connsiteY3" fmla="*/ 260218 h 260218"/>
              <a:gd name="connsiteX4" fmla="*/ 1956658 w 2047560"/>
              <a:gd name="connsiteY4" fmla="*/ 260218 h 260218"/>
              <a:gd name="connsiteX5" fmla="*/ 1936242 w 2047560"/>
              <a:gd name="connsiteY5" fmla="*/ 260218 h 260218"/>
              <a:gd name="connsiteX6" fmla="*/ 0 w 2047560"/>
              <a:gd name="connsiteY6" fmla="*/ 260218 h 260218"/>
              <a:gd name="connsiteX7" fmla="*/ 0 w 2047560"/>
              <a:gd name="connsiteY7" fmla="*/ 0 h 260218"/>
              <a:gd name="connsiteX0" fmla="*/ 0 w 2025335"/>
              <a:gd name="connsiteY0" fmla="*/ 0 h 260218"/>
              <a:gd name="connsiteX1" fmla="*/ 1936242 w 2025335"/>
              <a:gd name="connsiteY1" fmla="*/ 0 h 260218"/>
              <a:gd name="connsiteX2" fmla="*/ 1956658 w 2025335"/>
              <a:gd name="connsiteY2" fmla="*/ 0 h 260218"/>
              <a:gd name="connsiteX3" fmla="*/ 2025335 w 2025335"/>
              <a:gd name="connsiteY3" fmla="*/ 260218 h 260218"/>
              <a:gd name="connsiteX4" fmla="*/ 1956658 w 2025335"/>
              <a:gd name="connsiteY4" fmla="*/ 260218 h 260218"/>
              <a:gd name="connsiteX5" fmla="*/ 1936242 w 2025335"/>
              <a:gd name="connsiteY5" fmla="*/ 260218 h 260218"/>
              <a:gd name="connsiteX6" fmla="*/ 0 w 2025335"/>
              <a:gd name="connsiteY6" fmla="*/ 260218 h 260218"/>
              <a:gd name="connsiteX7" fmla="*/ 0 w 2025335"/>
              <a:gd name="connsiteY7" fmla="*/ 0 h 260218"/>
              <a:gd name="connsiteX0" fmla="*/ 0 w 1956658"/>
              <a:gd name="connsiteY0" fmla="*/ 0 h 260218"/>
              <a:gd name="connsiteX1" fmla="*/ 1936242 w 1956658"/>
              <a:gd name="connsiteY1" fmla="*/ 0 h 260218"/>
              <a:gd name="connsiteX2" fmla="*/ 1956658 w 1956658"/>
              <a:gd name="connsiteY2" fmla="*/ 0 h 260218"/>
              <a:gd name="connsiteX3" fmla="*/ 1956658 w 1956658"/>
              <a:gd name="connsiteY3" fmla="*/ 260218 h 260218"/>
              <a:gd name="connsiteX4" fmla="*/ 1936242 w 1956658"/>
              <a:gd name="connsiteY4" fmla="*/ 260218 h 260218"/>
              <a:gd name="connsiteX5" fmla="*/ 0 w 1956658"/>
              <a:gd name="connsiteY5" fmla="*/ 260218 h 260218"/>
              <a:gd name="connsiteX6" fmla="*/ 0 w 1956658"/>
              <a:gd name="connsiteY6" fmla="*/ 0 h 260218"/>
              <a:gd name="connsiteX0" fmla="*/ 0 w 1956658"/>
              <a:gd name="connsiteY0" fmla="*/ 0 h 260218"/>
              <a:gd name="connsiteX1" fmla="*/ 1936242 w 1956658"/>
              <a:gd name="connsiteY1" fmla="*/ 0 h 260218"/>
              <a:gd name="connsiteX2" fmla="*/ 1956658 w 1956658"/>
              <a:gd name="connsiteY2" fmla="*/ 0 h 260218"/>
              <a:gd name="connsiteX3" fmla="*/ 1936242 w 1956658"/>
              <a:gd name="connsiteY3" fmla="*/ 260218 h 260218"/>
              <a:gd name="connsiteX4" fmla="*/ 0 w 1956658"/>
              <a:gd name="connsiteY4" fmla="*/ 260218 h 260218"/>
              <a:gd name="connsiteX5" fmla="*/ 0 w 1956658"/>
              <a:gd name="connsiteY5" fmla="*/ 0 h 260218"/>
              <a:gd name="connsiteX0" fmla="*/ 0 w 1956658"/>
              <a:gd name="connsiteY0" fmla="*/ 0 h 263393"/>
              <a:gd name="connsiteX1" fmla="*/ 1936242 w 1956658"/>
              <a:gd name="connsiteY1" fmla="*/ 0 h 263393"/>
              <a:gd name="connsiteX2" fmla="*/ 1956658 w 1956658"/>
              <a:gd name="connsiteY2" fmla="*/ 0 h 263393"/>
              <a:gd name="connsiteX3" fmla="*/ 1894967 w 1956658"/>
              <a:gd name="connsiteY3" fmla="*/ 263393 h 263393"/>
              <a:gd name="connsiteX4" fmla="*/ 0 w 1956658"/>
              <a:gd name="connsiteY4" fmla="*/ 260218 h 263393"/>
              <a:gd name="connsiteX5" fmla="*/ 0 w 1956658"/>
              <a:gd name="connsiteY5" fmla="*/ 0 h 263393"/>
              <a:gd name="connsiteX0" fmla="*/ 0 w 1956658"/>
              <a:gd name="connsiteY0" fmla="*/ 0 h 263393"/>
              <a:gd name="connsiteX1" fmla="*/ 1936242 w 1956658"/>
              <a:gd name="connsiteY1" fmla="*/ 0 h 263393"/>
              <a:gd name="connsiteX2" fmla="*/ 1956658 w 1956658"/>
              <a:gd name="connsiteY2" fmla="*/ 0 h 263393"/>
              <a:gd name="connsiteX3" fmla="*/ 1882267 w 1956658"/>
              <a:gd name="connsiteY3" fmla="*/ 263393 h 263393"/>
              <a:gd name="connsiteX4" fmla="*/ 0 w 1956658"/>
              <a:gd name="connsiteY4" fmla="*/ 260218 h 263393"/>
              <a:gd name="connsiteX5" fmla="*/ 0 w 1956658"/>
              <a:gd name="connsiteY5" fmla="*/ 0 h 26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658" h="263393">
                <a:moveTo>
                  <a:pt x="0" y="0"/>
                </a:moveTo>
                <a:lnTo>
                  <a:pt x="1936242" y="0"/>
                </a:lnTo>
                <a:lnTo>
                  <a:pt x="1956658" y="0"/>
                </a:lnTo>
                <a:lnTo>
                  <a:pt x="1882267" y="263393"/>
                </a:lnTo>
                <a:lnTo>
                  <a:pt x="0" y="260218"/>
                </a:lnTo>
                <a:lnTo>
                  <a:pt x="0" y="0"/>
                </a:lnTo>
                <a:close/>
              </a:path>
            </a:pathLst>
          </a:custGeom>
          <a:solidFill>
            <a:srgbClr val="FFB700"/>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100" b="1" dirty="0">
                <a:solidFill>
                  <a:srgbClr val="FF0000"/>
                </a:solidFill>
              </a:rPr>
              <a:t>Deficient </a:t>
            </a:r>
            <a:r>
              <a:rPr lang="en-US" sz="1100" b="1" dirty="0">
                <a:solidFill>
                  <a:srgbClr val="FF0000"/>
                </a:solidFill>
              </a:rPr>
              <a:t>H</a:t>
            </a:r>
            <a:r>
              <a:rPr lang="en" sz="1100" b="1" dirty="0">
                <a:solidFill>
                  <a:srgbClr val="FF0000"/>
                </a:solidFill>
              </a:rPr>
              <a:t>eat Transfer</a:t>
            </a:r>
          </a:p>
        </p:txBody>
      </p:sp>
      <p:cxnSp>
        <p:nvCxnSpPr>
          <p:cNvPr id="32" name="Прямая со стрелкой 3">
            <a:extLst>
              <a:ext uri="{FF2B5EF4-FFF2-40B4-BE49-F238E27FC236}">
                <a16:creationId xmlns:a16="http://schemas.microsoft.com/office/drawing/2014/main" id="{C9BE3919-629F-7C46-B41A-FE72F65B9DA5}"/>
              </a:ext>
            </a:extLst>
          </p:cNvPr>
          <p:cNvCxnSpPr>
            <a:cxnSpLocks/>
          </p:cNvCxnSpPr>
          <p:nvPr/>
        </p:nvCxnSpPr>
        <p:spPr>
          <a:xfrm>
            <a:off x="5662612" y="1887120"/>
            <a:ext cx="202407" cy="677069"/>
          </a:xfrm>
          <a:prstGeom prst="straightConnector1">
            <a:avLst/>
          </a:prstGeom>
          <a:ln w="19050">
            <a:solidFill>
              <a:schemeClr val="accent4">
                <a:lumMod val="20000"/>
                <a:lumOff val="80000"/>
              </a:schemeClr>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id="{AB4A8D16-B22E-3F4B-B43A-F93E463E2A6E}"/>
              </a:ext>
            </a:extLst>
          </p:cNvPr>
          <p:cNvGrpSpPr/>
          <p:nvPr/>
        </p:nvGrpSpPr>
        <p:grpSpPr>
          <a:xfrm flipH="1" flipV="1">
            <a:off x="7154502" y="2093183"/>
            <a:ext cx="538400" cy="265080"/>
            <a:chOff x="1537495" y="4559321"/>
            <a:chExt cx="349274" cy="171964"/>
          </a:xfrm>
        </p:grpSpPr>
        <p:sp>
          <p:nvSpPr>
            <p:cNvPr id="34" name="Параллелограмм 20">
              <a:extLst>
                <a:ext uri="{FF2B5EF4-FFF2-40B4-BE49-F238E27FC236}">
                  <a16:creationId xmlns:a16="http://schemas.microsoft.com/office/drawing/2014/main" id="{6F01E149-D0D5-2746-AD78-FDFED613E5E7}"/>
                </a:ext>
              </a:extLst>
            </p:cNvPr>
            <p:cNvSpPr/>
            <p:nvPr/>
          </p:nvSpPr>
          <p:spPr>
            <a:xfrm>
              <a:off x="1589087" y="4559321"/>
              <a:ext cx="297682" cy="171964"/>
            </a:xfrm>
            <a:custGeom>
              <a:avLst/>
              <a:gdLst>
                <a:gd name="connsiteX0" fmla="*/ 0 w 597095"/>
                <a:gd name="connsiteY0" fmla="*/ 502539 h 502539"/>
                <a:gd name="connsiteX1" fmla="*/ 283809 w 597095"/>
                <a:gd name="connsiteY1" fmla="*/ 0 h 502539"/>
                <a:gd name="connsiteX2" fmla="*/ 597095 w 597095"/>
                <a:gd name="connsiteY2" fmla="*/ 0 h 502539"/>
                <a:gd name="connsiteX3" fmla="*/ 313286 w 597095"/>
                <a:gd name="connsiteY3" fmla="*/ 502539 h 502539"/>
                <a:gd name="connsiteX4" fmla="*/ 0 w 597095"/>
                <a:gd name="connsiteY4" fmla="*/ 502539 h 502539"/>
                <a:gd name="connsiteX0" fmla="*/ 0 w 597095"/>
                <a:gd name="connsiteY0" fmla="*/ 502539 h 502539"/>
                <a:gd name="connsiteX1" fmla="*/ 145586 w 597095"/>
                <a:gd name="connsiteY1" fmla="*/ 237460 h 502539"/>
                <a:gd name="connsiteX2" fmla="*/ 597095 w 597095"/>
                <a:gd name="connsiteY2" fmla="*/ 0 h 502539"/>
                <a:gd name="connsiteX3" fmla="*/ 313286 w 597095"/>
                <a:gd name="connsiteY3" fmla="*/ 502539 h 502539"/>
                <a:gd name="connsiteX4" fmla="*/ 0 w 597095"/>
                <a:gd name="connsiteY4" fmla="*/ 502539 h 502539"/>
                <a:gd name="connsiteX0" fmla="*/ 0 w 458871"/>
                <a:gd name="connsiteY0" fmla="*/ 265079 h 265079"/>
                <a:gd name="connsiteX1" fmla="*/ 145586 w 458871"/>
                <a:gd name="connsiteY1" fmla="*/ 0 h 265079"/>
                <a:gd name="connsiteX2" fmla="*/ 458871 w 458871"/>
                <a:gd name="connsiteY2" fmla="*/ 0 h 265079"/>
                <a:gd name="connsiteX3" fmla="*/ 313286 w 458871"/>
                <a:gd name="connsiteY3" fmla="*/ 265079 h 265079"/>
                <a:gd name="connsiteX4" fmla="*/ 0 w 458871"/>
                <a:gd name="connsiteY4" fmla="*/ 265079 h 26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1" h="265079">
                  <a:moveTo>
                    <a:pt x="0" y="265079"/>
                  </a:moveTo>
                  <a:lnTo>
                    <a:pt x="145586" y="0"/>
                  </a:lnTo>
                  <a:lnTo>
                    <a:pt x="458871" y="0"/>
                  </a:lnTo>
                  <a:lnTo>
                    <a:pt x="313286" y="265079"/>
                  </a:lnTo>
                  <a:lnTo>
                    <a:pt x="0" y="265079"/>
                  </a:lnTo>
                  <a:close/>
                </a:path>
              </a:pathLst>
            </a:custGeom>
            <a:gradFill>
              <a:gsLst>
                <a:gs pos="0">
                  <a:schemeClr val="bg1">
                    <a:alpha val="0"/>
                  </a:schemeClr>
                </a:gs>
                <a:gs pos="100000">
                  <a:schemeClr val="bg1">
                    <a:alpha val="2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dirty="0"/>
            </a:p>
          </p:txBody>
        </p:sp>
        <p:sp>
          <p:nvSpPr>
            <p:cNvPr id="35" name="Параллелограмм 34">
              <a:extLst>
                <a:ext uri="{FF2B5EF4-FFF2-40B4-BE49-F238E27FC236}">
                  <a16:creationId xmlns:a16="http://schemas.microsoft.com/office/drawing/2014/main" id="{B39F0D85-7F6B-C340-8164-39A0D0129682}"/>
                </a:ext>
              </a:extLst>
            </p:cNvPr>
            <p:cNvSpPr/>
            <p:nvPr/>
          </p:nvSpPr>
          <p:spPr>
            <a:xfrm>
              <a:off x="1537495" y="4562475"/>
              <a:ext cx="200572" cy="168810"/>
            </a:xfrm>
            <a:prstGeom prst="parallelogram">
              <a:avLst>
                <a:gd name="adj" fmla="val 56475"/>
              </a:avLst>
            </a:prstGeom>
            <a:gradFill>
              <a:gsLst>
                <a:gs pos="0">
                  <a:schemeClr val="bg1">
                    <a:alpha val="0"/>
                  </a:schemeClr>
                </a:gs>
                <a:gs pos="100000">
                  <a:schemeClr val="bg1">
                    <a:alpha val="2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a:p>
          </p:txBody>
        </p:sp>
      </p:grpSp>
      <p:pic>
        <p:nvPicPr>
          <p:cNvPr id="19" name="Рисунок 10" descr="Изображение выглядит как объект&#10;&#10;Автоматически созданное описание">
            <a:extLst>
              <a:ext uri="{FF2B5EF4-FFF2-40B4-BE49-F238E27FC236}">
                <a16:creationId xmlns:a16="http://schemas.microsoft.com/office/drawing/2014/main" id="{A33BBA3C-5352-43D0-A845-87C4369F6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033" y="69665"/>
            <a:ext cx="1224080" cy="244816"/>
          </a:xfrm>
          <a:prstGeom prst="rect">
            <a:avLst/>
          </a:prstGeom>
        </p:spPr>
      </p:pic>
    </p:spTree>
    <p:extLst>
      <p:ext uri="{BB962C8B-B14F-4D97-AF65-F5344CB8AC3E}">
        <p14:creationId xmlns:p14="http://schemas.microsoft.com/office/powerpoint/2010/main" val="661308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460000" y="2303999"/>
            <a:ext cx="3240000" cy="4176000"/>
          </a:xfrm>
          <a:prstGeom prst="rect">
            <a:avLst/>
          </a:prstGeom>
          <a:noFill/>
          <a:ln w="9525">
            <a:solidFill>
              <a:schemeClr val="tx2"/>
            </a:solidFill>
            <a:miter lim="800000"/>
          </a:ln>
        </p:spPr>
        <p:txBody>
          <a:bodyPr wrap="square" lIns="144000" tIns="504000" rIns="144000" bIns="0" rtlCol="0">
            <a:noAutofit/>
          </a:bodyPr>
          <a:lstStyle/>
          <a:p>
            <a:endParaRPr lang="ru-RU" sz="1400" dirty="0"/>
          </a:p>
        </p:txBody>
      </p:sp>
      <p:sp>
        <p:nvSpPr>
          <p:cNvPr id="11" name="Прямоугольник 10"/>
          <p:cNvSpPr/>
          <p:nvPr/>
        </p:nvSpPr>
        <p:spPr>
          <a:xfrm>
            <a:off x="522102" y="3525536"/>
            <a:ext cx="7452000" cy="2232000"/>
          </a:xfrm>
          <a:prstGeom prst="rect">
            <a:avLst/>
          </a:prstGeom>
          <a:ln w="12700">
            <a:gradFill>
              <a:gsLst>
                <a:gs pos="0">
                  <a:schemeClr val="tx2"/>
                </a:gs>
                <a:gs pos="100000">
                  <a:schemeClr val="tx2">
                    <a:alpha val="0"/>
                  </a:schemeClr>
                </a:gs>
              </a:gsLst>
              <a:lin ang="0" scaled="0"/>
            </a:gradFill>
          </a:ln>
        </p:spPr>
        <p:txBody>
          <a:bodyPr wrap="square" lIns="252000" tIns="0" rIns="0" bIns="0" anchor="ctr" anchorCtr="0">
            <a:noAutofit/>
          </a:bodyPr>
          <a:lstStyle/>
          <a:p>
            <a:pPr marL="252000" indent="-252000">
              <a:spcAft>
                <a:spcPts val="900"/>
              </a:spcAft>
              <a:buClr>
                <a:srgbClr val="007BB7"/>
              </a:buClr>
              <a:buAutoNum type="arabicPeriod"/>
            </a:pPr>
            <a:r>
              <a:rPr lang="en-US" dirty="0"/>
              <a:t>Preheating of inlet feedstock, fuel and air by hot products and waste </a:t>
            </a:r>
          </a:p>
          <a:p>
            <a:pPr marL="252000" indent="-252000">
              <a:spcAft>
                <a:spcPts val="900"/>
              </a:spcAft>
              <a:buClr>
                <a:srgbClr val="007BB7"/>
              </a:buClr>
              <a:buAutoNum type="arabicPeriod"/>
            </a:pPr>
            <a:r>
              <a:rPr lang="en-US" dirty="0"/>
              <a:t>Fouling layer acts as insulator which reduces heat recuperation from hot products, product circulation and creates environment for corrosion</a:t>
            </a:r>
          </a:p>
          <a:p>
            <a:pPr marL="252000" indent="-252000">
              <a:spcAft>
                <a:spcPts val="900"/>
              </a:spcAft>
              <a:buClr>
                <a:srgbClr val="007BB7"/>
              </a:buClr>
              <a:buAutoNum type="arabicPeriod"/>
            </a:pPr>
            <a:r>
              <a:rPr lang="en-US" dirty="0"/>
              <a:t>Refineries, </a:t>
            </a:r>
            <a:r>
              <a:rPr lang="en-US" dirty="0" err="1"/>
              <a:t>petchem</a:t>
            </a:r>
            <a:r>
              <a:rPr lang="en-US" dirty="0"/>
              <a:t>, power generation pay the “fouling tax”</a:t>
            </a:r>
          </a:p>
        </p:txBody>
      </p:sp>
      <p:sp>
        <p:nvSpPr>
          <p:cNvPr id="14" name="Прямоугольник 13"/>
          <p:cNvSpPr/>
          <p:nvPr/>
        </p:nvSpPr>
        <p:spPr>
          <a:xfrm>
            <a:off x="540102" y="1457368"/>
            <a:ext cx="7474447" cy="923330"/>
          </a:xfrm>
          <a:prstGeom prst="rect">
            <a:avLst/>
          </a:prstGeom>
        </p:spPr>
        <p:txBody>
          <a:bodyPr wrap="square" lIns="0" tIns="0" rIns="0" bIns="0">
            <a:noAutofit/>
          </a:bodyPr>
          <a:lstStyle/>
          <a:p>
            <a:r>
              <a:rPr lang="en-US" dirty="0"/>
              <a:t>Fouling is a </a:t>
            </a:r>
            <a:r>
              <a:rPr lang="en-US" b="1" dirty="0">
                <a:solidFill>
                  <a:schemeClr val="accent1"/>
                </a:solidFill>
              </a:rPr>
              <a:t>universal natural phenomenon </a:t>
            </a:r>
            <a:r>
              <a:rPr lang="en-US" dirty="0"/>
              <a:t>of</a:t>
            </a:r>
            <a:r>
              <a:rPr lang="en-US" dirty="0">
                <a:solidFill>
                  <a:srgbClr val="222222"/>
                </a:solidFill>
              </a:rPr>
              <a:t> unwanted material on solid surfaces accumulation which </a:t>
            </a:r>
            <a:r>
              <a:rPr lang="en-US" b="1" dirty="0">
                <a:solidFill>
                  <a:schemeClr val="accent1"/>
                </a:solidFill>
              </a:rPr>
              <a:t>heavily detriments energy efficiency and causes additional </a:t>
            </a:r>
            <a:r>
              <a:rPr lang="en-US" b="1">
                <a:solidFill>
                  <a:schemeClr val="accent1"/>
                </a:solidFill>
              </a:rPr>
              <a:t>CO</a:t>
            </a:r>
            <a:r>
              <a:rPr lang="en-US" b="1" baseline="-25000">
                <a:solidFill>
                  <a:schemeClr val="accent1"/>
                </a:solidFill>
              </a:rPr>
              <a:t>2</a:t>
            </a:r>
            <a:r>
              <a:rPr lang="en-US" b="1">
                <a:solidFill>
                  <a:schemeClr val="accent1"/>
                </a:solidFill>
              </a:rPr>
              <a:t> emissions. </a:t>
            </a:r>
            <a:endParaRPr lang="ru-RU" b="1" dirty="0">
              <a:solidFill>
                <a:schemeClr val="accent1"/>
              </a:solidFill>
            </a:endParaRPr>
          </a:p>
        </p:txBody>
      </p:sp>
      <p:sp>
        <p:nvSpPr>
          <p:cNvPr id="2" name="Заголовок 1"/>
          <p:cNvSpPr>
            <a:spLocks noGrp="1"/>
          </p:cNvSpPr>
          <p:nvPr>
            <p:ph type="title"/>
          </p:nvPr>
        </p:nvSpPr>
        <p:spPr>
          <a:xfrm>
            <a:off x="766197" y="200626"/>
            <a:ext cx="5443445" cy="346249"/>
          </a:xfrm>
        </p:spPr>
        <p:txBody>
          <a:bodyPr/>
          <a:lstStyle/>
          <a:p>
            <a:r>
              <a:rPr lang="en-US" sz="2500" b="1" dirty="0"/>
              <a:t>20% Fouling “Tax”</a:t>
            </a:r>
            <a:endParaRPr lang="ru-RU" sz="2500" b="1" dirty="0"/>
          </a:p>
        </p:txBody>
      </p:sp>
      <p:pic>
        <p:nvPicPr>
          <p:cNvPr id="8" name="Рисунок 7"/>
          <p:cNvPicPr>
            <a:picLocks noChangeAspect="1"/>
          </p:cNvPicPr>
          <p:nvPr/>
        </p:nvPicPr>
        <p:blipFill>
          <a:blip r:embed="rId2"/>
          <a:stretch>
            <a:fillRect/>
          </a:stretch>
        </p:blipFill>
        <p:spPr>
          <a:xfrm>
            <a:off x="8496000" y="2664000"/>
            <a:ext cx="3168000" cy="3026618"/>
          </a:xfrm>
          <a:prstGeom prst="rect">
            <a:avLst/>
          </a:prstGeom>
        </p:spPr>
      </p:pic>
      <p:sp>
        <p:nvSpPr>
          <p:cNvPr id="4" name="Прямоугольник 3"/>
          <p:cNvSpPr/>
          <p:nvPr/>
        </p:nvSpPr>
        <p:spPr>
          <a:xfrm>
            <a:off x="504102" y="3525536"/>
            <a:ext cx="36000" cy="2232000"/>
          </a:xfrm>
          <a:prstGeom prst="rect">
            <a:avLst/>
          </a:prstGeom>
          <a:solidFill>
            <a:srgbClr val="00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8460000" y="611999"/>
            <a:ext cx="3240000" cy="1690739"/>
          </a:xfrm>
          <a:prstGeom prst="rect">
            <a:avLst/>
          </a:prstGeom>
          <a:noFill/>
          <a:ln w="9525">
            <a:solidFill>
              <a:schemeClr val="tx2"/>
            </a:solidFill>
            <a:miter lim="800000"/>
          </a:ln>
        </p:spPr>
        <p:txBody>
          <a:bodyPr wrap="square" lIns="144000" tIns="540000" rIns="144000" bIns="0" rtlCol="0">
            <a:noAutofit/>
          </a:bodyPr>
          <a:lstStyle/>
          <a:p>
            <a:pPr>
              <a:lnSpc>
                <a:spcPct val="110000"/>
              </a:lnSpc>
            </a:pPr>
            <a:endParaRPr lang="en-US" sz="1400" b="1" dirty="0"/>
          </a:p>
          <a:p>
            <a:pPr>
              <a:lnSpc>
                <a:spcPct val="110000"/>
              </a:lnSpc>
            </a:pPr>
            <a:r>
              <a:rPr lang="en-US" sz="1400" b="1" dirty="0"/>
              <a:t>20% less </a:t>
            </a:r>
            <a:r>
              <a:rPr lang="en-US" sz="1400" dirty="0"/>
              <a:t>CO</a:t>
            </a:r>
            <a:r>
              <a:rPr lang="en-US" sz="1400" baseline="-25000" dirty="0"/>
              <a:t>2</a:t>
            </a:r>
            <a:r>
              <a:rPr lang="en-US" sz="1400" dirty="0"/>
              <a:t> emissions from Chemical and Petroleum Refining</a:t>
            </a:r>
            <a:endParaRPr lang="ru-RU" sz="1400" b="1" dirty="0"/>
          </a:p>
        </p:txBody>
      </p:sp>
      <p:sp>
        <p:nvSpPr>
          <p:cNvPr id="29" name="TextBox 28"/>
          <p:cNvSpPr txBox="1"/>
          <p:nvPr/>
        </p:nvSpPr>
        <p:spPr>
          <a:xfrm>
            <a:off x="8460000" y="720000"/>
            <a:ext cx="3240000" cy="432000"/>
          </a:xfrm>
          <a:prstGeom prst="rect">
            <a:avLst/>
          </a:prstGeom>
          <a:solidFill>
            <a:srgbClr val="007AB4"/>
          </a:solidFill>
        </p:spPr>
        <p:txBody>
          <a:bodyPr wrap="none" lIns="0" tIns="0" rIns="0" bIns="36000" rtlCol="0" anchor="ctr" anchorCtr="0">
            <a:noAutofit/>
          </a:bodyPr>
          <a:lstStyle/>
          <a:p>
            <a:pPr algn="ctr"/>
            <a:r>
              <a:rPr lang="en-US" sz="2400" dirty="0">
                <a:solidFill>
                  <a:schemeClr val="bg1"/>
                </a:solidFill>
              </a:rPr>
              <a:t>Savings</a:t>
            </a:r>
            <a:endParaRPr lang="ru-RU" sz="2400" dirty="0">
              <a:solidFill>
                <a:schemeClr val="bg1"/>
              </a:solidFill>
            </a:endParaRPr>
          </a:p>
        </p:txBody>
      </p:sp>
      <p:sp>
        <p:nvSpPr>
          <p:cNvPr id="31" name="TextBox 30"/>
          <p:cNvSpPr txBox="1"/>
          <p:nvPr/>
        </p:nvSpPr>
        <p:spPr>
          <a:xfrm>
            <a:off x="8460000" y="5832000"/>
            <a:ext cx="3240000" cy="648000"/>
          </a:xfrm>
          <a:prstGeom prst="rect">
            <a:avLst/>
          </a:prstGeom>
          <a:solidFill>
            <a:srgbClr val="007AB4"/>
          </a:solidFill>
        </p:spPr>
        <p:txBody>
          <a:bodyPr wrap="none" lIns="0" tIns="0" rIns="0" bIns="36000" rtlCol="0" anchor="ctr" anchorCtr="0">
            <a:noAutofit/>
          </a:bodyPr>
          <a:lstStyle/>
          <a:p>
            <a:pPr algn="ctr"/>
            <a:r>
              <a:rPr lang="en-US" dirty="0">
                <a:solidFill>
                  <a:schemeClr val="bg1"/>
                </a:solidFill>
              </a:rPr>
              <a:t>Total CO</a:t>
            </a:r>
            <a:r>
              <a:rPr lang="en-US" baseline="-25000" dirty="0">
                <a:solidFill>
                  <a:schemeClr val="bg1"/>
                </a:solidFill>
              </a:rPr>
              <a:t>2</a:t>
            </a:r>
            <a:r>
              <a:rPr lang="en-US" dirty="0">
                <a:solidFill>
                  <a:schemeClr val="bg1"/>
                </a:solidFill>
              </a:rPr>
              <a:t> emissions: </a:t>
            </a:r>
            <a:br>
              <a:rPr lang="en-US" dirty="0">
                <a:solidFill>
                  <a:schemeClr val="bg1"/>
                </a:solidFill>
              </a:rPr>
            </a:br>
            <a:r>
              <a:rPr lang="en-US" dirty="0">
                <a:solidFill>
                  <a:schemeClr val="bg1"/>
                </a:solidFill>
              </a:rPr>
              <a:t>33 billion tons</a:t>
            </a: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2484" y="2499858"/>
            <a:ext cx="1118795" cy="488669"/>
          </a:xfrm>
          <a:prstGeom prst="rect">
            <a:avLst/>
          </a:prstGeom>
        </p:spPr>
      </p:pic>
      <p:grpSp>
        <p:nvGrpSpPr>
          <p:cNvPr id="28" name="Группа 27">
            <a:extLst>
              <a:ext uri="{FF2B5EF4-FFF2-40B4-BE49-F238E27FC236}">
                <a16:creationId xmlns:a16="http://schemas.microsoft.com/office/drawing/2014/main" id="{FC4315B9-3148-46DB-A86E-1CB84E0C617D}"/>
              </a:ext>
            </a:extLst>
          </p:cNvPr>
          <p:cNvGrpSpPr>
            <a:grpSpLocks noChangeAspect="1"/>
          </p:cNvGrpSpPr>
          <p:nvPr/>
        </p:nvGrpSpPr>
        <p:grpSpPr>
          <a:xfrm>
            <a:off x="10611706" y="5757536"/>
            <a:ext cx="1088294" cy="755590"/>
            <a:chOff x="13688622" y="1696358"/>
            <a:chExt cx="1115284" cy="774328"/>
          </a:xfrm>
        </p:grpSpPr>
        <p:sp>
          <p:nvSpPr>
            <p:cNvPr id="32" name="Параллелограмм 31">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33" name="Параллелограмм 32">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34" name="Параллелограмм 33">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35" name="Группа 34">
            <a:extLst>
              <a:ext uri="{FF2B5EF4-FFF2-40B4-BE49-F238E27FC236}">
                <a16:creationId xmlns:a16="http://schemas.microsoft.com/office/drawing/2014/main" id="{FC4315B9-3148-46DB-A86E-1CB84E0C617D}"/>
              </a:ext>
            </a:extLst>
          </p:cNvPr>
          <p:cNvGrpSpPr>
            <a:grpSpLocks noChangeAspect="1"/>
          </p:cNvGrpSpPr>
          <p:nvPr/>
        </p:nvGrpSpPr>
        <p:grpSpPr>
          <a:xfrm>
            <a:off x="10989686" y="658837"/>
            <a:ext cx="710314" cy="493163"/>
            <a:chOff x="13688622" y="1696358"/>
            <a:chExt cx="1115284" cy="774328"/>
          </a:xfrm>
        </p:grpSpPr>
        <p:sp>
          <p:nvSpPr>
            <p:cNvPr id="36" name="Параллелограмм 35">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37" name="Параллелограмм 36">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38" name="Параллелограмм 37">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sp>
        <p:nvSpPr>
          <p:cNvPr id="39" name="Номер слайда 53">
            <a:extLst>
              <a:ext uri="{FF2B5EF4-FFF2-40B4-BE49-F238E27FC236}">
                <a16:creationId xmlns:a16="http://schemas.microsoft.com/office/drawing/2014/main" id="{1203FA27-DAFE-4935-9D4F-4A78C754E54D}"/>
              </a:ext>
            </a:extLst>
          </p:cNvPr>
          <p:cNvSpPr>
            <a:spLocks noGrp="1"/>
          </p:cNvSpPr>
          <p:nvPr>
            <p:ph type="sldNum" sz="quarter" idx="10"/>
          </p:nvPr>
        </p:nvSpPr>
        <p:spPr>
          <a:xfrm>
            <a:off x="11210925" y="6481261"/>
            <a:ext cx="357188" cy="184666"/>
          </a:xfrm>
        </p:spPr>
        <p:txBody>
          <a:bodyPr/>
          <a:lstStyle/>
          <a:p>
            <a:fld id="{BEBBE1A4-B8D4-4FCD-8EBF-3AF890B45536}" type="slidenum">
              <a:rPr lang="ru-RU" smtClean="0">
                <a:solidFill>
                  <a:schemeClr val="accent2">
                    <a:lumMod val="50000"/>
                    <a:lumOff val="50000"/>
                  </a:schemeClr>
                </a:solidFill>
              </a:rPr>
              <a:pPr/>
              <a:t>6</a:t>
            </a:fld>
            <a:endParaRPr lang="ru-RU" dirty="0">
              <a:solidFill>
                <a:schemeClr val="accent2">
                  <a:lumMod val="50000"/>
                  <a:lumOff val="50000"/>
                </a:schemeClr>
              </a:solidFill>
            </a:endParaRPr>
          </a:p>
        </p:txBody>
      </p:sp>
    </p:spTree>
    <p:extLst>
      <p:ext uri="{BB962C8B-B14F-4D97-AF65-F5344CB8AC3E}">
        <p14:creationId xmlns:p14="http://schemas.microsoft.com/office/powerpoint/2010/main" val="362398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здание&#10;&#10;Автоматически созданное описание">
            <a:extLst>
              <a:ext uri="{FF2B5EF4-FFF2-40B4-BE49-F238E27FC236}">
                <a16:creationId xmlns:a16="http://schemas.microsoft.com/office/drawing/2014/main" id="{4CDC08B7-0C2C-4CF5-ABA5-DAB4F268C629}"/>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61470" t="15531" r="1339"/>
          <a:stretch/>
        </p:blipFill>
        <p:spPr>
          <a:xfrm>
            <a:off x="8312771" y="1509389"/>
            <a:ext cx="3879229" cy="4955958"/>
          </a:xfrm>
          <a:prstGeom prst="rect">
            <a:avLst/>
          </a:prstGeom>
        </p:spPr>
      </p:pic>
      <p:sp>
        <p:nvSpPr>
          <p:cNvPr id="2" name="Заголовок 1"/>
          <p:cNvSpPr>
            <a:spLocks noGrp="1"/>
          </p:cNvSpPr>
          <p:nvPr>
            <p:ph type="title"/>
          </p:nvPr>
        </p:nvSpPr>
        <p:spPr>
          <a:xfrm>
            <a:off x="708290" y="307099"/>
            <a:ext cx="7390681" cy="692497"/>
          </a:xfrm>
        </p:spPr>
        <p:txBody>
          <a:bodyPr/>
          <a:lstStyle/>
          <a:p>
            <a:r>
              <a:rPr lang="en-US" b="1" dirty="0"/>
              <a:t>Fouling “tax”: model vs. actual</a:t>
            </a:r>
            <a:br>
              <a:rPr lang="en-US" b="1" dirty="0"/>
            </a:br>
            <a:r>
              <a:rPr lang="en-US" dirty="0"/>
              <a:t>CO2 emissions in petroleum refining, million tons</a:t>
            </a:r>
            <a:endParaRPr lang="ru-RU" dirty="0"/>
          </a:p>
        </p:txBody>
      </p:sp>
      <p:sp>
        <p:nvSpPr>
          <p:cNvPr id="6" name="Прямоугольник 5">
            <a:extLst>
              <a:ext uri="{FF2B5EF4-FFF2-40B4-BE49-F238E27FC236}">
                <a16:creationId xmlns:a16="http://schemas.microsoft.com/office/drawing/2014/main" id="{10EE8CD6-6E84-4958-A2CF-1A4EF51EDCE7}"/>
              </a:ext>
            </a:extLst>
          </p:cNvPr>
          <p:cNvSpPr/>
          <p:nvPr/>
        </p:nvSpPr>
        <p:spPr>
          <a:xfrm>
            <a:off x="9205324" y="3734452"/>
            <a:ext cx="3037242" cy="276229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5" name="TextBox 24"/>
          <p:cNvSpPr txBox="1"/>
          <p:nvPr/>
        </p:nvSpPr>
        <p:spPr>
          <a:xfrm>
            <a:off x="590720" y="6644178"/>
            <a:ext cx="4661854" cy="276999"/>
          </a:xfrm>
          <a:prstGeom prst="rect">
            <a:avLst/>
          </a:prstGeom>
          <a:noFill/>
        </p:spPr>
        <p:txBody>
          <a:bodyPr wrap="none" lIns="0" tIns="0" rIns="0" bIns="0" rtlCol="0">
            <a:noAutofit/>
          </a:bodyPr>
          <a:lstStyle/>
          <a:p>
            <a:r>
              <a:rPr lang="en-US" sz="1100" i="1" dirty="0">
                <a:solidFill>
                  <a:schemeClr val="accent1"/>
                </a:solidFill>
              </a:rPr>
              <a:t>Source: </a:t>
            </a:r>
            <a:r>
              <a:rPr lang="en-US" sz="1100" i="1" dirty="0"/>
              <a:t>Angara analysis based on DOE, EIA, Solomon Associates, published research, companies reports</a:t>
            </a:r>
            <a:endParaRPr lang="ru-RU" sz="1100" i="1" dirty="0"/>
          </a:p>
        </p:txBody>
      </p:sp>
      <p:graphicFrame>
        <p:nvGraphicFramePr>
          <p:cNvPr id="34" name="Диаграмма 33"/>
          <p:cNvGraphicFramePr>
            <a:graphicFrameLocks/>
          </p:cNvGraphicFramePr>
          <p:nvPr>
            <p:extLst>
              <p:ext uri="{D42A27DB-BD31-4B8C-83A1-F6EECF244321}">
                <p14:modId xmlns:p14="http://schemas.microsoft.com/office/powerpoint/2010/main" val="2130749313"/>
              </p:ext>
            </p:extLst>
          </p:nvPr>
        </p:nvGraphicFramePr>
        <p:xfrm>
          <a:off x="101600" y="723900"/>
          <a:ext cx="11252200" cy="645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8062047" y="1671782"/>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7387081" y="1824182"/>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5905356" y="1944257"/>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4366706" y="3274291"/>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3687062" y="3866573"/>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2814153" y="4733636"/>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p:cNvSpPr/>
          <p:nvPr/>
        </p:nvSpPr>
        <p:spPr>
          <a:xfrm>
            <a:off x="4366706" y="6279020"/>
            <a:ext cx="73847" cy="831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4489102" y="6235967"/>
            <a:ext cx="2832507" cy="153888"/>
          </a:xfrm>
          <a:prstGeom prst="rect">
            <a:avLst/>
          </a:prstGeom>
          <a:noFill/>
        </p:spPr>
        <p:txBody>
          <a:bodyPr wrap="none" lIns="0" tIns="0" rIns="0" bIns="0" rtlCol="0">
            <a:spAutoFit/>
          </a:bodyPr>
          <a:lstStyle/>
          <a:p>
            <a:pPr algn="l">
              <a:spcAft>
                <a:spcPts val="600"/>
              </a:spcAft>
            </a:pPr>
            <a:r>
              <a:rPr lang="en-US" sz="1000" dirty="0">
                <a:solidFill>
                  <a:schemeClr val="accent3">
                    <a:lumMod val="75000"/>
                  </a:schemeClr>
                </a:solidFill>
              </a:rPr>
              <a:t>Emissions from the company report, mmtons CO2</a:t>
            </a:r>
            <a:endParaRPr lang="ru-RU" sz="1000" dirty="0" err="1">
              <a:solidFill>
                <a:schemeClr val="accent3">
                  <a:lumMod val="75000"/>
                </a:schemeClr>
              </a:solidFill>
            </a:endParaRPr>
          </a:p>
        </p:txBody>
      </p:sp>
    </p:spTree>
    <p:extLst>
      <p:ext uri="{BB962C8B-B14F-4D97-AF65-F5344CB8AC3E}">
        <p14:creationId xmlns:p14="http://schemas.microsoft.com/office/powerpoint/2010/main" val="88835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48000" y="1043949"/>
            <a:ext cx="5400000" cy="4392000"/>
          </a:xfrm>
          <a:prstGeom prst="rect">
            <a:avLst/>
          </a:prstGeom>
          <a:noFill/>
          <a:ln w="6350">
            <a:solidFill>
              <a:schemeClr val="tx2"/>
            </a:solidFill>
          </a:ln>
        </p:spPr>
        <p:txBody>
          <a:bodyPr wrap="square" lIns="180000" tIns="900000" rIns="180000" bIns="0" rtlCol="0">
            <a:noAutofit/>
          </a:bodyPr>
          <a:lstStyle/>
          <a:p>
            <a:pPr marL="180000">
              <a:spcAft>
                <a:spcPts val="600"/>
              </a:spcAft>
              <a:buClr>
                <a:srgbClr val="007BB7"/>
              </a:buClr>
            </a:pPr>
            <a:endParaRPr lang="ru-RU" dirty="0"/>
          </a:p>
        </p:txBody>
      </p:sp>
      <p:sp>
        <p:nvSpPr>
          <p:cNvPr id="2" name="Заголовок 1"/>
          <p:cNvSpPr>
            <a:spLocks noGrp="1"/>
          </p:cNvSpPr>
          <p:nvPr>
            <p:ph type="title"/>
          </p:nvPr>
        </p:nvSpPr>
        <p:spPr>
          <a:xfrm>
            <a:off x="648000" y="215999"/>
            <a:ext cx="9468000" cy="346249"/>
          </a:xfrm>
        </p:spPr>
        <p:txBody>
          <a:bodyPr/>
          <a:lstStyle/>
          <a:p>
            <a:r>
              <a:rPr lang="en-US" b="1" dirty="0"/>
              <a:t>Fouling Impact Assessment: </a:t>
            </a:r>
            <a:r>
              <a:rPr lang="en-US" dirty="0"/>
              <a:t>Petroleum Refining</a:t>
            </a:r>
            <a:endParaRPr lang="ru-RU" dirty="0"/>
          </a:p>
        </p:txBody>
      </p:sp>
      <p:sp>
        <p:nvSpPr>
          <p:cNvPr id="8" name="Прямоугольник 7"/>
          <p:cNvSpPr/>
          <p:nvPr/>
        </p:nvSpPr>
        <p:spPr>
          <a:xfrm>
            <a:off x="6301742" y="3725136"/>
            <a:ext cx="5737577" cy="1710813"/>
          </a:xfrm>
          <a:prstGeom prst="rect">
            <a:avLst/>
          </a:prstGeom>
          <a:ln w="12700">
            <a:gradFill>
              <a:gsLst>
                <a:gs pos="0">
                  <a:schemeClr val="tx2"/>
                </a:gs>
                <a:gs pos="100000">
                  <a:schemeClr val="tx2">
                    <a:alpha val="0"/>
                  </a:schemeClr>
                </a:gs>
              </a:gsLst>
              <a:lin ang="0" scaled="0"/>
            </a:gradFill>
          </a:ln>
        </p:spPr>
        <p:txBody>
          <a:bodyPr wrap="square" lIns="252000" tIns="0" rIns="0" bIns="0" anchor="ctr" anchorCtr="0">
            <a:noAutofit/>
          </a:bodyPr>
          <a:lstStyle/>
          <a:p>
            <a:pPr>
              <a:buClr>
                <a:srgbClr val="007BB7"/>
              </a:buClr>
            </a:pPr>
            <a:r>
              <a:rPr lang="en-US" b="1" dirty="0"/>
              <a:t>Fouling tax on global refining industry: </a:t>
            </a:r>
          </a:p>
          <a:p>
            <a:pPr>
              <a:buClr>
                <a:srgbClr val="007BB7"/>
              </a:buClr>
            </a:pPr>
            <a:r>
              <a:rPr lang="en-US" b="1" dirty="0">
                <a:solidFill>
                  <a:srgbClr val="FF0000"/>
                </a:solidFill>
              </a:rPr>
              <a:t>USD 15.8 </a:t>
            </a:r>
            <a:r>
              <a:rPr lang="en-US" dirty="0" err="1"/>
              <a:t>bln</a:t>
            </a:r>
            <a:r>
              <a:rPr lang="en-US" dirty="0"/>
              <a:t>. /year</a:t>
            </a:r>
          </a:p>
          <a:p>
            <a:pPr>
              <a:buClr>
                <a:srgbClr val="007BB7"/>
              </a:buClr>
            </a:pPr>
            <a:endParaRPr lang="en-US" b="1" dirty="0"/>
          </a:p>
          <a:p>
            <a:pPr>
              <a:buClr>
                <a:srgbClr val="007BB7"/>
              </a:buClr>
            </a:pPr>
            <a:r>
              <a:rPr lang="en-US" b="1" dirty="0"/>
              <a:t>Refining margin improvement: </a:t>
            </a:r>
          </a:p>
          <a:p>
            <a:pPr>
              <a:buClr>
                <a:srgbClr val="007BB7"/>
              </a:buClr>
            </a:pPr>
            <a:r>
              <a:rPr lang="en-US" b="1" dirty="0">
                <a:solidFill>
                  <a:srgbClr val="00B050"/>
                </a:solidFill>
              </a:rPr>
              <a:t>USD 0.3 – 0.8 </a:t>
            </a:r>
            <a:r>
              <a:rPr lang="en-US" dirty="0"/>
              <a:t>/bbl</a:t>
            </a:r>
          </a:p>
        </p:txBody>
      </p:sp>
      <p:sp>
        <p:nvSpPr>
          <p:cNvPr id="13" name="Прямоугольник 12"/>
          <p:cNvSpPr/>
          <p:nvPr/>
        </p:nvSpPr>
        <p:spPr>
          <a:xfrm>
            <a:off x="648000" y="1043949"/>
            <a:ext cx="5400000" cy="432000"/>
          </a:xfrm>
          <a:prstGeom prst="rect">
            <a:avLst/>
          </a:prstGeom>
          <a:solidFill>
            <a:schemeClr val="bg2"/>
          </a:solidFill>
        </p:spPr>
        <p:txBody>
          <a:bodyPr wrap="none" lIns="0" tIns="0" rIns="0" bIns="18000" anchor="ctr" anchorCtr="0">
            <a:noAutofit/>
          </a:bodyPr>
          <a:lstStyle/>
          <a:p>
            <a:pPr algn="ctr"/>
            <a:r>
              <a:rPr lang="en-US" sz="1600" dirty="0">
                <a:solidFill>
                  <a:schemeClr val="bg1"/>
                </a:solidFill>
              </a:rPr>
              <a:t>Cost of fuel over-consumption due to fouling (billion USD)</a:t>
            </a:r>
            <a:endParaRPr lang="ru-RU" sz="1600" dirty="0">
              <a:solidFill>
                <a:schemeClr val="bg1"/>
              </a:solidFill>
            </a:endParaRPr>
          </a:p>
        </p:txBody>
      </p:sp>
      <p:sp>
        <p:nvSpPr>
          <p:cNvPr id="17" name="TextBox 16"/>
          <p:cNvSpPr txBox="1"/>
          <p:nvPr/>
        </p:nvSpPr>
        <p:spPr>
          <a:xfrm>
            <a:off x="582290" y="6313878"/>
            <a:ext cx="8465845" cy="470380"/>
          </a:xfrm>
          <a:prstGeom prst="rect">
            <a:avLst/>
          </a:prstGeom>
          <a:noFill/>
        </p:spPr>
        <p:txBody>
          <a:bodyPr wrap="none" lIns="0" tIns="0" rIns="0" bIns="0" rtlCol="0">
            <a:noAutofit/>
          </a:bodyPr>
          <a:lstStyle/>
          <a:p>
            <a:r>
              <a:rPr lang="en-US" sz="1200" b="1" i="1" dirty="0"/>
              <a:t>Source</a:t>
            </a:r>
            <a:r>
              <a:rPr lang="en-US" sz="1200" i="1" dirty="0"/>
              <a:t>: </a:t>
            </a:r>
            <a:r>
              <a:rPr lang="en-US" sz="1200" i="1" dirty="0">
                <a:solidFill>
                  <a:schemeClr val="bg1">
                    <a:lumMod val="65000"/>
                  </a:schemeClr>
                </a:solidFill>
              </a:rPr>
              <a:t>Angara model based on open sources analysis: DOE, EIA, Solomon Associates, published research, companies reports</a:t>
            </a:r>
            <a:endParaRPr lang="ru-RU" sz="1200" i="1" dirty="0">
              <a:solidFill>
                <a:schemeClr val="bg1">
                  <a:lumMod val="6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320346040"/>
              </p:ext>
            </p:extLst>
          </p:nvPr>
        </p:nvGraphicFramePr>
        <p:xfrm>
          <a:off x="912323" y="1690644"/>
          <a:ext cx="4297563" cy="3395797"/>
        </p:xfrm>
        <a:graphic>
          <a:graphicData uri="http://schemas.openxmlformats.org/drawingml/2006/table">
            <a:tbl>
              <a:tblPr>
                <a:tableStyleId>{5C22544A-7EE6-4342-B048-85BDC9FD1C3A}</a:tableStyleId>
              </a:tblPr>
              <a:tblGrid>
                <a:gridCol w="1745883">
                  <a:extLst>
                    <a:ext uri="{9D8B030D-6E8A-4147-A177-3AD203B41FA5}">
                      <a16:colId xmlns:a16="http://schemas.microsoft.com/office/drawing/2014/main" val="3941656218"/>
                    </a:ext>
                  </a:extLst>
                </a:gridCol>
                <a:gridCol w="906519">
                  <a:extLst>
                    <a:ext uri="{9D8B030D-6E8A-4147-A177-3AD203B41FA5}">
                      <a16:colId xmlns:a16="http://schemas.microsoft.com/office/drawing/2014/main" val="1994413342"/>
                    </a:ext>
                  </a:extLst>
                </a:gridCol>
                <a:gridCol w="839370">
                  <a:extLst>
                    <a:ext uri="{9D8B030D-6E8A-4147-A177-3AD203B41FA5}">
                      <a16:colId xmlns:a16="http://schemas.microsoft.com/office/drawing/2014/main" val="3903474651"/>
                    </a:ext>
                  </a:extLst>
                </a:gridCol>
                <a:gridCol w="805791">
                  <a:extLst>
                    <a:ext uri="{9D8B030D-6E8A-4147-A177-3AD203B41FA5}">
                      <a16:colId xmlns:a16="http://schemas.microsoft.com/office/drawing/2014/main" val="3694156903"/>
                    </a:ext>
                  </a:extLst>
                </a:gridCol>
              </a:tblGrid>
              <a:tr h="360300">
                <a:tc>
                  <a:txBody>
                    <a:bodyPr/>
                    <a:lstStyle/>
                    <a:p>
                      <a:pPr algn="l" fontAlgn="ct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0" marR="0" marT="9525" marB="0" anchor="ctr">
                    <a:solidFill>
                      <a:schemeClr val="bg1"/>
                    </a:solidFill>
                  </a:tcPr>
                </a:tc>
                <a:tc gridSpan="3">
                  <a:txBody>
                    <a:bodyPr/>
                    <a:lstStyle/>
                    <a:p>
                      <a:pPr algn="ctr" fontAlgn="ctr"/>
                      <a:r>
                        <a:rPr lang="en-US" sz="1200" u="none" strike="noStrike" dirty="0">
                          <a:effectLst/>
                        </a:rPr>
                        <a:t>Degradation of Heat Exchange </a:t>
                      </a:r>
                      <a:endParaRPr lang="en-US" sz="1200" b="0" i="0" u="none" strike="noStrike" dirty="0">
                        <a:solidFill>
                          <a:srgbClr val="000000"/>
                        </a:solidFill>
                        <a:effectLst/>
                        <a:latin typeface="Arial" panose="020B0604020202020204" pitchFamily="34" charset="0"/>
                      </a:endParaRPr>
                    </a:p>
                  </a:txBody>
                  <a:tcPr marL="9525" marR="9525" marT="9525" marB="0" anchor="ctr">
                    <a:solidFill>
                      <a:schemeClr val="bg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96528806"/>
                  </a:ext>
                </a:extLst>
              </a:tr>
              <a:tr h="383321">
                <a:tc>
                  <a:txBody>
                    <a:bodyPr/>
                    <a:lstStyle/>
                    <a:p>
                      <a:pPr algn="ctr" fontAlgn="b"/>
                      <a:r>
                        <a:rPr lang="en-US" sz="1200" b="1" u="none" strike="noStrike" dirty="0">
                          <a:effectLst/>
                        </a:rPr>
                        <a:t>Petroleum Refining </a:t>
                      </a:r>
                      <a:endParaRPr lang="en-US" sz="1200" b="1" i="0" u="none" strike="noStrike" dirty="0">
                        <a:solidFill>
                          <a:srgbClr val="000000"/>
                        </a:solidFill>
                        <a:effectLst/>
                        <a:latin typeface="Arial" panose="020B0604020202020204" pitchFamily="34" charset="0"/>
                      </a:endParaRPr>
                    </a:p>
                  </a:txBody>
                  <a:tcPr marL="0" marR="0" marT="9525" marB="0" anchor="ctr">
                    <a:solidFill>
                      <a:schemeClr val="bg1"/>
                    </a:solidFill>
                  </a:tcPr>
                </a:tc>
                <a:tc>
                  <a:txBody>
                    <a:bodyPr/>
                    <a:lstStyle/>
                    <a:p>
                      <a:pPr algn="ctr" fontAlgn="ctr"/>
                      <a:r>
                        <a:rPr lang="en-US" sz="1200" u="none" strike="noStrike" dirty="0">
                          <a:effectLst/>
                        </a:rPr>
                        <a:t>Conservative </a:t>
                      </a:r>
                      <a:endParaRPr lang="en-US" sz="12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200" u="none" strike="noStrike" dirty="0">
                          <a:effectLst/>
                        </a:rPr>
                        <a:t>Baseline </a:t>
                      </a:r>
                      <a:endParaRPr lang="en-US" sz="12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200" u="none" strike="noStrike" dirty="0">
                          <a:effectLst/>
                        </a:rPr>
                        <a:t>Aggressive </a:t>
                      </a:r>
                      <a:endParaRPr lang="en-US" sz="12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789152404"/>
                  </a:ext>
                </a:extLst>
              </a:tr>
              <a:tr h="312267">
                <a:tc>
                  <a:txBody>
                    <a:bodyPr/>
                    <a:lstStyle/>
                    <a:p>
                      <a:pPr algn="l" fontAlgn="b"/>
                      <a:r>
                        <a:rPr lang="ru-RU" sz="1200" u="none" strike="noStrike">
                          <a:effectLst/>
                        </a:rPr>
                        <a:t> </a:t>
                      </a:r>
                      <a:endParaRPr lang="ru-RU" sz="1200" b="0" i="0" u="none" strike="noStrike">
                        <a:solidFill>
                          <a:srgbClr val="000000"/>
                        </a:solidFill>
                        <a:effectLst/>
                        <a:latin typeface="Arial" panose="020B0604020202020204" pitchFamily="34" charset="0"/>
                      </a:endParaRPr>
                    </a:p>
                  </a:txBody>
                  <a:tcPr marL="0" marR="0" marT="9525" marB="0" anchor="ctr">
                    <a:solidFill>
                      <a:schemeClr val="bg1"/>
                    </a:solidFill>
                  </a:tcPr>
                </a:tc>
                <a:tc>
                  <a:txBody>
                    <a:bodyPr/>
                    <a:lstStyle/>
                    <a:p>
                      <a:pPr algn="ctr" fontAlgn="ctr"/>
                      <a:r>
                        <a:rPr lang="ru-RU" sz="1200" b="1" u="none" strike="noStrike" dirty="0">
                          <a:effectLst/>
                        </a:rPr>
                        <a:t>10%</a:t>
                      </a:r>
                      <a:endParaRPr lang="ru-RU" sz="1200" b="1" i="0" u="none" strike="noStrike" dirty="0">
                        <a:solidFill>
                          <a:srgbClr val="000000"/>
                        </a:solidFill>
                        <a:effectLst/>
                        <a:latin typeface="Arial" panose="020B0604020202020204" pitchFamily="34" charset="0"/>
                      </a:endParaRPr>
                    </a:p>
                  </a:txBody>
                  <a:tcPr marL="9525" marR="9525" marT="0" marB="0" anchor="ctr">
                    <a:solidFill>
                      <a:schemeClr val="accent1">
                        <a:lumMod val="20000"/>
                        <a:lumOff val="80000"/>
                      </a:schemeClr>
                    </a:solidFill>
                  </a:tcPr>
                </a:tc>
                <a:tc>
                  <a:txBody>
                    <a:bodyPr/>
                    <a:lstStyle/>
                    <a:p>
                      <a:pPr algn="ctr" fontAlgn="ctr"/>
                      <a:r>
                        <a:rPr lang="ru-RU" sz="1200" b="1" u="none" strike="noStrike" dirty="0">
                          <a:effectLst/>
                        </a:rPr>
                        <a:t>20%</a:t>
                      </a:r>
                      <a:endParaRPr lang="ru-RU" sz="1200" b="1" i="0" u="none" strike="noStrike" dirty="0">
                        <a:solidFill>
                          <a:srgbClr val="000000"/>
                        </a:solidFill>
                        <a:effectLst/>
                        <a:latin typeface="Arial" panose="020B0604020202020204" pitchFamily="34" charset="0"/>
                      </a:endParaRPr>
                    </a:p>
                  </a:txBody>
                  <a:tcPr marL="9525" marR="9525" marT="0" marB="0" anchor="ctr">
                    <a:solidFill>
                      <a:schemeClr val="accent1">
                        <a:lumMod val="20000"/>
                        <a:lumOff val="80000"/>
                      </a:schemeClr>
                    </a:solidFill>
                  </a:tcPr>
                </a:tc>
                <a:tc>
                  <a:txBody>
                    <a:bodyPr/>
                    <a:lstStyle/>
                    <a:p>
                      <a:pPr algn="ctr" fontAlgn="ctr"/>
                      <a:r>
                        <a:rPr lang="ru-RU" sz="1200" b="1" u="none" strike="noStrike" dirty="0">
                          <a:effectLst/>
                        </a:rPr>
                        <a:t>30%</a:t>
                      </a:r>
                      <a:endParaRPr lang="ru-RU" sz="1200" b="1" i="0" u="none" strike="noStrike" dirty="0">
                        <a:solidFill>
                          <a:srgbClr val="000000"/>
                        </a:solidFill>
                        <a:effectLst/>
                        <a:latin typeface="Arial" panose="020B0604020202020204" pitchFamily="34" charset="0"/>
                      </a:endParaRPr>
                    </a:p>
                  </a:txBody>
                  <a:tcPr marL="9525" marR="9525" marT="0" marB="0" anchor="ctr">
                    <a:solidFill>
                      <a:schemeClr val="accent1">
                        <a:lumMod val="20000"/>
                        <a:lumOff val="80000"/>
                      </a:schemeClr>
                    </a:solidFill>
                  </a:tcPr>
                </a:tc>
                <a:extLst>
                  <a:ext uri="{0D108BD9-81ED-4DB2-BD59-A6C34878D82A}">
                    <a16:rowId xmlns:a16="http://schemas.microsoft.com/office/drawing/2014/main" val="1614360311"/>
                  </a:ext>
                </a:extLst>
              </a:tr>
              <a:tr h="279230">
                <a:tc>
                  <a:txBody>
                    <a:bodyPr/>
                    <a:lstStyle/>
                    <a:p>
                      <a:pPr marL="144000" algn="l" fontAlgn="b"/>
                      <a:r>
                        <a:rPr lang="en-US" sz="1200" b="1" u="none" strike="noStrike" dirty="0">
                          <a:effectLst/>
                        </a:rPr>
                        <a:t>Total North America </a:t>
                      </a:r>
                      <a:endParaRPr lang="en-US" sz="1200" b="1" i="0" u="none" strike="noStrike" dirty="0">
                        <a:solidFill>
                          <a:srgbClr val="000000"/>
                        </a:solidFill>
                        <a:effectLst/>
                        <a:latin typeface="Arial" panose="020B0604020202020204" pitchFamily="34" charset="0"/>
                      </a:endParaRPr>
                    </a:p>
                  </a:txBody>
                  <a:tcPr marL="0" marR="0" marT="9525" marB="0" anchor="ctr">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ru-RU" sz="1200" u="none" strike="noStrike" dirty="0">
                          <a:effectLst/>
                        </a:rPr>
                        <a:t>1</a:t>
                      </a:r>
                      <a:r>
                        <a:rPr lang="en-US" sz="1200" u="none" strike="noStrike" dirty="0">
                          <a:effectLst/>
                        </a:rPr>
                        <a:t>.</a:t>
                      </a:r>
                      <a:r>
                        <a:rPr lang="ru-RU" sz="1200" u="none" strike="noStrike" dirty="0">
                          <a:effectLst/>
                        </a:rPr>
                        <a:t>1</a:t>
                      </a:r>
                      <a:endParaRPr lang="ru-RU" sz="1200" b="0" i="0" u="none" strike="noStrike" dirty="0">
                        <a:solidFill>
                          <a:srgbClr val="000000"/>
                        </a:solidFill>
                        <a:effectLst/>
                        <a:latin typeface="Arial" panose="020B0604020202020204" pitchFamily="34" charset="0"/>
                      </a:endParaRPr>
                    </a:p>
                  </a:txBody>
                  <a:tcPr marL="9525" marR="9525" marT="9525" marB="0" anchor="ctr">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ru-RU" sz="1200" u="none" strike="noStrike" dirty="0">
                          <a:effectLst/>
                        </a:rPr>
                        <a:t>2</a:t>
                      </a:r>
                      <a:r>
                        <a:rPr lang="en-US" sz="1200" u="none" strike="noStrike" dirty="0">
                          <a:effectLst/>
                        </a:rPr>
                        <a:t>.</a:t>
                      </a:r>
                      <a:r>
                        <a:rPr lang="ru-RU" sz="1200" u="none" strike="noStrike" dirty="0">
                          <a:effectLst/>
                        </a:rPr>
                        <a:t>2</a:t>
                      </a:r>
                      <a:endParaRPr lang="ru-RU" sz="1200" b="0" i="0" u="none" strike="noStrike" dirty="0">
                        <a:solidFill>
                          <a:srgbClr val="000000"/>
                        </a:solidFill>
                        <a:effectLst/>
                        <a:latin typeface="Arial" panose="020B0604020202020204" pitchFamily="34" charset="0"/>
                      </a:endParaRPr>
                    </a:p>
                  </a:txBody>
                  <a:tcPr marL="9525" marR="9525" marT="9525" marB="0" anchor="ctr">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u="none" strike="noStrike" dirty="0">
                          <a:effectLst/>
                        </a:rPr>
                        <a:t>3.4</a:t>
                      </a:r>
                      <a:endParaRPr lang="ru-RU" sz="1200" b="0" i="0" u="none" strike="noStrike" dirty="0">
                        <a:solidFill>
                          <a:srgbClr val="000000"/>
                        </a:solidFill>
                        <a:effectLst/>
                        <a:latin typeface="Arial" panose="020B0604020202020204" pitchFamily="34" charset="0"/>
                      </a:endParaRPr>
                    </a:p>
                  </a:txBody>
                  <a:tcPr marL="9525" marR="9525" marT="9525" marB="0" anchor="ctr">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904972586"/>
                  </a:ext>
                </a:extLst>
              </a:tr>
              <a:tr h="279230">
                <a:tc>
                  <a:txBody>
                    <a:bodyPr/>
                    <a:lstStyle/>
                    <a:p>
                      <a:pPr marL="144000" algn="l" fontAlgn="b"/>
                      <a:r>
                        <a:rPr lang="en-US" sz="1200" b="1" u="none" strike="noStrike">
                          <a:effectLst/>
                        </a:rPr>
                        <a:t>Total S. &amp; Cent. </a:t>
                      </a:r>
                      <a:r>
                        <a:rPr lang="en-US" sz="1200" b="1" u="none" strike="noStrike" dirty="0">
                          <a:effectLst/>
                        </a:rPr>
                        <a:t>America </a:t>
                      </a:r>
                      <a:endParaRPr lang="en-US"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0.3</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0.5</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u="none" strike="noStrike" dirty="0">
                          <a:effectLst/>
                        </a:rPr>
                        <a:t>0.7</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03343034"/>
                  </a:ext>
                </a:extLst>
              </a:tr>
              <a:tr h="279230">
                <a:tc>
                  <a:txBody>
                    <a:bodyPr/>
                    <a:lstStyle/>
                    <a:p>
                      <a:pPr marL="144000" algn="l" fontAlgn="b"/>
                      <a:r>
                        <a:rPr lang="en-US" sz="1200" b="1" u="none" strike="noStrike" dirty="0">
                          <a:effectLst/>
                        </a:rPr>
                        <a:t>Total Europe </a:t>
                      </a:r>
                      <a:endParaRPr lang="en-US"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1.4</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2.8</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u="none" strike="noStrike" dirty="0">
                          <a:effectLst/>
                        </a:rPr>
                        <a:t>4.3</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79362535"/>
                  </a:ext>
                </a:extLst>
              </a:tr>
              <a:tr h="279230">
                <a:tc>
                  <a:txBody>
                    <a:bodyPr/>
                    <a:lstStyle/>
                    <a:p>
                      <a:pPr marL="144000" algn="l" fontAlgn="b"/>
                      <a:r>
                        <a:rPr lang="en-US" sz="1200" b="1" u="none" strike="noStrike" dirty="0">
                          <a:effectLst/>
                        </a:rPr>
                        <a:t>Total CIS </a:t>
                      </a:r>
                      <a:endParaRPr lang="en-US"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0.5</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1.0</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u="none" strike="noStrike" dirty="0">
                          <a:effectLst/>
                        </a:rPr>
                        <a:t>1.5</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547068601"/>
                  </a:ext>
                </a:extLst>
              </a:tr>
              <a:tr h="279230">
                <a:tc>
                  <a:txBody>
                    <a:bodyPr/>
                    <a:lstStyle/>
                    <a:p>
                      <a:pPr marL="144000" algn="l" fontAlgn="b"/>
                      <a:r>
                        <a:rPr lang="en-US" sz="1200" b="1" u="none" strike="noStrike" dirty="0">
                          <a:effectLst/>
                        </a:rPr>
                        <a:t>Total Middle East </a:t>
                      </a:r>
                      <a:endParaRPr lang="en-US"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0.5</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chemeClr val="dk1"/>
                          </a:solidFill>
                          <a:effectLst/>
                          <a:latin typeface="+mn-lt"/>
                        </a:rPr>
                        <a:t>0.9</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u="none" strike="noStrike" dirty="0">
                          <a:effectLst/>
                        </a:rPr>
                        <a:t>1.4</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1794040"/>
                  </a:ext>
                </a:extLst>
              </a:tr>
              <a:tr h="279230">
                <a:tc>
                  <a:txBody>
                    <a:bodyPr/>
                    <a:lstStyle/>
                    <a:p>
                      <a:pPr marL="144000" algn="l" fontAlgn="b"/>
                      <a:r>
                        <a:rPr lang="en-US" sz="1200" b="1" u="none" strike="noStrike" dirty="0">
                          <a:effectLst/>
                        </a:rPr>
                        <a:t>Total Africa </a:t>
                      </a:r>
                      <a:endParaRPr lang="en-US"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0.15</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0.3</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u="none" strike="noStrike" dirty="0">
                          <a:effectLst/>
                        </a:rPr>
                        <a:t>0.5</a:t>
                      </a:r>
                      <a:r>
                        <a:rPr lang="ru-RU" sz="1200" u="none" strike="noStrike" dirty="0">
                          <a:effectLst/>
                        </a:rPr>
                        <a:t>   </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36253566"/>
                  </a:ext>
                </a:extLst>
              </a:tr>
              <a:tr h="279230">
                <a:tc>
                  <a:txBody>
                    <a:bodyPr/>
                    <a:lstStyle/>
                    <a:p>
                      <a:pPr marL="144000" algn="l" fontAlgn="b"/>
                      <a:r>
                        <a:rPr lang="en-US" sz="1200" b="1" u="none" strike="noStrike" dirty="0">
                          <a:effectLst/>
                        </a:rPr>
                        <a:t>Total Asia Pacific </a:t>
                      </a:r>
                      <a:endParaRPr lang="en-US"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4.0</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200" u="none" strike="noStrike" dirty="0">
                          <a:effectLst/>
                        </a:rPr>
                        <a:t>8.1</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E6E6E6"/>
                    </a:solidFill>
                  </a:tcPr>
                </a:tc>
                <a:tc>
                  <a:txBody>
                    <a:bodyPr/>
                    <a:lstStyle/>
                    <a:p>
                      <a:pPr algn="ctr" fontAlgn="b"/>
                      <a:r>
                        <a:rPr lang="en-US" sz="1200" b="0" i="0" u="none" strike="noStrike" dirty="0">
                          <a:solidFill>
                            <a:schemeClr val="dk1"/>
                          </a:solidFill>
                          <a:effectLst/>
                          <a:latin typeface="+mn-lt"/>
                        </a:rPr>
                        <a:t>12</a:t>
                      </a:r>
                      <a:endParaRPr lang="ru-RU" sz="1200" b="0" i="0" u="none" strike="noStrike" dirty="0">
                        <a:solidFill>
                          <a:srgbClr val="000000"/>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130638460"/>
                  </a:ext>
                </a:extLst>
              </a:tr>
              <a:tr h="28924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accent1"/>
                          </a:solidFill>
                          <a:effectLst/>
                        </a:rPr>
                        <a:t>MUSD: </a:t>
                      </a:r>
                      <a:r>
                        <a:rPr lang="ru-RU" sz="1200" u="none" strike="noStrike" dirty="0">
                          <a:effectLst/>
                        </a:rPr>
                        <a:t> </a:t>
                      </a:r>
                      <a:endParaRPr lang="ru-RU" sz="1200" b="1" i="0" u="none" strike="noStrike" dirty="0">
                        <a:solidFill>
                          <a:srgbClr val="000000"/>
                        </a:solidFill>
                        <a:effectLst/>
                        <a:latin typeface="Arial" panose="020B0604020202020204" pitchFamily="34" charset="0"/>
                      </a:endParaRPr>
                    </a:p>
                  </a:txBody>
                  <a:tcPr marL="0" marR="0" marT="9525" marB="0" anchor="ctr">
                    <a:lnT w="6350" cap="flat" cmpd="sng" algn="ctr">
                      <a:solidFill>
                        <a:schemeClr val="tx2"/>
                      </a:solidFill>
                      <a:prstDash val="solid"/>
                      <a:round/>
                      <a:headEnd type="none" w="med" len="med"/>
                      <a:tailEnd type="none" w="med" len="med"/>
                    </a:lnT>
                    <a:solidFill>
                      <a:schemeClr val="bg1"/>
                    </a:solidFill>
                  </a:tcPr>
                </a:tc>
                <a:tc>
                  <a:txBody>
                    <a:bodyPr/>
                    <a:lstStyle/>
                    <a:p>
                      <a:pPr algn="ctr" fontAlgn="ctr"/>
                      <a:r>
                        <a:rPr lang="en-US" sz="1200" b="1" u="none" strike="noStrike" dirty="0">
                          <a:solidFill>
                            <a:schemeClr val="accent1"/>
                          </a:solidFill>
                          <a:effectLst/>
                        </a:rPr>
                        <a:t>7.9</a:t>
                      </a:r>
                      <a:endParaRPr lang="ru-RU" sz="1200" b="1" i="0" u="none" strike="noStrike" dirty="0">
                        <a:solidFill>
                          <a:schemeClr val="accent1"/>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solidFill>
                      <a:schemeClr val="bg1"/>
                    </a:solidFill>
                  </a:tcPr>
                </a:tc>
                <a:tc>
                  <a:txBody>
                    <a:bodyPr/>
                    <a:lstStyle/>
                    <a:p>
                      <a:pPr algn="ctr" fontAlgn="ctr"/>
                      <a:r>
                        <a:rPr lang="en-US" sz="1200" b="1" u="none" strike="noStrike" dirty="0">
                          <a:solidFill>
                            <a:schemeClr val="accent1"/>
                          </a:solidFill>
                          <a:effectLst/>
                        </a:rPr>
                        <a:t>15.8</a:t>
                      </a:r>
                      <a:endParaRPr lang="ru-RU" sz="1200" b="1" i="0" u="none" strike="noStrike" dirty="0">
                        <a:solidFill>
                          <a:schemeClr val="accent1"/>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solidFill>
                      <a:srgbClr val="E6E6E6"/>
                    </a:solidFill>
                  </a:tcPr>
                </a:tc>
                <a:tc>
                  <a:txBody>
                    <a:bodyPr/>
                    <a:lstStyle/>
                    <a:p>
                      <a:pPr algn="ctr" fontAlgn="ctr"/>
                      <a:r>
                        <a:rPr lang="en-US" sz="1200" b="1" u="none" strike="noStrike" dirty="0">
                          <a:solidFill>
                            <a:schemeClr val="accent1"/>
                          </a:solidFill>
                          <a:effectLst/>
                        </a:rPr>
                        <a:t>23.8</a:t>
                      </a:r>
                      <a:endParaRPr lang="ru-RU" sz="1200" b="1" i="0" u="none" strike="noStrike" dirty="0">
                        <a:solidFill>
                          <a:schemeClr val="accent1"/>
                        </a:solidFill>
                        <a:effectLst/>
                        <a:latin typeface="Arial" panose="020B0604020202020204" pitchFamily="34" charset="0"/>
                      </a:endParaRPr>
                    </a:p>
                  </a:txBody>
                  <a:tcPr marL="9525" marR="9525" marT="9525" marB="0" anchor="ctr">
                    <a:lnT w="6350"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4132063502"/>
                  </a:ext>
                </a:extLst>
              </a:tr>
            </a:tbl>
          </a:graphicData>
        </a:graphic>
      </p:graphicFrame>
      <p:grpSp>
        <p:nvGrpSpPr>
          <p:cNvPr id="18" name="Группа 17">
            <a:extLst>
              <a:ext uri="{FF2B5EF4-FFF2-40B4-BE49-F238E27FC236}">
                <a16:creationId xmlns:a16="http://schemas.microsoft.com/office/drawing/2014/main" id="{FC4315B9-3148-46DB-A86E-1CB84E0C617D}"/>
              </a:ext>
            </a:extLst>
          </p:cNvPr>
          <p:cNvGrpSpPr>
            <a:grpSpLocks noChangeAspect="1"/>
          </p:cNvGrpSpPr>
          <p:nvPr/>
        </p:nvGrpSpPr>
        <p:grpSpPr>
          <a:xfrm>
            <a:off x="5108429" y="1016794"/>
            <a:ext cx="742608" cy="515584"/>
            <a:chOff x="13688622" y="1696358"/>
            <a:chExt cx="1115284" cy="774328"/>
          </a:xfrm>
        </p:grpSpPr>
        <p:sp>
          <p:nvSpPr>
            <p:cNvPr id="19" name="Параллелограмм 18">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0" name="Параллелограмм 19">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1" name="Параллелограмм 20">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grpSp>
        <p:nvGrpSpPr>
          <p:cNvPr id="22" name="Группа 21">
            <a:extLst>
              <a:ext uri="{FF2B5EF4-FFF2-40B4-BE49-F238E27FC236}">
                <a16:creationId xmlns:a16="http://schemas.microsoft.com/office/drawing/2014/main" id="{FC4315B9-3148-46DB-A86E-1CB84E0C617D}"/>
              </a:ext>
            </a:extLst>
          </p:cNvPr>
          <p:cNvGrpSpPr>
            <a:grpSpLocks noChangeAspect="1"/>
          </p:cNvGrpSpPr>
          <p:nvPr/>
        </p:nvGrpSpPr>
        <p:grpSpPr>
          <a:xfrm>
            <a:off x="5136145" y="944751"/>
            <a:ext cx="742608" cy="515584"/>
            <a:chOff x="13688622" y="1696358"/>
            <a:chExt cx="1115284" cy="774328"/>
          </a:xfrm>
        </p:grpSpPr>
        <p:sp>
          <p:nvSpPr>
            <p:cNvPr id="23" name="Параллелограмм 22">
              <a:extLst>
                <a:ext uri="{FF2B5EF4-FFF2-40B4-BE49-F238E27FC236}">
                  <a16:creationId xmlns:a16="http://schemas.microsoft.com/office/drawing/2014/main" id="{9902C1F5-EE12-472C-BEA5-745B9994F1B2}"/>
                </a:ext>
              </a:extLst>
            </p:cNvPr>
            <p:cNvSpPr/>
            <p:nvPr/>
          </p:nvSpPr>
          <p:spPr>
            <a:xfrm>
              <a:off x="13688622" y="1696358"/>
              <a:ext cx="920022" cy="774328"/>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4" name="Параллелограмм 23">
              <a:extLst>
                <a:ext uri="{FF2B5EF4-FFF2-40B4-BE49-F238E27FC236}">
                  <a16:creationId xmlns:a16="http://schemas.microsoft.com/office/drawing/2014/main" id="{02599861-E375-4828-A9A9-BF550B139E5D}"/>
                </a:ext>
              </a:extLst>
            </p:cNvPr>
            <p:cNvSpPr/>
            <p:nvPr/>
          </p:nvSpPr>
          <p:spPr>
            <a:xfrm>
              <a:off x="14258244" y="2011434"/>
              <a:ext cx="545662" cy="459251"/>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sp>
          <p:nvSpPr>
            <p:cNvPr id="25" name="Параллелограмм 24">
              <a:extLst>
                <a:ext uri="{FF2B5EF4-FFF2-40B4-BE49-F238E27FC236}">
                  <a16:creationId xmlns:a16="http://schemas.microsoft.com/office/drawing/2014/main" id="{0A1BCD0B-8ABA-494A-B069-44BA9196C045}"/>
                </a:ext>
              </a:extLst>
            </p:cNvPr>
            <p:cNvSpPr/>
            <p:nvPr/>
          </p:nvSpPr>
          <p:spPr>
            <a:xfrm>
              <a:off x="13840995" y="1874838"/>
              <a:ext cx="707959" cy="595847"/>
            </a:xfrm>
            <a:prstGeom prst="parallelogram">
              <a:avLst>
                <a:gd name="adj" fmla="val 56475"/>
              </a:avLst>
            </a:prstGeom>
            <a:gradFill>
              <a:gsLst>
                <a:gs pos="0">
                  <a:schemeClr val="bg1">
                    <a:alpha val="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
            </a:p>
          </p:txBody>
        </p:sp>
      </p:grpSp>
    </p:spTree>
    <p:extLst>
      <p:ext uri="{BB962C8B-B14F-4D97-AF65-F5344CB8AC3E}">
        <p14:creationId xmlns:p14="http://schemas.microsoft.com/office/powerpoint/2010/main" val="3384957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458531A0-3C9F-4303-91DD-CF855919016E}" type="slidenum">
              <a:rPr lang="ru-RU" smtClean="0">
                <a:solidFill>
                  <a:srgbClr val="2E3948">
                    <a:tint val="75000"/>
                  </a:srgbClr>
                </a:solidFill>
              </a:rPr>
              <a:pPr/>
              <a:t>9</a:t>
            </a:fld>
            <a:endParaRPr lang="ru-RU" dirty="0">
              <a:solidFill>
                <a:srgbClr val="2E3948">
                  <a:tint val="75000"/>
                </a:srgbClr>
              </a:solidFill>
            </a:endParaRPr>
          </a:p>
        </p:txBody>
      </p:sp>
      <p:pic>
        <p:nvPicPr>
          <p:cNvPr id="5" name="Рисунок 4"/>
          <p:cNvPicPr>
            <a:picLocks noChangeAspect="1"/>
          </p:cNvPicPr>
          <p:nvPr/>
        </p:nvPicPr>
        <p:blipFill>
          <a:blip r:embed="rId2"/>
          <a:stretch>
            <a:fillRect/>
          </a:stretch>
        </p:blipFill>
        <p:spPr>
          <a:xfrm>
            <a:off x="600375" y="1382525"/>
            <a:ext cx="6429463" cy="4501473"/>
          </a:xfrm>
          <a:prstGeom prst="rect">
            <a:avLst/>
          </a:prstGeom>
        </p:spPr>
      </p:pic>
      <p:pic>
        <p:nvPicPr>
          <p:cNvPr id="6" name="Рисунок 5"/>
          <p:cNvPicPr>
            <a:picLocks noChangeAspect="1"/>
          </p:cNvPicPr>
          <p:nvPr/>
        </p:nvPicPr>
        <p:blipFill>
          <a:blip r:embed="rId3"/>
          <a:stretch>
            <a:fillRect/>
          </a:stretch>
        </p:blipFill>
        <p:spPr>
          <a:xfrm>
            <a:off x="7617350" y="3305206"/>
            <a:ext cx="3450866" cy="1160652"/>
          </a:xfrm>
          <a:prstGeom prst="rect">
            <a:avLst/>
          </a:prstGeom>
        </p:spPr>
      </p:pic>
      <p:sp>
        <p:nvSpPr>
          <p:cNvPr id="7" name="Заголовок 1"/>
          <p:cNvSpPr txBox="1">
            <a:spLocks/>
          </p:cNvSpPr>
          <p:nvPr/>
        </p:nvSpPr>
        <p:spPr>
          <a:xfrm>
            <a:off x="600375" y="425449"/>
            <a:ext cx="9468000" cy="3877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b="0" kern="1200">
                <a:solidFill>
                  <a:schemeClr val="accent1"/>
                </a:solidFill>
                <a:latin typeface="+mj-lt"/>
                <a:ea typeface="+mj-ea"/>
                <a:cs typeface="Arial" panose="020B0604020202020204" pitchFamily="34" charset="0"/>
              </a:defRPr>
            </a:lvl1pPr>
          </a:lstStyle>
          <a:p>
            <a:pPr algn="l"/>
            <a:r>
              <a:rPr lang="en-US" sz="2800" b="1" dirty="0"/>
              <a:t>Industrial Hygiene Potential</a:t>
            </a:r>
            <a:endParaRPr lang="ru-RU" sz="2800" dirty="0">
              <a:solidFill>
                <a:srgbClr val="00B0F0"/>
              </a:solidFill>
            </a:endParaRPr>
          </a:p>
        </p:txBody>
      </p:sp>
      <p:cxnSp>
        <p:nvCxnSpPr>
          <p:cNvPr id="11" name="Прямая со стрелкой 10"/>
          <p:cNvCxnSpPr/>
          <p:nvPr/>
        </p:nvCxnSpPr>
        <p:spPr>
          <a:xfrm>
            <a:off x="5803502" y="3818513"/>
            <a:ext cx="181384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3927943" y="3633261"/>
            <a:ext cx="1798233" cy="370505"/>
          </a:xfrm>
          <a:prstGeom prst="rect">
            <a:avLst/>
          </a:prstGeom>
          <a:solidFill>
            <a:schemeClr val="bg1">
              <a:lumMod val="85000"/>
              <a:alpha val="4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034088" y="3553252"/>
            <a:ext cx="1813848" cy="276999"/>
          </a:xfrm>
          <a:prstGeom prst="rect">
            <a:avLst/>
          </a:prstGeom>
        </p:spPr>
        <p:txBody>
          <a:bodyPr wrap="square">
            <a:spAutoFit/>
          </a:bodyPr>
          <a:lstStyle/>
          <a:p>
            <a:r>
              <a:rPr lang="en-US" sz="1200" dirty="0">
                <a:solidFill>
                  <a:prstClr val="black">
                    <a:lumMod val="75000"/>
                    <a:lumOff val="25000"/>
                  </a:prstClr>
                </a:solidFill>
                <a:ea typeface="Arial Unicode MS" panose="020B0604020202020204" pitchFamily="34" charset="-128"/>
                <a:cs typeface="Arial Unicode MS" panose="020B0604020202020204" pitchFamily="34" charset="-128"/>
              </a:rPr>
              <a:t>1800 vs 1600 TWh</a:t>
            </a:r>
            <a:endParaRPr lang="ru-RU" sz="1200" dirty="0"/>
          </a:p>
        </p:txBody>
      </p:sp>
      <p:sp>
        <p:nvSpPr>
          <p:cNvPr id="18" name="Прямоугольник 17"/>
          <p:cNvSpPr/>
          <p:nvPr/>
        </p:nvSpPr>
        <p:spPr>
          <a:xfrm>
            <a:off x="7694676" y="3593986"/>
            <a:ext cx="3378932" cy="391481"/>
          </a:xfrm>
          <a:prstGeom prst="rect">
            <a:avLst/>
          </a:prstGeom>
          <a:solidFill>
            <a:schemeClr val="bg1">
              <a:lumMod val="85000"/>
              <a:alpha val="4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31885" y="6457313"/>
            <a:ext cx="7342075" cy="261610"/>
          </a:xfrm>
          <a:prstGeom prst="rect">
            <a:avLst/>
          </a:prstGeom>
        </p:spPr>
        <p:txBody>
          <a:bodyPr wrap="none">
            <a:spAutoFit/>
          </a:bodyPr>
          <a:lstStyle/>
          <a:p>
            <a:r>
              <a:rPr lang="en-US" sz="1100" dirty="0">
                <a:solidFill>
                  <a:schemeClr val="bg1">
                    <a:lumMod val="65000"/>
                  </a:schemeClr>
                </a:solidFill>
                <a:ea typeface="Arial Unicode MS" panose="020B0604020202020204" pitchFamily="34" charset="-128"/>
                <a:cs typeface="Arial Unicode MS" panose="020B0604020202020204" pitchFamily="34" charset="-128"/>
              </a:rPr>
              <a:t>Note: the comparison between electric energy and heat energy savings is done to illustrate the opportunity potential</a:t>
            </a:r>
            <a:endParaRPr lang="ru-RU" sz="1100" dirty="0">
              <a:solidFill>
                <a:schemeClr val="bg1">
                  <a:lumMod val="65000"/>
                </a:schemeClr>
              </a:solidFill>
            </a:endParaRPr>
          </a:p>
        </p:txBody>
      </p:sp>
      <p:sp>
        <p:nvSpPr>
          <p:cNvPr id="13" name="Прямоугольник 12"/>
          <p:cNvSpPr/>
          <p:nvPr/>
        </p:nvSpPr>
        <p:spPr>
          <a:xfrm>
            <a:off x="7617350" y="1528502"/>
            <a:ext cx="4119109" cy="1477328"/>
          </a:xfrm>
          <a:prstGeom prst="rect">
            <a:avLst/>
          </a:prstGeom>
          <a:solidFill>
            <a:schemeClr val="bg1">
              <a:lumMod val="85000"/>
            </a:schemeClr>
          </a:solidFill>
        </p:spPr>
        <p:txBody>
          <a:bodyPr wrap="square">
            <a:spAutoFit/>
          </a:bodyPr>
          <a:lstStyle/>
          <a:p>
            <a:r>
              <a:rPr lang="en-US" b="1" dirty="0">
                <a:solidFill>
                  <a:schemeClr val="bg2">
                    <a:lumMod val="50000"/>
                  </a:schemeClr>
                </a:solidFill>
                <a:ea typeface="Arial Unicode MS" panose="020B0604020202020204" pitchFamily="34" charset="-128"/>
                <a:cs typeface="Arial Unicode MS" panose="020B0604020202020204" pitchFamily="34" charset="-128"/>
              </a:rPr>
              <a:t>Industrial Hygiene has a huge potential for refining, petrochemical and power generation industries. Potential is comparable with renewable energy:</a:t>
            </a:r>
            <a:endParaRPr lang="ru-RU" b="1" dirty="0">
              <a:solidFill>
                <a:schemeClr val="bg2">
                  <a:lumMod val="50000"/>
                </a:schemeClr>
              </a:solidFill>
            </a:endParaRPr>
          </a:p>
        </p:txBody>
      </p:sp>
    </p:spTree>
    <p:extLst>
      <p:ext uri="{BB962C8B-B14F-4D97-AF65-F5344CB8AC3E}">
        <p14:creationId xmlns:p14="http://schemas.microsoft.com/office/powerpoint/2010/main" val="2585236629"/>
      </p:ext>
    </p:extLst>
  </p:cSld>
  <p:clrMapOvr>
    <a:masterClrMapping/>
  </p:clrMapOvr>
</p:sld>
</file>

<file path=ppt/theme/theme1.xml><?xml version="1.0" encoding="utf-8"?>
<a:theme xmlns:a="http://schemas.openxmlformats.org/drawingml/2006/main" name="2_Тема Office">
  <a:themeElements>
    <a:clrScheme name="ангара">
      <a:dk1>
        <a:srgbClr val="2E3948"/>
      </a:dk1>
      <a:lt1>
        <a:sysClr val="window" lastClr="FFFFFF"/>
      </a:lt1>
      <a:dk2>
        <a:srgbClr val="9DACC0"/>
      </a:dk2>
      <a:lt2>
        <a:srgbClr val="007BB7"/>
      </a:lt2>
      <a:accent1>
        <a:srgbClr val="007BB7"/>
      </a:accent1>
      <a:accent2>
        <a:srgbClr val="0C3555"/>
      </a:accent2>
      <a:accent3>
        <a:srgbClr val="4788A0"/>
      </a:accent3>
      <a:accent4>
        <a:srgbClr val="FDB115"/>
      </a:accent4>
      <a:accent5>
        <a:srgbClr val="FFFFFF"/>
      </a:accent5>
      <a:accent6>
        <a:srgbClr val="FFFFFF"/>
      </a:accent6>
      <a:hlink>
        <a:srgbClr val="0563C1"/>
      </a:hlink>
      <a:folHlink>
        <a:srgbClr val="954F72"/>
      </a:folHlink>
    </a:clrScheme>
    <a:fontScheme name="Другая 16">
      <a:majorFont>
        <a:latin typeface="Roboto Medium"/>
        <a:ea typeface=""/>
        <a:cs typeface=""/>
      </a:majorFont>
      <a:minorFont>
        <a:latin typeface="Roboto Condensed"/>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AB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sz="1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Тема Office">
  <a:themeElements>
    <a:clrScheme name="ангара">
      <a:dk1>
        <a:srgbClr val="2E3948"/>
      </a:dk1>
      <a:lt1>
        <a:sysClr val="window" lastClr="FFFFFF"/>
      </a:lt1>
      <a:dk2>
        <a:srgbClr val="9DACC0"/>
      </a:dk2>
      <a:lt2>
        <a:srgbClr val="007BB7"/>
      </a:lt2>
      <a:accent1>
        <a:srgbClr val="007BB7"/>
      </a:accent1>
      <a:accent2>
        <a:srgbClr val="0C3555"/>
      </a:accent2>
      <a:accent3>
        <a:srgbClr val="4788A0"/>
      </a:accent3>
      <a:accent4>
        <a:srgbClr val="FDB115"/>
      </a:accent4>
      <a:accent5>
        <a:srgbClr val="FFFFFF"/>
      </a:accent5>
      <a:accent6>
        <a:srgbClr val="FFFFFF"/>
      </a:accent6>
      <a:hlink>
        <a:srgbClr val="0563C1"/>
      </a:hlink>
      <a:folHlink>
        <a:srgbClr val="954F72"/>
      </a:folHlink>
    </a:clrScheme>
    <a:fontScheme name="Другая 16">
      <a:majorFont>
        <a:latin typeface="Roboto Medium"/>
        <a:ea typeface=""/>
        <a:cs typeface=""/>
      </a:majorFont>
      <a:minorFont>
        <a:latin typeface="Roboto Condensed"/>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AB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sz="1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3609</Words>
  <Application>Microsoft Office PowerPoint</Application>
  <PresentationFormat>Widescreen</PresentationFormat>
  <Paragraphs>690</Paragraphs>
  <Slides>44</Slides>
  <Notes>23</Notes>
  <HiddenSlides>15</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Arial</vt:lpstr>
      <vt:lpstr>Arial Black</vt:lpstr>
      <vt:lpstr>Arial Narrow</vt:lpstr>
      <vt:lpstr>Calibri</vt:lpstr>
      <vt:lpstr>Geometria</vt:lpstr>
      <vt:lpstr>IBM Plex Sans</vt:lpstr>
      <vt:lpstr>Roboto</vt:lpstr>
      <vt:lpstr>Roboto Condensed</vt:lpstr>
      <vt:lpstr>Roboto medium</vt:lpstr>
      <vt:lpstr>Roboto medium</vt:lpstr>
      <vt:lpstr>Times New Roman</vt:lpstr>
      <vt:lpstr>Wingdings</vt:lpstr>
      <vt:lpstr>2_Тема Office</vt:lpstr>
      <vt:lpstr>3_Тема Office</vt:lpstr>
      <vt:lpstr>Uplifting refining margins through cognitive cleaning</vt:lpstr>
      <vt:lpstr>Uplifting refining margins through cognitive cleaning</vt:lpstr>
      <vt:lpstr>Uplifting refining margins through cognitive cleaning</vt:lpstr>
      <vt:lpstr>Uplifting refining margins through cognitive cleaning</vt:lpstr>
      <vt:lpstr>PowerPoint Presentation</vt:lpstr>
      <vt:lpstr>20% Fouling “Tax”</vt:lpstr>
      <vt:lpstr>Fouling “tax”: model vs. actual CO2 emissions in petroleum refining, million tons</vt:lpstr>
      <vt:lpstr>Fouling Impact Assessment: Petroleum Refining</vt:lpstr>
      <vt:lpstr>PowerPoint Presentation</vt:lpstr>
      <vt:lpstr>PowerPoint Presentation</vt:lpstr>
      <vt:lpstr>Angara can create billions of dollars of value for GCC </vt:lpstr>
      <vt:lpstr>PowerPoint Presentation</vt:lpstr>
      <vt:lpstr>PowerPoint Presentation</vt:lpstr>
      <vt:lpstr>Corrosion report</vt:lpstr>
      <vt:lpstr>Case study: TANECO Refinery 280 kbbl/d</vt:lpstr>
      <vt:lpstr>Case study: TANECO Refinery 280 kbbl/d</vt:lpstr>
      <vt:lpstr>Case study: GAZPROMNeft Refinery 250 kbbl/d</vt:lpstr>
      <vt:lpstr>Case study: GAZPROMNeft Refinery 250 kbbl/d</vt:lpstr>
      <vt:lpstr>PowerPoint Presentation</vt:lpstr>
      <vt:lpstr> Cognitive Cleaning Framework </vt:lpstr>
      <vt:lpstr>Refining margins uplift with no CAPEX</vt:lpstr>
      <vt:lpstr>PowerPoint Presentation</vt:lpstr>
      <vt:lpstr>PowerPoint Presentation</vt:lpstr>
      <vt:lpstr>Cleanliness Lab: Managed service </vt:lpstr>
      <vt:lpstr>PowerPoint Presentation</vt:lpstr>
      <vt:lpstr>Refinery Hardware Upgrade case  Complete preheat train at refinery: 26 Plate Heat exchangers Nexson</vt:lpstr>
      <vt:lpstr>Refinery Hardware Upgrade case Pre-Heat Train Energy Intensity at the Refinery</vt:lpstr>
      <vt:lpstr>Q&amp;A</vt:lpstr>
      <vt:lpstr>Uplifting refining margins through cognitive cleaning</vt:lpstr>
      <vt:lpstr>PowerPoint Presentation</vt:lpstr>
      <vt:lpstr>Environment Impact Assessment: Fouling in Petroleum Refining</vt:lpstr>
      <vt:lpstr>Simple Assessment Model – Three Steps</vt:lpstr>
      <vt:lpstr>1. Preparation</vt:lpstr>
      <vt:lpstr>2. Leak test</vt:lpstr>
      <vt:lpstr>3. Drain water</vt:lpstr>
      <vt:lpstr>4. Adding AlfaPEROX™-1</vt:lpstr>
      <vt:lpstr>5. Circulation</vt:lpstr>
      <vt:lpstr>6. Drain AlfaPEROX™-1</vt:lpstr>
      <vt:lpstr>7. Add AlfaPEROX™- 2 &amp; H2O2</vt:lpstr>
      <vt:lpstr>8. Circulation</vt:lpstr>
      <vt:lpstr>9. Drain solution</vt:lpstr>
      <vt:lpstr>10. Water flushing</vt:lpstr>
      <vt:lpstr>11. Drain solution</vt:lpstr>
      <vt:lpstr>Roadmap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2020-04-06T19:54:25Z</dcterms:created>
  <dcterms:modified xsi:type="dcterms:W3CDTF">2020-06-02T11:48:19Z</dcterms:modified>
</cp:coreProperties>
</file>